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6" r:id="rId18"/>
    <p:sldId id="275" r:id="rId19"/>
    <p:sldId id="273" r:id="rId20"/>
    <p:sldId id="274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81" r:id="rId30"/>
    <p:sldId id="278" r:id="rId31"/>
    <p:sldId id="310" r:id="rId32"/>
    <p:sldId id="279" r:id="rId33"/>
    <p:sldId id="280" r:id="rId34"/>
    <p:sldId id="282" r:id="rId35"/>
    <p:sldId id="283" r:id="rId36"/>
    <p:sldId id="284" r:id="rId37"/>
    <p:sldId id="296" r:id="rId38"/>
    <p:sldId id="300" r:id="rId39"/>
    <p:sldId id="352" r:id="rId40"/>
    <p:sldId id="353" r:id="rId41"/>
    <p:sldId id="354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349" r:id="rId53"/>
    <p:sldId id="311" r:id="rId54"/>
    <p:sldId id="350" r:id="rId55"/>
    <p:sldId id="351" r:id="rId56"/>
    <p:sldId id="312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01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E9032-F50E-4EF0-ADDB-6F4E0DF95220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C36C0-AE72-48A5-AB89-047004FB24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00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22F2-FA77-40A6-B5EF-60BC9EE62C86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880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Node</a:t>
            </a:r>
            <a:r>
              <a:rPr lang="en-US" baseline="0" dirty="0" smtClean="0"/>
              <a:t> #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D05A-6E2C-4016-B867-600ABDEA6429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18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D05A-6E2C-4016-B867-600ABDEA6429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49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Terminal nodes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D05A-6E2C-4016-B867-600ABDEA6429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18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D05A-6E2C-4016-B867-600ABDEA6429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700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C36C0-AE72-48A5-AB89-047004FB24E1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963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Oobe – out of the bag error (error det. from testing data)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D05A-6E2C-4016-B867-600ABDEA6429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678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0529-532E-47D8-A2F0-DBF3A207DB2E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140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626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9982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14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22F2-FA77-40A6-B5EF-60BC9EE62C86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844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70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051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530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640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74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056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Source: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75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521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76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8585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80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714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81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181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82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551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84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62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D05A-6E2C-4016-B867-600ABDEA642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5427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85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291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902B-E266-424A-BB03-5B1D4691DE83}" type="slidenum">
              <a:rPr lang="en-CA" smtClean="0"/>
              <a:t>88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5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22F2-FA77-40A6-B5EF-60BC9EE62C86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08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D05A-6E2C-4016-B867-600ABDEA6429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22F2-FA77-40A6-B5EF-60BC9EE62C86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59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22F2-FA77-40A6-B5EF-60BC9EE62C86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404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0529-532E-47D8-A2F0-DBF3A207DB2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97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0529-532E-47D8-A2F0-DBF3A207DB2E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97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03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99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99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42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01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66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911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64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55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26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4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0C3E-164B-4641-BF50-300FF39275A3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B3605-CDA6-43E0-BBCE-44395E2953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24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hack.in/wp-content/uploads/2010/07/kmeans-example.jpg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1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variance_matri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NULL" TargetMode="External"/><Relationship Id="rId3" Type="http://schemas.openxmlformats.org/officeDocument/2006/relationships/hyperlink" Target="http://home.deib.polimi.it/matteucc/Clustering/tutorial_html/" TargetMode="External"/><Relationship Id="rId7" Type="http://schemas.openxmlformats.org/officeDocument/2006/relationships/hyperlink" Target="NULL" TargetMode="External"/><Relationship Id="rId12" Type="http://schemas.openxmlformats.org/officeDocument/2006/relationships/hyperlink" Target="NULL" TargetMode="External"/><Relationship Id="rId2" Type="http://schemas.openxmlformats.org/officeDocument/2006/relationships/hyperlink" Target="http://dx.doi.org/10.1196/annals.1407.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NULL" TargetMode="External"/><Relationship Id="rId11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10" Type="http://schemas.openxmlformats.org/officeDocument/2006/relationships/hyperlink" Target="NULL" TargetMode="External"/><Relationship Id="rId4" Type="http://schemas.openxmlformats.org/officeDocument/2006/relationships/hyperlink" Target="http://www.hypertextbookshop.com/dataminingbook/public_version/contents/chapters/chapter004/chapter.html" TargetMode="External"/><Relationship Id="rId9" Type="http://schemas.openxmlformats.org/officeDocument/2006/relationships/hyperlink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L10:</a:t>
            </a:r>
            <a:br>
              <a:rPr lang="en-US" b="1" dirty="0" smtClean="0"/>
            </a:br>
            <a:r>
              <a:rPr lang="en-US" b="1" dirty="0" smtClean="0"/>
              <a:t>Trees and networks</a:t>
            </a:r>
            <a:br>
              <a:rPr lang="en-US" b="1" dirty="0" smtClean="0"/>
            </a:br>
            <a:r>
              <a:rPr lang="en-US" b="1" dirty="0" smtClean="0"/>
              <a:t>Data clustering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/>
          <a:p>
            <a:r>
              <a:rPr lang="en-US" dirty="0" smtClean="0"/>
              <a:t>GBIO0009-1</a:t>
            </a:r>
          </a:p>
          <a:p>
            <a:r>
              <a:rPr lang="en-US" dirty="0" smtClean="0"/>
              <a:t>Kirill </a:t>
            </a:r>
            <a:r>
              <a:rPr lang="en-US" dirty="0" err="1" smtClean="0"/>
              <a:t>Bessonov</a:t>
            </a:r>
            <a:endParaRPr lang="en-US" dirty="0" smtClean="0"/>
          </a:p>
          <a:p>
            <a:r>
              <a:rPr lang="en-US" dirty="0" smtClean="0"/>
              <a:t>Nov 24,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355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Classification example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729102" cy="366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451425"/>
              </p:ext>
            </p:extLst>
          </p:nvPr>
        </p:nvGraphicFramePr>
        <p:xfrm>
          <a:off x="2895600" y="4953000"/>
          <a:ext cx="3387983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213"/>
                <a:gridCol w="588963"/>
                <a:gridCol w="565531"/>
                <a:gridCol w="655638"/>
                <a:gridCol w="510319"/>
                <a:gridCol w="51031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</a:rPr>
                        <a:t>Cough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</a:rPr>
                        <a:t>Fever 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</a:rPr>
                        <a:t>Weight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</a:rPr>
                        <a:t>Pain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</a:rPr>
                        <a:t>Class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yes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yes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skinny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none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Jean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normal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none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yes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normal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none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4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Classification example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729102" cy="366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03709"/>
              </p:ext>
            </p:extLst>
          </p:nvPr>
        </p:nvGraphicFramePr>
        <p:xfrm>
          <a:off x="2895600" y="4953000"/>
          <a:ext cx="3387983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213"/>
                <a:gridCol w="588963"/>
                <a:gridCol w="565531"/>
                <a:gridCol w="655638"/>
                <a:gridCol w="510319"/>
                <a:gridCol w="51031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</a:rPr>
                        <a:t>Cough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</a:rPr>
                        <a:t>Fever 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</a:rPr>
                        <a:t>Weight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</a:rPr>
                        <a:t>Pain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</a:rPr>
                        <a:t>Class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yes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yes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skinny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none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flu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Jean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normal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none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none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yes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normal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none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cold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8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7" y="838200"/>
            <a:ext cx="7008813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Regression trees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94437"/>
            <a:ext cx="8229600" cy="56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Predict outcome – e.g. price of a car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Decision Trees (DTs)</a:t>
            </a:r>
            <a:endParaRPr lang="en-CA" b="1" dirty="0"/>
          </a:p>
        </p:txBody>
      </p:sp>
      <p:pic>
        <p:nvPicPr>
          <p:cNvPr id="4" name="Picture 2" descr="https://encrypted-tbn1.gstatic.com/images?q=tbn:ANd9GcRxCBrRWRm2cnwj8SqmyMS1pZxT-sPsuMT60Q86DJnCGZfOSsYr3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18405" b="6079"/>
          <a:stretch/>
        </p:blipFill>
        <p:spPr bwMode="auto">
          <a:xfrm>
            <a:off x="6934200" y="1066800"/>
            <a:ext cx="2064488" cy="17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56" y="3124200"/>
            <a:ext cx="2776537" cy="282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64770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data structure </a:t>
            </a:r>
            <a:r>
              <a:rPr lang="en-US" dirty="0" smtClean="0"/>
              <a:t>type </a:t>
            </a:r>
          </a:p>
          <a:p>
            <a:r>
              <a:rPr lang="en-US" dirty="0" smtClean="0"/>
              <a:t>Represents </a:t>
            </a:r>
            <a:r>
              <a:rPr lang="en-US" dirty="0"/>
              <a:t>a</a:t>
            </a:r>
            <a:r>
              <a:rPr lang="en-US" dirty="0" smtClean="0"/>
              <a:t> data </a:t>
            </a:r>
            <a:r>
              <a:rPr lang="en-US" b="1" dirty="0" smtClean="0"/>
              <a:t>model</a:t>
            </a:r>
          </a:p>
          <a:p>
            <a:pPr lvl="1"/>
            <a:r>
              <a:rPr lang="en-US" b="1" dirty="0" smtClean="0"/>
              <a:t>Purpose 1: </a:t>
            </a:r>
            <a:r>
              <a:rPr lang="en-US" dirty="0"/>
              <a:t>r</a:t>
            </a:r>
            <a:r>
              <a:rPr lang="en-US" dirty="0" smtClean="0"/>
              <a:t>ecursively </a:t>
            </a:r>
            <a:r>
              <a:rPr lang="en-US" b="1" dirty="0" smtClean="0"/>
              <a:t>partition data</a:t>
            </a:r>
          </a:p>
          <a:p>
            <a:pPr lvl="2"/>
            <a:r>
              <a:rPr lang="en-US" dirty="0"/>
              <a:t>cut data space into perpendicular hyper-planes (w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Purpose 2: classify data</a:t>
            </a:r>
          </a:p>
          <a:p>
            <a:pPr lvl="2"/>
            <a:r>
              <a:rPr lang="en-US" dirty="0" smtClean="0"/>
              <a:t>DTs with class label at the </a:t>
            </a:r>
            <a:r>
              <a:rPr lang="en-US" b="1" dirty="0" smtClean="0"/>
              <a:t>leaf node</a:t>
            </a:r>
          </a:p>
          <a:p>
            <a:pPr lvl="2"/>
            <a:r>
              <a:rPr lang="en-US" b="1" dirty="0" smtClean="0"/>
              <a:t>E.g. </a:t>
            </a:r>
            <a:r>
              <a:rPr lang="en-CA" dirty="0" smtClean="0"/>
              <a:t>a </a:t>
            </a:r>
            <a:r>
              <a:rPr lang="en-CA" dirty="0"/>
              <a:t>decision tree </a:t>
            </a:r>
            <a:r>
              <a:rPr lang="en-CA" dirty="0" smtClean="0"/>
              <a:t>that estimates </a:t>
            </a:r>
            <a:r>
              <a:rPr lang="en-CA" dirty="0"/>
              <a:t>whether or not a potential customer will respond to a direct </a:t>
            </a:r>
            <a:r>
              <a:rPr lang="en-CA" dirty="0" smtClean="0"/>
              <a:t>mailing </a:t>
            </a:r>
          </a:p>
          <a:p>
            <a:pPr lvl="3"/>
            <a:r>
              <a:rPr lang="en-CA" b="1" dirty="0" smtClean="0"/>
              <a:t>predicted  binary class</a:t>
            </a:r>
            <a:r>
              <a:rPr lang="en-CA" dirty="0" smtClean="0"/>
              <a:t>: YES or NO</a:t>
            </a:r>
            <a:endParaRPr lang="en-CA" dirty="0"/>
          </a:p>
          <a:p>
            <a:pPr lvl="2"/>
            <a:endParaRPr lang="en-US" b="1" dirty="0" smtClean="0"/>
          </a:p>
          <a:p>
            <a:pPr lvl="2"/>
            <a:endParaRPr lang="en-CA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4536542"/>
            <a:ext cx="457200" cy="340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00800" y="6324600"/>
            <a:ext cx="2714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CA" sz="1200" dirty="0"/>
              <a:t>DECISION </a:t>
            </a:r>
            <a:r>
              <a:rPr lang="en-CA" sz="1200" dirty="0" smtClean="0"/>
              <a:t>TREES by </a:t>
            </a:r>
            <a:r>
              <a:rPr lang="en-CA" sz="1200" dirty="0" err="1" smtClean="0"/>
              <a:t>Lior</a:t>
            </a:r>
            <a:r>
              <a:rPr lang="en-CA" sz="1200" dirty="0" smtClean="0"/>
              <a:t> </a:t>
            </a:r>
            <a:r>
              <a:rPr lang="en-CA" sz="1200" dirty="0" err="1"/>
              <a:t>Rokach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5618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growth and splitting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b="1" dirty="0" smtClean="0"/>
              <a:t>top-down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assign all data to </a:t>
            </a:r>
            <a:r>
              <a:rPr lang="en-US" b="1" dirty="0" smtClean="0"/>
              <a:t>root node</a:t>
            </a:r>
          </a:p>
          <a:p>
            <a:r>
              <a:rPr lang="en-US" dirty="0" smtClean="0"/>
              <a:t>Select attribute(s)/feature(s) to </a:t>
            </a:r>
            <a:r>
              <a:rPr lang="en-US" b="1" dirty="0" smtClean="0"/>
              <a:t>split</a:t>
            </a:r>
            <a:r>
              <a:rPr lang="en-US" dirty="0" smtClean="0"/>
              <a:t> the </a:t>
            </a:r>
            <a:r>
              <a:rPr lang="en-US" b="1" dirty="0" smtClean="0"/>
              <a:t>node</a:t>
            </a:r>
          </a:p>
          <a:p>
            <a:r>
              <a:rPr lang="en-US" dirty="0" smtClean="0"/>
              <a:t>Splitting based on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feature:     </a:t>
            </a:r>
            <a:r>
              <a:rPr lang="en-CA" b="1" dirty="0" err="1" smtClean="0"/>
              <a:t>uni</a:t>
            </a:r>
            <a:r>
              <a:rPr lang="en-CA" dirty="0" err="1" smtClean="0"/>
              <a:t>variate</a:t>
            </a:r>
            <a:r>
              <a:rPr lang="en-US" dirty="0" smtClean="0"/>
              <a:t> split </a:t>
            </a:r>
          </a:p>
          <a:p>
            <a:pPr lvl="1"/>
            <a:r>
              <a:rPr lang="en-US" dirty="0"/>
              <a:t>≥</a:t>
            </a:r>
            <a:r>
              <a:rPr lang="en-US" dirty="0" smtClean="0"/>
              <a:t>2 features: </a:t>
            </a:r>
            <a:r>
              <a:rPr lang="en-US" b="1" dirty="0" err="1" smtClean="0"/>
              <a:t>multi</a:t>
            </a:r>
            <a:r>
              <a:rPr lang="en-US" dirty="0" err="1" smtClean="0"/>
              <a:t>varaite</a:t>
            </a:r>
            <a:r>
              <a:rPr lang="en-US" dirty="0" smtClean="0"/>
              <a:t> split</a:t>
            </a:r>
          </a:p>
          <a:p>
            <a:r>
              <a:rPr lang="en-US" b="1" dirty="0" smtClean="0"/>
              <a:t>Stop </a:t>
            </a:r>
            <a:r>
              <a:rPr lang="en-US" dirty="0" smtClean="0"/>
              <a:t>tree growth based on</a:t>
            </a:r>
          </a:p>
          <a:p>
            <a:pPr lvl="1">
              <a:buFont typeface="Wingdings"/>
              <a:buChar char="à"/>
            </a:pPr>
            <a:r>
              <a:rPr lang="en-US" dirty="0" smtClean="0"/>
              <a:t>Max depth reached 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Some splitting criteria is not met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CA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t="12558" r="8126" b="7814"/>
          <a:stretch/>
        </p:blipFill>
        <p:spPr bwMode="auto">
          <a:xfrm>
            <a:off x="6257659" y="1905000"/>
            <a:ext cx="288634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410200" y="22098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6200000">
            <a:off x="5610707" y="4523894"/>
            <a:ext cx="1616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Leafs/Terminal </a:t>
            </a:r>
            <a:endParaRPr lang="en-US" dirty="0" smtClean="0"/>
          </a:p>
          <a:p>
            <a:pPr algn="ctr"/>
            <a:r>
              <a:rPr lang="en-US" dirty="0" smtClean="0"/>
              <a:t>nodes</a:t>
            </a:r>
            <a:endParaRPr lang="en-CA" dirty="0"/>
          </a:p>
        </p:txBody>
      </p:sp>
      <p:sp>
        <p:nvSpPr>
          <p:cNvPr id="8" name="Left Brace 7"/>
          <p:cNvSpPr/>
          <p:nvPr/>
        </p:nvSpPr>
        <p:spPr>
          <a:xfrm>
            <a:off x="6781800" y="4495800"/>
            <a:ext cx="76200" cy="7503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819900" y="1371600"/>
            <a:ext cx="1947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Selected feature(s)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153400" y="1740932"/>
            <a:ext cx="381000" cy="1611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34200" y="1740932"/>
            <a:ext cx="1600200" cy="1611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66906" y="2546866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X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/>
              <a:t>x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7691969" y="2526268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X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smtClean="0"/>
              <a:t>x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7086600" y="3962400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Y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en-US" dirty="0"/>
              <a:t>y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8343900" y="3961663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Y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/>
              <a:t>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83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Regression trees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791200" cy="5257799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redict the response (</a:t>
            </a:r>
            <a:r>
              <a:rPr lang="en-US" b="1" i="1" dirty="0" smtClean="0"/>
              <a:t>Y</a:t>
            </a:r>
            <a:r>
              <a:rPr lang="en-US" dirty="0" smtClean="0"/>
              <a:t>)</a:t>
            </a:r>
          </a:p>
          <a:p>
            <a:r>
              <a:rPr lang="en-US" dirty="0" smtClean="0"/>
              <a:t>Break global into </a:t>
            </a:r>
            <a:r>
              <a:rPr lang="en-US" b="1" dirty="0" smtClean="0"/>
              <a:t>local</a:t>
            </a:r>
            <a:r>
              <a:rPr lang="en-US" dirty="0" smtClean="0"/>
              <a:t> models</a:t>
            </a:r>
          </a:p>
          <a:p>
            <a:r>
              <a:rPr lang="en-US" dirty="0" smtClean="0"/>
              <a:t>A tree is 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regression model</a:t>
            </a:r>
          </a:p>
          <a:p>
            <a:r>
              <a:rPr lang="en-US" b="1" dirty="0" smtClean="0"/>
              <a:t>Nodes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partitions of data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variables and Y predictions (</a:t>
            </a:r>
            <a:r>
              <a:rPr lang="cy-GB" dirty="0" smtClean="0">
                <a:sym typeface="Wingdings" pitchFamily="2" charset="2"/>
              </a:rPr>
              <a:t>ŷ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b="1" dirty="0" smtClean="0">
                <a:sym typeface="Wingdings" pitchFamily="2" charset="2"/>
              </a:rPr>
              <a:t>Leafs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final</a:t>
            </a:r>
            <a:r>
              <a:rPr lang="en-US" dirty="0" smtClean="0">
                <a:sym typeface="Wingdings" pitchFamily="2" charset="2"/>
              </a:rPr>
              <a:t> prediction of </a:t>
            </a:r>
            <a:r>
              <a:rPr lang="en-US" b="1" dirty="0" smtClean="0">
                <a:sym typeface="Wingdings" pitchFamily="2" charset="2"/>
              </a:rPr>
              <a:t>Y</a:t>
            </a:r>
            <a:r>
              <a:rPr lang="en-US" dirty="0" smtClean="0">
                <a:sym typeface="Wingdings" pitchFamily="2" charset="2"/>
              </a:rPr>
              <a:t> for </a:t>
            </a:r>
          </a:p>
          <a:p>
            <a:pPr lvl="2"/>
            <a:r>
              <a:rPr lang="en-US" b="1" dirty="0" smtClean="0"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 observations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7" b="4534"/>
          <a:stretch/>
        </p:blipFill>
        <p:spPr>
          <a:xfrm>
            <a:off x="5899298" y="2743200"/>
            <a:ext cx="3244702" cy="309407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48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543800" y="2286000"/>
            <a:ext cx="0" cy="411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99" y="6096000"/>
            <a:ext cx="186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5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4341412" cy="251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2"/>
            <a:ext cx="8229600" cy="1143000"/>
          </a:xfrm>
        </p:spPr>
        <p:txBody>
          <a:bodyPr/>
          <a:lstStyle/>
          <a:p>
            <a:r>
              <a:rPr lang="en-US" b="1" dirty="0" smtClean="0"/>
              <a:t>Single against ensemble of trees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06" y="1295400"/>
            <a:ext cx="8229600" cy="4830763"/>
          </a:xfrm>
        </p:spPr>
        <p:txBody>
          <a:bodyPr/>
          <a:lstStyle/>
          <a:p>
            <a:r>
              <a:rPr lang="en-US" dirty="0" smtClean="0"/>
              <a:t>Single tree</a:t>
            </a:r>
            <a:endParaRPr lang="en-CA" dirty="0" smtClean="0"/>
          </a:p>
          <a:p>
            <a:pPr lvl="1"/>
            <a:r>
              <a:rPr lang="en-US" dirty="0" smtClean="0"/>
              <a:t>Easy to interpret and digest</a:t>
            </a:r>
          </a:p>
          <a:p>
            <a:pPr lvl="1"/>
            <a:r>
              <a:rPr lang="en-US" dirty="0" smtClean="0"/>
              <a:t>Good visualization</a:t>
            </a:r>
          </a:p>
          <a:p>
            <a:pPr lvl="1"/>
            <a:r>
              <a:rPr lang="en-US" dirty="0" smtClean="0"/>
              <a:t>Lower than tree-ensemble performance</a:t>
            </a:r>
          </a:p>
          <a:p>
            <a:r>
              <a:rPr lang="en-US" dirty="0" smtClean="0"/>
              <a:t>Tree ensembles </a:t>
            </a:r>
            <a:r>
              <a:rPr lang="en-US" dirty="0" smtClean="0">
                <a:sym typeface="Wingdings" pitchFamily="2" charset="2"/>
              </a:rPr>
              <a:t> better performance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6300689"/>
            <a:ext cx="3358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* Lower </a:t>
            </a:r>
            <a:r>
              <a:rPr lang="en-US" sz="1400" b="1" dirty="0"/>
              <a:t>is better</a:t>
            </a:r>
            <a:endParaRPr lang="en-CA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6596390"/>
            <a:ext cx="7086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</a:t>
            </a:r>
            <a:r>
              <a:rPr lang="en-CA" sz="1100" dirty="0" err="1"/>
              <a:t>Breiman</a:t>
            </a:r>
            <a:r>
              <a:rPr lang="en-CA" sz="1100" dirty="0"/>
              <a:t>, Leo. "Statistical modeling: The two cultures." </a:t>
            </a:r>
            <a:r>
              <a:rPr lang="en-CA" sz="1100" i="1" dirty="0"/>
              <a:t>Quality control and applied statistics</a:t>
            </a:r>
            <a:r>
              <a:rPr lang="en-CA" sz="1100" dirty="0"/>
              <a:t> 48.1 (2003): 81-82.</a:t>
            </a:r>
          </a:p>
        </p:txBody>
      </p:sp>
    </p:spTree>
    <p:extLst>
      <p:ext uri="{BB962C8B-B14F-4D97-AF65-F5344CB8AC3E}">
        <p14:creationId xmlns:p14="http://schemas.microsoft.com/office/powerpoint/2010/main" val="40737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Tree ensembles</a:t>
            </a:r>
            <a:endParaRPr lang="en-CA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861048"/>
            <a:ext cx="1676400" cy="220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48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Building a forest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Forest</a:t>
            </a:r>
          </a:p>
          <a:p>
            <a:pPr lvl="1"/>
            <a:r>
              <a:rPr lang="en-US" dirty="0" smtClean="0"/>
              <a:t>Collection of several trees</a:t>
            </a:r>
          </a:p>
          <a:p>
            <a:r>
              <a:rPr lang="en-US" dirty="0" smtClean="0"/>
              <a:t>Random Forest</a:t>
            </a:r>
          </a:p>
          <a:p>
            <a:pPr lvl="1"/>
            <a:r>
              <a:rPr lang="en-US" dirty="0" smtClean="0"/>
              <a:t>Aggregation of several decision trees</a:t>
            </a:r>
          </a:p>
          <a:p>
            <a:r>
              <a:rPr lang="en-US" dirty="0" smtClean="0"/>
              <a:t>Logic</a:t>
            </a:r>
          </a:p>
          <a:p>
            <a:pPr lvl="1"/>
            <a:r>
              <a:rPr lang="en-US" dirty="0" smtClean="0"/>
              <a:t>Single tree – too variable performance</a:t>
            </a:r>
          </a:p>
          <a:p>
            <a:pPr lvl="1"/>
            <a:r>
              <a:rPr lang="en-US" dirty="0" smtClean="0"/>
              <a:t>Forest of trees – good and stable performance</a:t>
            </a:r>
          </a:p>
          <a:p>
            <a:pPr lvl="2"/>
            <a:r>
              <a:rPr lang="en-US" dirty="0" smtClean="0"/>
              <a:t>Predictions averaged over several trees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990600"/>
            <a:ext cx="1676400" cy="220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1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Forests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Randomly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build ensemble of trees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Bootstrap</a:t>
            </a:r>
            <a:r>
              <a:rPr lang="en-CA" dirty="0">
                <a:latin typeface="Courier New" pitchFamily="49" charset="0"/>
                <a:cs typeface="Courier New" pitchFamily="49" charset="0"/>
              </a:rPr>
              <a:t> a sample of data, start building a tree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Create a node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by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Randomly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selecting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variables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Keep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m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constant (except for term. nodes)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plit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the node based on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variables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Grow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 tree until no more splits possible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Repeat steps 1-4 n times</a:t>
            </a:r>
          </a:p>
          <a:p>
            <a:pPr marL="1257300" lvl="3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Generate 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ensemble of trees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Calculate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variable importance for each predictor variable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en-US" b="1" i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Talk Plan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Trees</a:t>
            </a:r>
          </a:p>
          <a:p>
            <a:pPr lvl="1"/>
            <a:r>
              <a:rPr lang="en-US" dirty="0" smtClean="0"/>
              <a:t>Basic concepts</a:t>
            </a:r>
          </a:p>
          <a:p>
            <a:pPr lvl="1"/>
            <a:r>
              <a:rPr lang="en-US" dirty="0" smtClean="0"/>
              <a:t>Tree-based algorithms</a:t>
            </a:r>
          </a:p>
          <a:p>
            <a:pPr lvl="1"/>
            <a:r>
              <a:rPr lang="en-US" dirty="0" smtClean="0"/>
              <a:t>Regression trees</a:t>
            </a:r>
          </a:p>
          <a:p>
            <a:pPr lvl="1"/>
            <a:r>
              <a:rPr lang="en-US" dirty="0" smtClean="0"/>
              <a:t>Random Forest</a:t>
            </a:r>
          </a:p>
          <a:p>
            <a:pPr lvl="1"/>
            <a:r>
              <a:rPr lang="en-US" dirty="0" smtClean="0"/>
              <a:t>Conditional inference trees</a:t>
            </a:r>
            <a:endParaRPr lang="en-US" dirty="0"/>
          </a:p>
          <a:p>
            <a:pPr lvl="1"/>
            <a:r>
              <a:rPr lang="en-US" dirty="0" smtClean="0"/>
              <a:t>CIFs for network inference</a:t>
            </a:r>
          </a:p>
          <a:p>
            <a:r>
              <a:rPr lang="en-US" b="1" dirty="0" smtClean="0"/>
              <a:t>Biological data clustering</a:t>
            </a:r>
          </a:p>
          <a:p>
            <a:pPr lvl="1"/>
            <a:r>
              <a:rPr lang="en-US" dirty="0" smtClean="0"/>
              <a:t>Basic concepts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Random Forest animation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3413615" y="609600"/>
            <a:ext cx="1729885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en-CA" dirty="0" smtClean="0"/>
              <a:t>{A,B,C,D}</a:t>
            </a: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3638"/>
              </p:ext>
            </p:extLst>
          </p:nvPr>
        </p:nvGraphicFramePr>
        <p:xfrm>
          <a:off x="6858000" y="533400"/>
          <a:ext cx="20574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87383"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0070C0"/>
                          </a:solidFill>
                        </a:rPr>
                        <a:t>A1</a:t>
                      </a:r>
                      <a:endParaRPr lang="en-CA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0070C0"/>
                          </a:solidFill>
                        </a:rPr>
                        <a:t>B1</a:t>
                      </a:r>
                      <a:endParaRPr lang="en-CA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0070C0"/>
                          </a:solidFill>
                        </a:rPr>
                        <a:t>C1</a:t>
                      </a:r>
                      <a:endParaRPr lang="en-C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0070C0"/>
                          </a:solidFill>
                        </a:rPr>
                        <a:t>D1</a:t>
                      </a:r>
                      <a:endParaRPr lang="en-CA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A2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B2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0070C0"/>
                          </a:solidFill>
                        </a:rPr>
                        <a:t>C2</a:t>
                      </a:r>
                      <a:endParaRPr lang="en-C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D2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A3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B3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0070C0"/>
                          </a:solidFill>
                        </a:rPr>
                        <a:t>C3</a:t>
                      </a:r>
                      <a:endParaRPr lang="en-C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D3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A4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B4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0070C0"/>
                          </a:solidFill>
                        </a:rPr>
                        <a:t>C4</a:t>
                      </a:r>
                      <a:endParaRPr lang="en-C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D4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A5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B5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0070C0"/>
                          </a:solidFill>
                        </a:rPr>
                        <a:t>C5</a:t>
                      </a:r>
                      <a:endParaRPr lang="en-C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D5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A6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B6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0070C0"/>
                          </a:solidFill>
                        </a:rPr>
                        <a:t>C6</a:t>
                      </a:r>
                      <a:endParaRPr lang="en-C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D6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A7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B7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0070C0"/>
                          </a:solidFill>
                        </a:rPr>
                        <a:t>C7</a:t>
                      </a:r>
                      <a:endParaRPr lang="en-C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D7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0" y="8382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C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001000" y="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667000" y="1524000"/>
            <a:ext cx="14859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CA" dirty="0" smtClean="0"/>
              <a:t>{A,B,D,D}</a:t>
            </a:r>
            <a:endParaRPr lang="en-CA" dirty="0"/>
          </a:p>
        </p:txBody>
      </p:sp>
      <p:sp>
        <p:nvSpPr>
          <p:cNvPr id="11" name="Oval 10"/>
          <p:cNvSpPr/>
          <p:nvPr/>
        </p:nvSpPr>
        <p:spPr>
          <a:xfrm>
            <a:off x="4343400" y="1524000"/>
            <a:ext cx="14478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CA" dirty="0" smtClean="0"/>
              <a:t>{A,B,C,D}</a:t>
            </a:r>
            <a:endParaRPr lang="en-CA" dirty="0"/>
          </a:p>
        </p:txBody>
      </p:sp>
      <p:cxnSp>
        <p:nvCxnSpPr>
          <p:cNvPr id="13" name="Straight Arrow Connector 12"/>
          <p:cNvCxnSpPr>
            <a:stCxn id="8" idx="1"/>
            <a:endCxn id="10" idx="0"/>
          </p:cNvCxnSpPr>
          <p:nvPr/>
        </p:nvCxnSpPr>
        <p:spPr>
          <a:xfrm flipH="1">
            <a:off x="3409950" y="1022866"/>
            <a:ext cx="400050" cy="501134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11" idx="0"/>
          </p:cNvCxnSpPr>
          <p:nvPr/>
        </p:nvCxnSpPr>
        <p:spPr>
          <a:xfrm>
            <a:off x="4890164" y="1064885"/>
            <a:ext cx="177136" cy="45911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50943"/>
              </p:ext>
            </p:extLst>
          </p:nvPr>
        </p:nvGraphicFramePr>
        <p:xfrm>
          <a:off x="533400" y="914400"/>
          <a:ext cx="20574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93914"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7030A0"/>
                          </a:solidFill>
                        </a:rPr>
                        <a:t>A1</a:t>
                      </a:r>
                      <a:endParaRPr lang="en-CA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7030A0"/>
                          </a:solidFill>
                        </a:rPr>
                        <a:t>B1</a:t>
                      </a:r>
                      <a:endParaRPr lang="en-CA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7030A0"/>
                          </a:solidFill>
                        </a:rPr>
                        <a:t>C1</a:t>
                      </a:r>
                      <a:endParaRPr lang="en-CA" b="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7030A0"/>
                          </a:solidFill>
                        </a:rPr>
                        <a:t>D1</a:t>
                      </a:r>
                      <a:endParaRPr lang="en-CA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7030A0"/>
                          </a:solidFill>
                        </a:rPr>
                        <a:t>A2</a:t>
                      </a:r>
                      <a:endParaRPr lang="en-CA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7030A0"/>
                          </a:solidFill>
                        </a:rPr>
                        <a:t>B2</a:t>
                      </a:r>
                      <a:endParaRPr lang="en-CA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7030A0"/>
                          </a:solidFill>
                        </a:rPr>
                        <a:t>C2</a:t>
                      </a:r>
                      <a:endParaRPr lang="en-CA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7030A0"/>
                          </a:solidFill>
                        </a:rPr>
                        <a:t>D2</a:t>
                      </a:r>
                      <a:endParaRPr lang="en-CA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7030A0"/>
                          </a:solidFill>
                        </a:rPr>
                        <a:t>A3</a:t>
                      </a:r>
                      <a:endParaRPr lang="en-CA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7030A0"/>
                          </a:solidFill>
                        </a:rPr>
                        <a:t>B3</a:t>
                      </a:r>
                      <a:endParaRPr lang="en-CA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7030A0"/>
                          </a:solidFill>
                        </a:rPr>
                        <a:t>C3</a:t>
                      </a:r>
                      <a:endParaRPr lang="en-CA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7030A0"/>
                          </a:solidFill>
                        </a:rPr>
                        <a:t>D3</a:t>
                      </a:r>
                      <a:endParaRPr lang="en-CA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7030A0"/>
                          </a:solidFill>
                        </a:rPr>
                        <a:t>A4</a:t>
                      </a:r>
                      <a:endParaRPr lang="en-CA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7030A0"/>
                          </a:solidFill>
                        </a:rPr>
                        <a:t>B4</a:t>
                      </a:r>
                      <a:endParaRPr lang="en-CA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7030A0"/>
                          </a:solidFill>
                        </a:rPr>
                        <a:t>C4</a:t>
                      </a:r>
                      <a:endParaRPr lang="en-CA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7030A0"/>
                          </a:solidFill>
                        </a:rPr>
                        <a:t>D4</a:t>
                      </a:r>
                      <a:endParaRPr lang="en-CA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A5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B5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C5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D5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A6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B6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C6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D6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A7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B7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C7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D7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953000" y="99060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&gt;X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3048000" y="99060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&lt;X</a:t>
            </a:r>
            <a:endParaRPr lang="en-CA" dirty="0"/>
          </a:p>
        </p:txBody>
      </p:sp>
      <p:sp>
        <p:nvSpPr>
          <p:cNvPr id="21" name="Down Arrow 20"/>
          <p:cNvSpPr/>
          <p:nvPr/>
        </p:nvSpPr>
        <p:spPr>
          <a:xfrm>
            <a:off x="2209800" y="6096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3009900" y="16764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D</a:t>
            </a:r>
            <a:endParaRPr lang="en-CA" b="1" dirty="0">
              <a:solidFill>
                <a:srgbClr val="FF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749547"/>
              </p:ext>
            </p:extLst>
          </p:nvPr>
        </p:nvGraphicFramePr>
        <p:xfrm>
          <a:off x="6019800" y="914400"/>
          <a:ext cx="2057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287383"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bg2"/>
                          </a:solidFill>
                        </a:rPr>
                        <a:t>A1</a:t>
                      </a:r>
                      <a:endParaRPr lang="en-CA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bg2"/>
                          </a:solidFill>
                        </a:rPr>
                        <a:t>B1</a:t>
                      </a:r>
                      <a:endParaRPr lang="en-CA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bg2"/>
                          </a:solidFill>
                        </a:rPr>
                        <a:t>C1</a:t>
                      </a:r>
                      <a:endParaRPr lang="en-CA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bg2"/>
                          </a:solidFill>
                        </a:rPr>
                        <a:t>D1</a:t>
                      </a:r>
                      <a:endParaRPr lang="en-CA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A2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B2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C2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D2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A3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B3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C3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D3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A4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B4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C4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2"/>
                          </a:solidFill>
                        </a:rPr>
                        <a:t>D4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00B050"/>
                          </a:solidFill>
                        </a:rPr>
                        <a:t>A5</a:t>
                      </a:r>
                      <a:endParaRPr lang="en-CA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B5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C5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D5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00B050"/>
                          </a:solidFill>
                        </a:rPr>
                        <a:t>A6</a:t>
                      </a:r>
                      <a:endParaRPr lang="en-CA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B6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C6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D6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rgbClr val="00B050"/>
                          </a:solidFill>
                        </a:rPr>
                        <a:t>A7</a:t>
                      </a:r>
                      <a:endParaRPr lang="en-CA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B7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C7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D7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648200" y="1606034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10800000">
            <a:off x="6096000" y="3581400"/>
            <a:ext cx="3048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3657600" y="23622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3733800" y="25908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048000" y="2743200"/>
            <a:ext cx="647700" cy="501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5"/>
          </p:cNvCxnSpPr>
          <p:nvPr/>
        </p:nvCxnSpPr>
        <p:spPr>
          <a:xfrm>
            <a:off x="4503130" y="2817485"/>
            <a:ext cx="716570" cy="459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800600" y="266700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&gt;X</a:t>
            </a:r>
            <a:endParaRPr lang="en-CA" dirty="0"/>
          </a:p>
        </p:txBody>
      </p:sp>
      <p:sp>
        <p:nvSpPr>
          <p:cNvPr id="31" name="Rectangle 30"/>
          <p:cNvSpPr/>
          <p:nvPr/>
        </p:nvSpPr>
        <p:spPr>
          <a:xfrm>
            <a:off x="3048000" y="266700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&lt;X</a:t>
            </a:r>
            <a:endParaRPr lang="en-CA" dirty="0"/>
          </a:p>
        </p:txBody>
      </p:sp>
      <p:sp>
        <p:nvSpPr>
          <p:cNvPr id="32" name="Oval 31"/>
          <p:cNvSpPr/>
          <p:nvPr/>
        </p:nvSpPr>
        <p:spPr>
          <a:xfrm>
            <a:off x="2514600" y="32766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rgbClr val="FF0000"/>
              </a:solidFill>
            </a:endParaRP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endParaRPr lang="en-CA" dirty="0"/>
          </a:p>
        </p:txBody>
      </p:sp>
      <p:sp>
        <p:nvSpPr>
          <p:cNvPr id="33" name="Oval 32"/>
          <p:cNvSpPr/>
          <p:nvPr/>
        </p:nvSpPr>
        <p:spPr>
          <a:xfrm>
            <a:off x="4876800" y="32766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rgbClr val="FF0000"/>
              </a:solidFill>
            </a:endParaRP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endParaRPr lang="en-CA" dirty="0"/>
          </a:p>
        </p:txBody>
      </p:sp>
      <p:sp>
        <p:nvSpPr>
          <p:cNvPr id="41" name="Oval 40"/>
          <p:cNvSpPr/>
          <p:nvPr/>
        </p:nvSpPr>
        <p:spPr>
          <a:xfrm>
            <a:off x="2209800" y="44196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endParaRPr lang="en-CA" dirty="0"/>
          </a:p>
        </p:txBody>
      </p:sp>
      <p:sp>
        <p:nvSpPr>
          <p:cNvPr id="42" name="Rectangle 41"/>
          <p:cNvSpPr/>
          <p:nvPr/>
        </p:nvSpPr>
        <p:spPr>
          <a:xfrm>
            <a:off x="2286000" y="46482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600200" y="4800600"/>
            <a:ext cx="647700" cy="501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5"/>
          </p:cNvCxnSpPr>
          <p:nvPr/>
        </p:nvCxnSpPr>
        <p:spPr>
          <a:xfrm>
            <a:off x="3055330" y="4874885"/>
            <a:ext cx="716570" cy="459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352800" y="472440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&gt;X</a:t>
            </a:r>
            <a:endParaRPr lang="en-CA" dirty="0"/>
          </a:p>
        </p:txBody>
      </p:sp>
      <p:sp>
        <p:nvSpPr>
          <p:cNvPr id="46" name="Rectangle 45"/>
          <p:cNvSpPr/>
          <p:nvPr/>
        </p:nvSpPr>
        <p:spPr>
          <a:xfrm>
            <a:off x="1600200" y="472440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&lt;X</a:t>
            </a:r>
            <a:endParaRPr lang="en-CA" dirty="0"/>
          </a:p>
        </p:txBody>
      </p:sp>
      <p:sp>
        <p:nvSpPr>
          <p:cNvPr id="47" name="Oval 46"/>
          <p:cNvSpPr/>
          <p:nvPr/>
        </p:nvSpPr>
        <p:spPr>
          <a:xfrm>
            <a:off x="1066800" y="53340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rgbClr val="FF0000"/>
              </a:solidFill>
            </a:endParaRP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endParaRPr lang="en-CA" dirty="0"/>
          </a:p>
        </p:txBody>
      </p:sp>
      <p:sp>
        <p:nvSpPr>
          <p:cNvPr id="48" name="Oval 47"/>
          <p:cNvSpPr/>
          <p:nvPr/>
        </p:nvSpPr>
        <p:spPr>
          <a:xfrm>
            <a:off x="3429000" y="53340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rgbClr val="FF0000"/>
              </a:solidFill>
            </a:endParaRP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endParaRPr lang="en-CA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971800" y="2057400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</p:cNvCxnSpPr>
          <p:nvPr/>
        </p:nvCxnSpPr>
        <p:spPr>
          <a:xfrm>
            <a:off x="3429000" y="2045732"/>
            <a:ext cx="190500" cy="16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819400" y="2209800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3505200" y="2209800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181600" y="2069068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72100" y="2057400"/>
            <a:ext cx="190500" cy="16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029200" y="2221468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5486400" y="2221468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819400" y="3810000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009900" y="3810000"/>
            <a:ext cx="190500" cy="16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2667000" y="3962400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3124200" y="3974068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181600" y="3821668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372100" y="3810000"/>
            <a:ext cx="190500" cy="16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5029200" y="3974068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Oval 74"/>
          <p:cNvSpPr/>
          <p:nvPr/>
        </p:nvSpPr>
        <p:spPr>
          <a:xfrm>
            <a:off x="5486400" y="3974068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3810000" y="5867400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000500" y="5867400"/>
            <a:ext cx="190500" cy="16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657600" y="6019800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4114800" y="6031468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1371600" y="5867400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562100" y="5867400"/>
            <a:ext cx="190500" cy="16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1219200" y="6019800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Oval 82"/>
          <p:cNvSpPr/>
          <p:nvPr/>
        </p:nvSpPr>
        <p:spPr>
          <a:xfrm>
            <a:off x="1676400" y="6031468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6019800" y="4407932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endParaRPr lang="en-CA" dirty="0"/>
          </a:p>
        </p:txBody>
      </p:sp>
      <p:sp>
        <p:nvSpPr>
          <p:cNvPr id="85" name="Rectangle 84"/>
          <p:cNvSpPr/>
          <p:nvPr/>
        </p:nvSpPr>
        <p:spPr>
          <a:xfrm>
            <a:off x="6096000" y="4636532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5410200" y="4788932"/>
            <a:ext cx="647700" cy="501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4" idx="5"/>
          </p:cNvCxnSpPr>
          <p:nvPr/>
        </p:nvCxnSpPr>
        <p:spPr>
          <a:xfrm>
            <a:off x="6865330" y="4863217"/>
            <a:ext cx="716570" cy="459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162800" y="4712732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&gt;X</a:t>
            </a:r>
            <a:endParaRPr lang="en-CA" dirty="0"/>
          </a:p>
        </p:txBody>
      </p:sp>
      <p:sp>
        <p:nvSpPr>
          <p:cNvPr id="89" name="Rectangle 88"/>
          <p:cNvSpPr/>
          <p:nvPr/>
        </p:nvSpPr>
        <p:spPr>
          <a:xfrm>
            <a:off x="5410200" y="4712732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&lt;X</a:t>
            </a:r>
            <a:endParaRPr lang="en-CA" dirty="0"/>
          </a:p>
        </p:txBody>
      </p:sp>
      <p:sp>
        <p:nvSpPr>
          <p:cNvPr id="90" name="Oval 89"/>
          <p:cNvSpPr/>
          <p:nvPr/>
        </p:nvSpPr>
        <p:spPr>
          <a:xfrm>
            <a:off x="4876800" y="5322332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rgbClr val="FF0000"/>
              </a:solidFill>
            </a:endParaRP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C</a:t>
            </a:r>
          </a:p>
          <a:p>
            <a:pPr algn="ctr"/>
            <a:endParaRPr lang="en-CA" dirty="0"/>
          </a:p>
        </p:txBody>
      </p:sp>
      <p:sp>
        <p:nvSpPr>
          <p:cNvPr id="91" name="Oval 90"/>
          <p:cNvSpPr/>
          <p:nvPr/>
        </p:nvSpPr>
        <p:spPr>
          <a:xfrm>
            <a:off x="7239000" y="5322332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rgbClr val="FF0000"/>
              </a:solidFill>
            </a:endParaRP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endParaRPr lang="en-CA" dirty="0"/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7620000" y="5855732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810500" y="5855732"/>
            <a:ext cx="190500" cy="16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467600" y="6008132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Oval 94"/>
          <p:cNvSpPr/>
          <p:nvPr/>
        </p:nvSpPr>
        <p:spPr>
          <a:xfrm>
            <a:off x="7924800" y="6019800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5181600" y="5855732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372100" y="5855732"/>
            <a:ext cx="190500" cy="16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029200" y="6008132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Oval 98"/>
          <p:cNvSpPr/>
          <p:nvPr/>
        </p:nvSpPr>
        <p:spPr>
          <a:xfrm>
            <a:off x="5486400" y="6019800"/>
            <a:ext cx="228600" cy="152400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2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1" build="allAtOnce" animBg="1"/>
      <p:bldP spid="4" grpId="2" build="allAtOnce" animBg="1"/>
      <p:bldP spid="8" grpId="0"/>
      <p:bldP spid="9" grpId="0" animBg="1"/>
      <p:bldP spid="9" grpId="1" animBg="1"/>
      <p:bldP spid="10" grpId="0" build="allAtOnce" animBg="1"/>
      <p:bldP spid="10" grpId="1" build="allAtOnce"/>
      <p:bldP spid="10" grpId="2" build="allAtOnce" animBg="1"/>
      <p:bldP spid="11" grpId="0" build="allAtOnce" animBg="1"/>
      <p:bldP spid="11" grpId="1" build="allAtOnce" animBg="1"/>
      <p:bldP spid="19" grpId="0"/>
      <p:bldP spid="20" grpId="0"/>
      <p:bldP spid="21" grpId="0" animBg="1"/>
      <p:bldP spid="21" grpId="1" animBg="1"/>
      <p:bldP spid="22" grpId="0"/>
      <p:bldP spid="25" grpId="0" animBg="1"/>
      <p:bldP spid="25" grpId="1" animBg="1"/>
      <p:bldP spid="26" grpId="0" animBg="1"/>
      <p:bldP spid="27" grpId="0"/>
      <p:bldP spid="30" grpId="0"/>
      <p:bldP spid="31" grpId="0"/>
      <p:bldP spid="32" grpId="0" animBg="1"/>
      <p:bldP spid="33" grpId="0" animBg="1"/>
      <p:bldP spid="41" grpId="0" animBg="1"/>
      <p:bldP spid="42" grpId="0"/>
      <p:bldP spid="45" grpId="0"/>
      <p:bldP spid="46" grpId="0"/>
      <p:bldP spid="47" grpId="0" animBg="1"/>
      <p:bldP spid="48" grpId="0" animBg="1"/>
      <p:bldP spid="61" grpId="0" animBg="1"/>
      <p:bldP spid="63" grpId="0" animBg="1"/>
      <p:bldP spid="66" grpId="0" animBg="1"/>
      <p:bldP spid="67" grpId="0" animBg="1"/>
      <p:bldP spid="70" grpId="0" animBg="1"/>
      <p:bldP spid="71" grpId="0" animBg="1"/>
      <p:bldP spid="74" grpId="0" animBg="1"/>
      <p:bldP spid="75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85" grpId="0"/>
      <p:bldP spid="88" grpId="0"/>
      <p:bldP spid="89" grpId="0"/>
      <p:bldP spid="90" grpId="0" animBg="1"/>
      <p:bldP spid="91" grpId="0" animBg="1"/>
      <p:bldP spid="94" grpId="0" animBg="1"/>
      <p:bldP spid="95" grpId="0" animBg="1"/>
      <p:bldP spid="98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Splits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split purity criteria of a node</a:t>
            </a:r>
          </a:p>
          <a:p>
            <a:pPr lvl="1"/>
            <a:r>
              <a:rPr lang="en-CA" dirty="0" err="1"/>
              <a:t>gini</a:t>
            </a:r>
            <a:r>
              <a:rPr lang="en-CA" dirty="0"/>
              <a:t> impurity </a:t>
            </a:r>
            <a:r>
              <a:rPr lang="en-CA" dirty="0" smtClean="0"/>
              <a:t>criterion (GINI index)</a:t>
            </a:r>
          </a:p>
          <a:p>
            <a:pPr lvl="1"/>
            <a:r>
              <a:rPr lang="en-CA" dirty="0"/>
              <a:t>measures impurity of the </a:t>
            </a:r>
            <a:r>
              <a:rPr lang="en-CA" b="1" dirty="0"/>
              <a:t>outputs</a:t>
            </a:r>
            <a:r>
              <a:rPr lang="en-CA" dirty="0"/>
              <a:t> after a split</a:t>
            </a:r>
            <a:endParaRPr lang="en-CA" dirty="0" smtClean="0"/>
          </a:p>
          <a:p>
            <a:r>
              <a:rPr lang="en-CA" dirty="0"/>
              <a:t>a split of a node is made on variable </a:t>
            </a:r>
            <a:r>
              <a:rPr lang="en-CA" b="1" i="1" dirty="0" smtClean="0"/>
              <a:t>m</a:t>
            </a:r>
            <a:endParaRPr lang="en-CA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ith lowest </a:t>
            </a:r>
            <a:r>
              <a:rPr lang="en-US" dirty="0" err="1" smtClean="0"/>
              <a:t>Gini</a:t>
            </a:r>
            <a:r>
              <a:rPr lang="en-US" dirty="0" smtClean="0"/>
              <a:t> Index split (slide 33)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290" name="Picture 2" descr="Gini 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313804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5725886"/>
            <a:ext cx="759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i="1" dirty="0" smtClean="0"/>
              <a:t>j</a:t>
            </a:r>
            <a:r>
              <a:rPr lang="en-US" dirty="0" smtClean="0"/>
              <a:t> is class and </a:t>
            </a:r>
            <a:r>
              <a:rPr lang="en-US" i="1" dirty="0" smtClean="0"/>
              <a:t>p</a:t>
            </a:r>
            <a:r>
              <a:rPr lang="en-US" i="1" baseline="-25000" dirty="0" smtClean="0"/>
              <a:t>j</a:t>
            </a:r>
            <a:r>
              <a:rPr lang="en-US" dirty="0" smtClean="0"/>
              <a:t> is probability of class (proportion of samples with class j)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06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Goodness of split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4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Which two splits would give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highest purity ?</a:t>
            </a:r>
          </a:p>
          <a:p>
            <a:pPr lvl="1"/>
            <a:r>
              <a:rPr lang="en-US" dirty="0" smtClean="0"/>
              <a:t>The lowest </a:t>
            </a:r>
            <a:r>
              <a:rPr lang="en-US" dirty="0" err="1" smtClean="0"/>
              <a:t>Gini</a:t>
            </a:r>
            <a:r>
              <a:rPr lang="en-US" dirty="0" smtClean="0"/>
              <a:t> Index 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9"/>
          <a:stretch/>
        </p:blipFill>
        <p:spPr bwMode="auto">
          <a:xfrm>
            <a:off x="228600" y="3059740"/>
            <a:ext cx="5468587" cy="235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06" y="3124200"/>
            <a:ext cx="32575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9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GINI Index calculation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given tree node the probability of </a:t>
            </a:r>
            <a:r>
              <a:rPr lang="en-US" i="1" dirty="0" smtClean="0"/>
              <a:t>p(normal)=0.4 </a:t>
            </a:r>
            <a:r>
              <a:rPr lang="en-US" dirty="0" smtClean="0"/>
              <a:t>and </a:t>
            </a:r>
            <a:r>
              <a:rPr lang="en-US" i="1" dirty="0" smtClean="0"/>
              <a:t>p(asthma)=0.6</a:t>
            </a:r>
            <a:r>
              <a:rPr lang="en-US" dirty="0" smtClean="0"/>
              <a:t>. Calculate node GINI Index.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err="1" smtClean="0"/>
              <a:t>Gini</a:t>
            </a:r>
            <a:r>
              <a:rPr lang="en-US" i="1" dirty="0" smtClean="0"/>
              <a:t> Index </a:t>
            </a:r>
            <a:r>
              <a:rPr lang="en-US" dirty="0" smtClean="0"/>
              <a:t>= 1 – (0.4</a:t>
            </a:r>
            <a:r>
              <a:rPr lang="en-US" baseline="30000" dirty="0" smtClean="0"/>
              <a:t>2</a:t>
            </a:r>
            <a:r>
              <a:rPr lang="en-US" dirty="0" smtClean="0"/>
              <a:t> + 0.6</a:t>
            </a:r>
            <a:r>
              <a:rPr lang="en-US" baseline="30000" dirty="0" smtClean="0"/>
              <a:t>2</a:t>
            </a:r>
            <a:r>
              <a:rPr lang="en-US" dirty="0" smtClean="0"/>
              <a:t>) = 0.48</a:t>
            </a:r>
          </a:p>
          <a:p>
            <a:endParaRPr lang="en-US" dirty="0" smtClean="0"/>
          </a:p>
          <a:p>
            <a:r>
              <a:rPr lang="en-US" dirty="0" smtClean="0"/>
              <a:t>What will be GINI index of a “pure” node</a:t>
            </a:r>
          </a:p>
          <a:p>
            <a:pPr lvl="1"/>
            <a:r>
              <a:rPr lang="en-US" dirty="0" err="1" smtClean="0"/>
              <a:t>Gini</a:t>
            </a:r>
            <a:r>
              <a:rPr lang="en-US" dirty="0" smtClean="0"/>
              <a:t> Index = 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GINI Index </a:t>
            </a:r>
            <a:r>
              <a:rPr lang="en-US" b="1" u="sng" dirty="0" smtClean="0"/>
              <a:t>of a split</a:t>
            </a:r>
            <a:endParaRPr lang="en-CA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</p:spPr>
            <p:txBody>
              <a:bodyPr/>
              <a:lstStyle/>
              <a:p>
                <a:r>
                  <a:rPr lang="en-US" dirty="0" smtClean="0"/>
                  <a:t>In case of tree building</a:t>
                </a:r>
              </a:p>
              <a:p>
                <a:r>
                  <a:rPr lang="en-US" dirty="0" smtClean="0"/>
                  <a:t>GINI Index of a split is used instead</a:t>
                </a:r>
              </a:p>
              <a:p>
                <a:r>
                  <a:rPr lang="en-US" dirty="0" smtClean="0"/>
                  <a:t>Given node 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and a splitting value </a:t>
                </a:r>
                <a:r>
                  <a:rPr lang="en-US" i="1" dirty="0" smtClean="0"/>
                  <a:t>j*</a:t>
                </a:r>
              </a:p>
              <a:p>
                <a:pPr lvl="1"/>
                <a:r>
                  <a:rPr lang="en-US" dirty="0" smtClean="0"/>
                  <a:t>the left child (</a:t>
                </a:r>
                <a:r>
                  <a:rPr lang="en-US" i="1" dirty="0" err="1" smtClean="0"/>
                  <a:t>N</a:t>
                </a:r>
                <a:r>
                  <a:rPr lang="en-US" i="1" baseline="-25000" dirty="0" err="1" smtClean="0"/>
                  <a:t>left</a:t>
                </a:r>
                <a:r>
                  <a:rPr lang="en-US" dirty="0" smtClean="0"/>
                  <a:t>) has </a:t>
                </a:r>
                <a:r>
                  <a:rPr lang="en-US" i="1" dirty="0" err="1"/>
                  <a:t>S</a:t>
                </a:r>
                <a:r>
                  <a:rPr lang="en-US" i="1" baseline="-25000" dirty="0" err="1" smtClean="0"/>
                  <a:t>left</a:t>
                </a:r>
                <a:r>
                  <a:rPr lang="en-US" dirty="0" smtClean="0"/>
                  <a:t> samples</a:t>
                </a:r>
              </a:p>
              <a:p>
                <a:pPr lvl="1"/>
                <a:r>
                  <a:rPr lang="en-US" dirty="0" smtClean="0"/>
                  <a:t>The right child(</a:t>
                </a:r>
                <a:r>
                  <a:rPr lang="en-US" i="1" dirty="0" err="1" smtClean="0"/>
                  <a:t>N</a:t>
                </a:r>
                <a:r>
                  <a:rPr lang="en-US" i="1" baseline="-25000" dirty="0" err="1" smtClean="0"/>
                  <a:t>right</a:t>
                </a:r>
                <a:r>
                  <a:rPr lang="en-US" dirty="0" smtClean="0"/>
                  <a:t>) has </a:t>
                </a:r>
                <a:r>
                  <a:rPr lang="en-US" i="1" dirty="0" err="1"/>
                  <a:t>S</a:t>
                </a:r>
                <a:r>
                  <a:rPr lang="en-US" i="1" baseline="-25000" dirty="0" err="1" smtClean="0"/>
                  <a:t>right</a:t>
                </a:r>
                <a:r>
                  <a:rPr lang="en-US" dirty="0" smtClean="0"/>
                  <a:t> samples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𝐺𝑖𝑛𝑖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𝑖𝑛𝑑𝑒𝑥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𝑠𝑝𝑙𝑖𝑡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0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𝑙𝑒𝑓𝑡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en-US" sz="2000" b="0" i="1" dirty="0" smtClean="0">
                          <a:latin typeface="Cambria Math"/>
                        </a:rPr>
                        <m:t>𝑔𝑖𝑛𝑖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𝑙𝑒𝑓𝑡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CA" sz="2000" i="1" dirty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𝑟𝑖𝑔h𝑡</m:t>
                              </m:r>
                            </m:sub>
                          </m:sSub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en-US" sz="2000" i="1" dirty="0">
                          <a:latin typeface="Cambria Math"/>
                        </a:rPr>
                        <m:t>𝑔𝑖𝑛𝑖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𝑟𝑖𝑔h𝑡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602163"/>
              </a:xfrm>
              <a:blipFill rotWithShape="1">
                <a:blip r:embed="rId2"/>
                <a:stretch>
                  <a:fillRect l="-1630" t="-17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GINI </a:t>
            </a:r>
            <a:r>
              <a:rPr lang="en-US" b="1" dirty="0" smtClean="0"/>
              <a:t>Index </a:t>
            </a:r>
            <a:r>
              <a:rPr lang="en-US" b="1" u="sng" dirty="0" smtClean="0"/>
              <a:t>split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Given tax evasion data sorted by income variable, choose the best split value based on GINI Index split?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98619"/>
              </p:ext>
            </p:extLst>
          </p:nvPr>
        </p:nvGraphicFramePr>
        <p:xfrm>
          <a:off x="609600" y="3048000"/>
          <a:ext cx="7687329" cy="13995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73016"/>
                <a:gridCol w="292170"/>
                <a:gridCol w="239712"/>
                <a:gridCol w="292170"/>
                <a:gridCol w="238125"/>
                <a:gridCol w="292170"/>
                <a:gridCol w="401638"/>
                <a:gridCol w="403295"/>
                <a:gridCol w="180975"/>
                <a:gridCol w="403295"/>
                <a:gridCol w="180975"/>
                <a:gridCol w="306388"/>
                <a:gridCol w="179457"/>
                <a:gridCol w="292170"/>
                <a:gridCol w="238125"/>
                <a:gridCol w="279098"/>
                <a:gridCol w="305172"/>
                <a:gridCol w="403295"/>
                <a:gridCol w="180975"/>
                <a:gridCol w="389007"/>
                <a:gridCol w="179457"/>
                <a:gridCol w="389007"/>
                <a:gridCol w="147637"/>
              </a:tblGrid>
              <a:tr h="11181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Income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10K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20K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30K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40K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50K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60K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70K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80K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>
                          <a:effectLst/>
                        </a:rPr>
                        <a:t>90K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100K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effectLst/>
                        </a:rPr>
                        <a:t>110K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1181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Split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&lt;=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&gt;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&lt;=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&gt;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>
                          <a:effectLst/>
                        </a:rPr>
                        <a:t>&lt;=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&gt;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>
                          <a:effectLst/>
                        </a:rPr>
                        <a:t>&lt;=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>
                          <a:effectLst/>
                        </a:rPr>
                        <a:t>&gt;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>
                          <a:effectLst/>
                        </a:rPr>
                        <a:t>&lt;=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&gt;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>
                          <a:effectLst/>
                        </a:rPr>
                        <a:t>&lt;=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&gt;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&lt;=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&gt;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&lt;=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&gt;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&lt;=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&gt;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&lt;=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&gt;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&lt;=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u="none" strike="noStrike" dirty="0">
                          <a:effectLst/>
                        </a:rPr>
                        <a:t>&gt;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</a:tr>
              <a:tr h="11181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Yes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2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2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1815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No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7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6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2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5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4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4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4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4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4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5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2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6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7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2386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GINI Index split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</a:rPr>
                        <a:t>0.42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</a:rPr>
                        <a:t>0.4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0.375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</a:rPr>
                        <a:t>0.343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</a:rPr>
                        <a:t>0.417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</a:rPr>
                        <a:t>0.4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</a:t>
                      </a:r>
                      <a:endParaRPr lang="en-CA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</a:rPr>
                        <a:t>0.343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</a:rPr>
                        <a:t>0.375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</a:rPr>
                        <a:t>0.4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dirty="0">
                          <a:effectLst/>
                        </a:rPr>
                        <a:t>0.42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4724400"/>
                <a:ext cx="7467600" cy="1209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𝐺𝑖𝑛𝑖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𝑖𝑛𝑑𝑒𝑥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𝑠𝑝𝑙𝑖𝑡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(1−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  <m:r>
                        <a:rPr lang="en-US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CA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i="1" dirty="0">
                          <a:latin typeface="Cambria Math"/>
                        </a:rPr>
                        <m:t>(1−</m:t>
                      </m:r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𝐺𝑖𝑛𝑖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𝑖𝑛𝑑𝑒𝑥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𝑠𝑝𝑙𝑖𝑡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=0.6∗0.5+0.4∗0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𝐺𝑖𝑛𝑖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𝑖𝑛𝑑𝑒𝑥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𝑠𝑝𝑙𝑖𝑡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24400"/>
                <a:ext cx="7467600" cy="1209562"/>
              </a:xfrm>
              <a:prstGeom prst="rect">
                <a:avLst/>
              </a:prstGeom>
              <a:blipFill rotWithShape="1">
                <a:blip r:embed="rId3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5638800" y="44958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75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8110"/>
            <a:ext cx="8229600" cy="1143000"/>
          </a:xfrm>
        </p:spPr>
        <p:txBody>
          <a:bodyPr/>
          <a:lstStyle/>
          <a:p>
            <a:r>
              <a:rPr lang="en-US" b="1" dirty="0" smtClean="0"/>
              <a:t>Out-of-the-bag (OOB) samples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5472608" cy="5877272"/>
          </a:xfrm>
        </p:spPr>
        <p:txBody>
          <a:bodyPr>
            <a:normAutofit/>
          </a:bodyPr>
          <a:lstStyle/>
          <a:p>
            <a:r>
              <a:rPr lang="en-US" dirty="0" smtClean="0"/>
              <a:t>Dataset divided into</a:t>
            </a:r>
          </a:p>
          <a:p>
            <a:pPr lvl="1"/>
            <a:r>
              <a:rPr lang="en-US" dirty="0" smtClean="0"/>
              <a:t>Bootstrap (i.e. training)</a:t>
            </a:r>
          </a:p>
          <a:p>
            <a:pPr lvl="1"/>
            <a:r>
              <a:rPr lang="en-US" dirty="0" smtClean="0"/>
              <a:t>OOB (i.e. testing)</a:t>
            </a:r>
          </a:p>
          <a:p>
            <a:r>
              <a:rPr lang="en-US" dirty="0" smtClean="0"/>
              <a:t>Trees are built on bootstrap</a:t>
            </a:r>
          </a:p>
          <a:p>
            <a:r>
              <a:rPr lang="en-US" dirty="0" smtClean="0"/>
              <a:t>Predictions are made on OOB</a:t>
            </a:r>
          </a:p>
          <a:p>
            <a:endParaRPr lang="en-US" dirty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avoids over-fitting</a:t>
            </a:r>
          </a:p>
          <a:p>
            <a:pPr lvl="2"/>
            <a:r>
              <a:rPr lang="en-US" dirty="0" smtClean="0"/>
              <a:t>false results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29" y="2469537"/>
            <a:ext cx="1878480" cy="14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764704"/>
            <a:ext cx="2683588" cy="12961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OOB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012160" y="764704"/>
            <a:ext cx="1741360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bootstrap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471591" y="2060848"/>
            <a:ext cx="0" cy="36004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17977" y="5877272"/>
            <a:ext cx="1656184" cy="8640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X1…1.5</a:t>
            </a:r>
          </a:p>
          <a:p>
            <a:pPr algn="ctr"/>
            <a:r>
              <a:rPr lang="en-US" dirty="0" smtClean="0"/>
              <a:t>X2…1.2</a:t>
            </a:r>
          </a:p>
          <a:p>
            <a:pPr algn="ctr"/>
            <a:r>
              <a:rPr lang="en-US" dirty="0" smtClean="0"/>
              <a:t>X3…-0.5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5673208" y="4270245"/>
            <a:ext cx="2683588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OOB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5665586" y="4282908"/>
            <a:ext cx="1741360" cy="12834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bootstrap</a:t>
            </a:r>
            <a:endParaRPr lang="en-CA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84368" y="5566389"/>
            <a:ext cx="0" cy="36004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58200" y="6124654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VIM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615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RF variable importance </a:t>
            </a:r>
            <a:r>
              <a:rPr lang="en-US" b="1" dirty="0" smtClean="0"/>
              <a:t>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Calculate </a:t>
            </a:r>
            <a:r>
              <a:rPr lang="en-CA" dirty="0"/>
              <a:t>the </a:t>
            </a:r>
            <a:r>
              <a:rPr lang="en-CA" dirty="0" smtClean="0"/>
              <a:t>misclassification </a:t>
            </a:r>
            <a:r>
              <a:rPr lang="en-CA" dirty="0"/>
              <a:t>rate = out of bag error </a:t>
            </a:r>
            <a:r>
              <a:rPr lang="en-CA" dirty="0" smtClean="0"/>
              <a:t>rate (</a:t>
            </a:r>
            <a:r>
              <a:rPr lang="en-CA" i="1" dirty="0" smtClean="0"/>
              <a:t>OOBerror</a:t>
            </a:r>
            <a:r>
              <a:rPr lang="en-CA" i="1" baseline="-25000" dirty="0"/>
              <a:t>obs</a:t>
            </a:r>
            <a:r>
              <a:rPr lang="en-CA" dirty="0" smtClean="0"/>
              <a:t>) for each tree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For </a:t>
            </a:r>
            <a:r>
              <a:rPr lang="en-CA" dirty="0"/>
              <a:t>each variable in the tree, permute </a:t>
            </a:r>
            <a:r>
              <a:rPr lang="en-CA" dirty="0" smtClean="0"/>
              <a:t>values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Using the existing tree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CA" dirty="0" smtClean="0"/>
              <a:t>compute </a:t>
            </a:r>
            <a:r>
              <a:rPr lang="en-CA" dirty="0"/>
              <a:t>the </a:t>
            </a:r>
            <a:r>
              <a:rPr lang="en-CA" dirty="0" smtClean="0"/>
              <a:t>permutation-based </a:t>
            </a:r>
            <a:endParaRPr lang="en-CA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CA" dirty="0" smtClean="0"/>
              <a:t>out-of-bag error (</a:t>
            </a:r>
            <a:r>
              <a:rPr lang="en-CA" i="1" dirty="0" err="1" smtClean="0"/>
              <a:t>OOBerror</a:t>
            </a:r>
            <a:r>
              <a:rPr lang="en-CA" i="1" baseline="-25000" dirty="0" err="1" smtClean="0"/>
              <a:t>perm</a:t>
            </a:r>
            <a:r>
              <a:rPr lang="en-CA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Aggregate </a:t>
            </a:r>
            <a:r>
              <a:rPr lang="en-CA" i="1" dirty="0" err="1"/>
              <a:t>OOBerror</a:t>
            </a:r>
            <a:r>
              <a:rPr lang="en-CA" i="1" baseline="-25000" dirty="0" err="1"/>
              <a:t>perm</a:t>
            </a:r>
            <a:r>
              <a:rPr lang="en-CA" i="1" dirty="0" smtClean="0"/>
              <a:t> </a:t>
            </a:r>
            <a:r>
              <a:rPr lang="en-CA" dirty="0" smtClean="0"/>
              <a:t>over </a:t>
            </a:r>
            <a:r>
              <a:rPr lang="en-CA" b="1" dirty="0" smtClean="0"/>
              <a:t>all trees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the final </a:t>
            </a:r>
            <a:r>
              <a:rPr lang="en-US" i="1" dirty="0" smtClean="0"/>
              <a:t>VIM</a:t>
            </a:r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RF variable importance </a:t>
            </a:r>
            <a:r>
              <a:rPr lang="en-US" b="1" dirty="0" smtClean="0"/>
              <a:t>(3)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VIM mathematically is defined as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𝑉𝐼𝑀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𝑛𝑡𝑟𝑒𝑒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∗ 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𝑛𝑡𝑟𝑒𝑒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𝑂𝑂𝐵𝑒𝑟𝑟𝑜𝑟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𝑝𝑒𝑟𝑚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𝑂𝑂𝐵𝑒𝑟𝑟𝑜𝑟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A" dirty="0" smtClean="0"/>
              </a:p>
              <a:p>
                <a:r>
                  <a:rPr lang="en-US" dirty="0" smtClean="0"/>
                  <a:t>VIM domain {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; +∞</m:t>
                    </m:r>
                  </m:oMath>
                </a14:m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Thus, VIM could be negative</a:t>
                </a:r>
              </a:p>
              <a:p>
                <a:pPr lvl="2"/>
                <a:r>
                  <a:rPr lang="en-US" dirty="0" smtClean="0"/>
                  <a:t>Means that variable is </a:t>
                </a:r>
                <a:r>
                  <a:rPr lang="en-US" dirty="0" err="1" smtClean="0"/>
                  <a:t>insignificative</a:t>
                </a:r>
                <a:endParaRPr lang="en-US" dirty="0" smtClean="0"/>
              </a:p>
              <a:p>
                <a:r>
                  <a:rPr lang="en-US" dirty="0" smtClean="0"/>
                  <a:t>Ideal situation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𝑂𝑂𝐵𝑒𝑟𝑟𝑜𝑟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𝑝𝑒𝑟𝑚</m:t>
                        </m:r>
                      </m:sub>
                    </m:sSub>
                  </m:oMath>
                </a14:m>
                <a:r>
                  <a:rPr lang="en-CA" sz="2400" dirty="0" smtClean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𝑂𝑂𝐵𝑒𝑟𝑟𝑜𝑟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𝑜𝑏𝑠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07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861048"/>
            <a:ext cx="1676400" cy="220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Conditional inference forest</a:t>
            </a:r>
            <a:br>
              <a:rPr lang="en-US" b="1" dirty="0" smtClean="0"/>
            </a:br>
            <a:r>
              <a:rPr lang="en-US" b="1" dirty="0" smtClean="0"/>
              <a:t>(CIF)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9288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Structures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 arrangement of data in </a:t>
            </a:r>
            <a:r>
              <a:rPr lang="en-CA" dirty="0" smtClean="0"/>
              <a:t>a </a:t>
            </a:r>
            <a:r>
              <a:rPr lang="en-CA" dirty="0"/>
              <a:t>computer's </a:t>
            </a:r>
            <a:r>
              <a:rPr lang="en-CA" dirty="0" smtClean="0"/>
              <a:t>memory</a:t>
            </a:r>
          </a:p>
          <a:p>
            <a:r>
              <a:rPr lang="en-US" dirty="0" smtClean="0"/>
              <a:t>Convenient access by algorithms</a:t>
            </a:r>
          </a:p>
          <a:p>
            <a:r>
              <a:rPr lang="en-US" dirty="0" smtClean="0"/>
              <a:t>Main types</a:t>
            </a:r>
          </a:p>
          <a:p>
            <a:pPr lvl="1"/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Lists</a:t>
            </a:r>
          </a:p>
          <a:p>
            <a:pPr lvl="1"/>
            <a:r>
              <a:rPr lang="en-US" dirty="0" smtClean="0"/>
              <a:t>Stack </a:t>
            </a:r>
          </a:p>
          <a:p>
            <a:pPr lvl="1"/>
            <a:r>
              <a:rPr lang="en-US" dirty="0" smtClean="0"/>
              <a:t>Queue</a:t>
            </a:r>
          </a:p>
          <a:p>
            <a:pPr lvl="1"/>
            <a:r>
              <a:rPr lang="en-US" dirty="0" smtClean="0"/>
              <a:t>Binary Trees </a:t>
            </a:r>
          </a:p>
          <a:p>
            <a:pPr lvl="1"/>
            <a:r>
              <a:rPr lang="en-US" dirty="0" smtClean="0"/>
              <a:t>Graph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11" y="4862401"/>
            <a:ext cx="2406732" cy="162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1" y="2575169"/>
            <a:ext cx="2495921" cy="228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32054" y="361366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stack</a:t>
            </a:r>
            <a:endParaRPr lang="en-CA" b="1" dirty="0"/>
          </a:p>
        </p:txBody>
      </p:sp>
      <p:sp>
        <p:nvSpPr>
          <p:cNvPr id="8" name="Rectangle 7"/>
          <p:cNvSpPr/>
          <p:nvPr/>
        </p:nvSpPr>
        <p:spPr>
          <a:xfrm>
            <a:off x="8305800" y="5410200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queue</a:t>
            </a:r>
            <a:endParaRPr lang="en-CA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55332"/>
            <a:ext cx="18002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Image result for graph computer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Image result for graph computer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51" y="4918809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989177" y="3798332"/>
            <a:ext cx="574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tree</a:t>
            </a:r>
            <a:endParaRPr lang="en-CA" b="1" dirty="0"/>
          </a:p>
        </p:txBody>
      </p:sp>
      <p:sp>
        <p:nvSpPr>
          <p:cNvPr id="14" name="Rectangle 13"/>
          <p:cNvSpPr/>
          <p:nvPr/>
        </p:nvSpPr>
        <p:spPr>
          <a:xfrm>
            <a:off x="3962400" y="6301858"/>
            <a:ext cx="73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graph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8922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CA" sz="4400" b="1" i="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Conditional Inference Trees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066800"/>
            <a:ext cx="88392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Author: </a:t>
            </a:r>
            <a:r>
              <a:rPr lang="en-US" dirty="0" err="1" smtClean="0"/>
              <a:t>Torsten</a:t>
            </a:r>
            <a:r>
              <a:rPr lang="en-US" dirty="0" smtClean="0"/>
              <a:t> </a:t>
            </a:r>
            <a:r>
              <a:rPr lang="en-US" dirty="0" err="1" smtClean="0"/>
              <a:t>Hothorn</a:t>
            </a:r>
            <a:r>
              <a:rPr lang="en-US" dirty="0" smtClean="0"/>
              <a:t> </a:t>
            </a:r>
            <a:r>
              <a:rPr lang="en-US" i="1" dirty="0" smtClean="0"/>
              <a:t>et.al. </a:t>
            </a:r>
            <a:r>
              <a:rPr lang="en-US" dirty="0" smtClean="0"/>
              <a:t>(2007)</a:t>
            </a:r>
          </a:p>
          <a:p>
            <a:r>
              <a:rPr lang="en-US" dirty="0" smtClean="0"/>
              <a:t>Recursive partitioning algorithm</a:t>
            </a:r>
          </a:p>
          <a:p>
            <a:r>
              <a:rPr lang="en-US" dirty="0" smtClean="0"/>
              <a:t>Extends Classification And Regression Trees(CART)</a:t>
            </a:r>
          </a:p>
          <a:p>
            <a:r>
              <a:rPr lang="en-US" dirty="0" smtClean="0"/>
              <a:t>Searches for </a:t>
            </a:r>
            <a:r>
              <a:rPr lang="en-US" b="1" dirty="0" smtClean="0"/>
              <a:t>strongest association </a:t>
            </a:r>
            <a:r>
              <a:rPr lang="en-US" dirty="0" smtClean="0"/>
              <a:t>between</a:t>
            </a:r>
          </a:p>
          <a:p>
            <a:pPr lvl="1"/>
            <a:r>
              <a:rPr lang="en-US" b="1" dirty="0"/>
              <a:t>Y</a:t>
            </a:r>
            <a:r>
              <a:rPr lang="en-US" dirty="0"/>
              <a:t> r</a:t>
            </a:r>
            <a:r>
              <a:rPr lang="en-US" dirty="0" smtClean="0"/>
              <a:t>esponse and </a:t>
            </a:r>
            <a:r>
              <a:rPr lang="en-US" b="1" dirty="0" smtClean="0"/>
              <a:t>X</a:t>
            </a:r>
            <a:r>
              <a:rPr lang="en-US" dirty="0" smtClean="0"/>
              <a:t> covariate(s) : </a:t>
            </a:r>
            <a:r>
              <a:rPr lang="en-US" b="1" dirty="0" smtClean="0"/>
              <a:t>Y ~ X</a:t>
            </a:r>
          </a:p>
          <a:p>
            <a:pPr lvl="1"/>
            <a:r>
              <a:rPr lang="en-US" b="1" dirty="0" smtClean="0"/>
              <a:t>Y~X</a:t>
            </a:r>
            <a:r>
              <a:rPr lang="en-US" dirty="0" smtClean="0"/>
              <a:t> association is tested with hypothesis tests</a:t>
            </a:r>
          </a:p>
          <a:p>
            <a:r>
              <a:rPr lang="en-US" dirty="0" smtClean="0"/>
              <a:t>Separate </a:t>
            </a:r>
            <a:r>
              <a:rPr lang="en-US" b="1" dirty="0"/>
              <a:t>v</a:t>
            </a:r>
            <a:r>
              <a:rPr lang="en-US" b="1" dirty="0" smtClean="0"/>
              <a:t>ariable selection </a:t>
            </a:r>
            <a:r>
              <a:rPr lang="en-US" dirty="0" smtClean="0"/>
              <a:t>and </a:t>
            </a:r>
            <a:r>
              <a:rPr lang="en-US" b="1" dirty="0" smtClean="0"/>
              <a:t>best split </a:t>
            </a:r>
            <a:r>
              <a:rPr lang="en-US" dirty="0" smtClean="0"/>
              <a:t>steps</a:t>
            </a:r>
          </a:p>
          <a:p>
            <a:r>
              <a:rPr lang="en-US" dirty="0" smtClean="0"/>
              <a:t>Tree growth stopping criteria</a:t>
            </a:r>
          </a:p>
          <a:p>
            <a:pPr lvl="1"/>
            <a:r>
              <a:rPr lang="en-US" dirty="0" smtClean="0"/>
              <a:t>Null hypothesis of independence can not be rejected</a:t>
            </a:r>
          </a:p>
          <a:p>
            <a:pPr marL="914400" lvl="2" indent="0" algn="ctr">
              <a:buNone/>
            </a:pPr>
            <a:r>
              <a:rPr lang="en-US" b="1" dirty="0" smtClean="0"/>
              <a:t>D(Y) = D(Y|X)</a:t>
            </a:r>
            <a:endParaRPr lang="en-US" dirty="0" smtClean="0"/>
          </a:p>
          <a:p>
            <a:endParaRPr lang="en-US" dirty="0" smtClean="0"/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2462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8110"/>
            <a:ext cx="8229600" cy="1143000"/>
          </a:xfrm>
        </p:spPr>
        <p:txBody>
          <a:bodyPr/>
          <a:lstStyle/>
          <a:p>
            <a:r>
              <a:rPr lang="en-US" b="1" dirty="0" smtClean="0"/>
              <a:t>CIF algorithm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5472608" cy="587727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Build tree(s) based on boot-strap sample (~0</a:t>
            </a:r>
            <a:r>
              <a:rPr lang="en-CA" dirty="0" smtClean="0"/>
              <a:t>.62% of samples)</a:t>
            </a:r>
          </a:p>
          <a:p>
            <a:pPr marL="914400" lvl="1" indent="-514350">
              <a:buAutoNum type="arabicParenR"/>
            </a:pPr>
            <a:r>
              <a:rPr lang="en-US" dirty="0" smtClean="0"/>
              <a:t>For node</a:t>
            </a:r>
            <a:r>
              <a:rPr lang="en-US" baseline="-25000" dirty="0" smtClean="0"/>
              <a:t>i</a:t>
            </a:r>
          </a:p>
          <a:p>
            <a:pPr marL="1314450" lvl="2" indent="-514350">
              <a:buAutoNum type="arabicParenR"/>
            </a:pPr>
            <a:r>
              <a:rPr lang="en-US" dirty="0" smtClean="0"/>
              <a:t>Selection of </a:t>
            </a:r>
            <a:r>
              <a:rPr lang="en-US" dirty="0" err="1" smtClean="0">
                <a:sym typeface="Wingdings" pitchFamily="2" charset="2"/>
              </a:rPr>
              <a:t>Xj</a:t>
            </a:r>
            <a:endParaRPr lang="en-US" dirty="0" smtClean="0">
              <a:sym typeface="Wingdings" pitchFamily="2" charset="2"/>
            </a:endParaRPr>
          </a:p>
          <a:p>
            <a:pPr marL="1771650" lvl="3" indent="-514350">
              <a:buAutoNum type="arabicParenR"/>
            </a:pPr>
            <a:r>
              <a:rPr lang="en-US" dirty="0" err="1" smtClean="0">
                <a:sym typeface="Wingdings" pitchFamily="2" charset="2"/>
              </a:rPr>
              <a:t>Cmax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dirty="0" err="1" smtClean="0">
                <a:sym typeface="Wingdings" pitchFamily="2" charset="2"/>
              </a:rPr>
              <a:t>Cquad</a:t>
            </a:r>
            <a:r>
              <a:rPr lang="en-US" dirty="0" smtClean="0">
                <a:sym typeface="Wingdings" pitchFamily="2" charset="2"/>
              </a:rPr>
              <a:t> on Y~X</a:t>
            </a:r>
            <a:endParaRPr lang="en-US" dirty="0" smtClean="0"/>
          </a:p>
          <a:p>
            <a:pPr marL="1314450" lvl="2" indent="-514350">
              <a:buAutoNum type="arabicParenR"/>
            </a:pPr>
            <a:r>
              <a:rPr lang="en-US" dirty="0" smtClean="0"/>
              <a:t>Splitting of </a:t>
            </a:r>
            <a:r>
              <a:rPr lang="en-US" dirty="0" err="1" smtClean="0"/>
              <a:t>Xj</a:t>
            </a:r>
            <a:endParaRPr lang="en-US" dirty="0" smtClean="0"/>
          </a:p>
          <a:p>
            <a:pPr marL="1771650" lvl="3" indent="-514350">
              <a:buAutoNum type="arabicParenR"/>
            </a:pPr>
            <a:r>
              <a:rPr lang="en-US" dirty="0" err="1" smtClean="0"/>
              <a:t>Cmax</a:t>
            </a:r>
            <a:r>
              <a:rPr lang="en-US" dirty="0" smtClean="0"/>
              <a:t> on Y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Given</a:t>
            </a:r>
            <a:r>
              <a:rPr lang="en-US" b="1" i="1" dirty="0" smtClean="0"/>
              <a:t> T </a:t>
            </a:r>
            <a:r>
              <a:rPr lang="en-US" dirty="0" smtClean="0"/>
              <a:t>trees use OOB samples to find </a:t>
            </a:r>
            <a:r>
              <a:rPr lang="en-US" b="1" dirty="0" smtClean="0"/>
              <a:t>VI</a:t>
            </a:r>
            <a:r>
              <a:rPr lang="en-US" dirty="0" smtClean="0"/>
              <a:t> for X</a:t>
            </a:r>
            <a:r>
              <a:rPr lang="en-US" baseline="-25000" dirty="0" smtClean="0"/>
              <a:t>1..n</a:t>
            </a:r>
          </a:p>
          <a:p>
            <a:pPr marL="914400" lvl="1" indent="-514350">
              <a:buAutoNum type="arabicParenR"/>
            </a:pPr>
            <a:r>
              <a:rPr lang="en-US" dirty="0" smtClean="0"/>
              <a:t>Normal permutations of X</a:t>
            </a:r>
          </a:p>
          <a:p>
            <a:pPr marL="914400" lvl="1" indent="-514350">
              <a:buAutoNum type="arabicParenR"/>
            </a:pPr>
            <a:r>
              <a:rPr lang="en-US" dirty="0" smtClean="0"/>
              <a:t>Conditional permutation of X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29" y="2469537"/>
            <a:ext cx="1878480" cy="14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764704"/>
            <a:ext cx="2683588" cy="12961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OOB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012160" y="764704"/>
            <a:ext cx="1741360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bootstrap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471591" y="2060848"/>
            <a:ext cx="0" cy="36004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17977" y="5877272"/>
            <a:ext cx="1656184" cy="8640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X1…1.5</a:t>
            </a:r>
          </a:p>
          <a:p>
            <a:pPr algn="ctr"/>
            <a:r>
              <a:rPr lang="en-US" dirty="0" smtClean="0"/>
              <a:t>X2…1.2</a:t>
            </a:r>
          </a:p>
          <a:p>
            <a:pPr algn="ctr"/>
            <a:r>
              <a:rPr lang="en-US" dirty="0" smtClean="0"/>
              <a:t>X3…-0.5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5673208" y="4270245"/>
            <a:ext cx="2683588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OOB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5665586" y="4282908"/>
            <a:ext cx="1741360" cy="12834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bootstrap</a:t>
            </a:r>
            <a:endParaRPr lang="en-CA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84368" y="5566389"/>
            <a:ext cx="0" cy="36004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64886" y="6124654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3851920" y="2411572"/>
            <a:ext cx="2531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Y~X</a:t>
            </a:r>
            <a:r>
              <a:rPr lang="en-US" baseline="0" dirty="0" smtClean="0"/>
              <a:t> </a:t>
            </a:r>
            <a:r>
              <a:rPr lang="en-US" b="1" baseline="0" dirty="0" smtClean="0"/>
              <a:t>association measure</a:t>
            </a:r>
            <a:endParaRPr lang="en-CA" b="1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6383510" y="2596238"/>
            <a:ext cx="420738" cy="328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2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CI framework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"/>
          <a:stretch/>
        </p:blipFill>
        <p:spPr bwMode="auto">
          <a:xfrm>
            <a:off x="5927406" y="2209800"/>
            <a:ext cx="321659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248400" cy="5486400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/>
              <a:t>Variable selection </a:t>
            </a:r>
            <a:r>
              <a:rPr lang="en-US" sz="2400" dirty="0" smtClean="0"/>
              <a:t>and </a:t>
            </a:r>
            <a:r>
              <a:rPr lang="en-US" sz="2400" u="sng" dirty="0" smtClean="0"/>
              <a:t>Node </a:t>
            </a:r>
            <a:r>
              <a:rPr lang="en-US" sz="2400" u="sng" dirty="0"/>
              <a:t>splitting </a:t>
            </a:r>
            <a:r>
              <a:rPr lang="en-US" sz="2400" dirty="0" smtClean="0"/>
              <a:t>are two separate steps </a:t>
            </a: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 better control/modularity</a:t>
            </a: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 transparency</a:t>
            </a:r>
            <a:endParaRPr lang="en-US" sz="2400" dirty="0" smtClean="0"/>
          </a:p>
          <a:p>
            <a:r>
              <a:rPr lang="en-US" sz="2400" dirty="0" smtClean="0"/>
              <a:t>Statistically </a:t>
            </a:r>
            <a:r>
              <a:rPr lang="en-US" sz="2400" dirty="0"/>
              <a:t>sound </a:t>
            </a:r>
            <a:r>
              <a:rPr lang="en-US" sz="2400" dirty="0" smtClean="0"/>
              <a:t>approach based on</a:t>
            </a:r>
          </a:p>
          <a:p>
            <a:pPr lvl="1"/>
            <a:r>
              <a:rPr lang="en-CA" sz="2400" b="1" dirty="0" err="1" smtClean="0"/>
              <a:t>c</a:t>
            </a:r>
            <a:r>
              <a:rPr lang="en-CA" sz="2400" b="1" baseline="-25000" dirty="0" err="1" smtClean="0"/>
              <a:t>max</a:t>
            </a:r>
            <a:r>
              <a:rPr lang="en-CA" sz="2400" b="1" dirty="0" smtClean="0"/>
              <a:t> or c</a:t>
            </a:r>
            <a:r>
              <a:rPr lang="en-CA" sz="2400" b="1" baseline="-25000" dirty="0" smtClean="0"/>
              <a:t>quad</a:t>
            </a:r>
            <a:r>
              <a:rPr lang="en-CA" sz="2400" b="1" dirty="0" smtClean="0"/>
              <a:t> </a:t>
            </a:r>
            <a:r>
              <a:rPr lang="en-CA" sz="2400" dirty="0" smtClean="0"/>
              <a:t>statistic is similar to</a:t>
            </a:r>
            <a:r>
              <a:rPr lang="en-CA" sz="2400" i="1" dirty="0" smtClean="0"/>
              <a:t> </a:t>
            </a:r>
            <a:r>
              <a:rPr lang="en-CA" sz="2400" b="1" i="1" dirty="0" smtClean="0"/>
              <a:t>r</a:t>
            </a:r>
          </a:p>
          <a:p>
            <a:pPr lvl="1"/>
            <a:r>
              <a:rPr lang="en-CA" sz="2400" dirty="0"/>
              <a:t>b</a:t>
            </a:r>
            <a:r>
              <a:rPr lang="en-CA" sz="2400" dirty="0" smtClean="0"/>
              <a:t>ased on global null </a:t>
            </a:r>
            <a:r>
              <a:rPr lang="en-CA" sz="2400" b="1" dirty="0" smtClean="0"/>
              <a:t>H</a:t>
            </a:r>
            <a:r>
              <a:rPr lang="en-CA" sz="2400" b="1" baseline="-25000" dirty="0" smtClean="0"/>
              <a:t>0</a:t>
            </a:r>
            <a:r>
              <a:rPr lang="en-US" sz="2400" b="1" dirty="0" smtClean="0"/>
              <a:t> </a:t>
            </a:r>
            <a:r>
              <a:rPr lang="en-CA" sz="2400" dirty="0" smtClean="0"/>
              <a:t>tests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voids</a:t>
            </a:r>
            <a:r>
              <a:rPr lang="en-US" sz="2400" b="1" dirty="0" smtClean="0"/>
              <a:t> variable selection bias</a:t>
            </a:r>
            <a:r>
              <a:rPr lang="en-US" sz="2400" dirty="0"/>
              <a:t> </a:t>
            </a:r>
            <a:r>
              <a:rPr lang="en-US" sz="2400" dirty="0" smtClean="0"/>
              <a:t>towards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ontinuous </a:t>
            </a:r>
            <a:r>
              <a:rPr lang="en-US" sz="2400" dirty="0"/>
              <a:t>variables </a:t>
            </a:r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 smtClean="0"/>
              <a:t>variables with large number of splits</a:t>
            </a:r>
          </a:p>
          <a:p>
            <a:pPr lvl="1"/>
            <a:r>
              <a:rPr lang="en-US" sz="2400" dirty="0" smtClean="0"/>
              <a:t>provides ways to deal with </a:t>
            </a:r>
            <a:r>
              <a:rPr lang="en-US" sz="2400" b="1" dirty="0" smtClean="0"/>
              <a:t>highly correlated </a:t>
            </a:r>
            <a:r>
              <a:rPr lang="en-US" sz="2400" dirty="0" smtClean="0"/>
              <a:t>variables</a:t>
            </a:r>
          </a:p>
          <a:p>
            <a:pPr marL="914400" lvl="2" indent="0"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en-US" sz="19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varimp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…, </a:t>
            </a:r>
            <a:r>
              <a:rPr lang="en-CA" sz="1900" b="1" dirty="0" smtClean="0">
                <a:latin typeface="Courier New" pitchFamily="49" charset="0"/>
                <a:cs typeface="Courier New" pitchFamily="49" charset="0"/>
              </a:rPr>
              <a:t>conditional </a:t>
            </a:r>
            <a:r>
              <a:rPr lang="en-CA" sz="19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CA" sz="1900" b="1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17401" y="5562600"/>
            <a:ext cx="2679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Conditional Inference </a:t>
            </a:r>
            <a:r>
              <a:rPr lang="en-US" b="1" dirty="0" smtClean="0"/>
              <a:t>tree</a:t>
            </a:r>
          </a:p>
          <a:p>
            <a:pPr algn="ctr"/>
            <a:r>
              <a:rPr lang="en-US" b="1" dirty="0" smtClean="0"/>
              <a:t>(CI tree)</a:t>
            </a:r>
            <a:endParaRPr lang="en-CA" b="1" dirty="0"/>
          </a:p>
        </p:txBody>
      </p:sp>
      <p:sp>
        <p:nvSpPr>
          <p:cNvPr id="5" name="Rectangle 4"/>
          <p:cNvSpPr/>
          <p:nvPr/>
        </p:nvSpPr>
        <p:spPr>
          <a:xfrm>
            <a:off x="6961335" y="1695823"/>
            <a:ext cx="1176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Root node</a:t>
            </a:r>
            <a:endParaRPr lang="en-CA" b="1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7116733" y="2065155"/>
            <a:ext cx="432648" cy="328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6200000">
            <a:off x="4937102" y="4692133"/>
            <a:ext cx="1642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Terminal nodes</a:t>
            </a:r>
            <a:endParaRPr lang="en-CA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16726" y="2426662"/>
            <a:ext cx="1473513" cy="164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5927406" y="4267200"/>
            <a:ext cx="168594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143738" y="2057330"/>
            <a:ext cx="893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-value</a:t>
            </a:r>
            <a:endParaRPr lang="en-CA" b="1" dirty="0"/>
          </a:p>
        </p:txBody>
      </p:sp>
      <p:sp>
        <p:nvSpPr>
          <p:cNvPr id="15" name="Rectangle 14"/>
          <p:cNvSpPr/>
          <p:nvPr/>
        </p:nvSpPr>
        <p:spPr>
          <a:xfrm>
            <a:off x="5197653" y="2151435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Node #</a:t>
            </a:r>
            <a:endParaRPr lang="en-CA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58786" y="2336101"/>
            <a:ext cx="646814" cy="57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05600" y="3005838"/>
            <a:ext cx="115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plit value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858000" y="2895600"/>
            <a:ext cx="255952" cy="228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401027" y="2895601"/>
            <a:ext cx="134675" cy="228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41398" y="3503796"/>
            <a:ext cx="879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feature</a:t>
            </a:r>
          </a:p>
        </p:txBody>
      </p:sp>
      <p:cxnSp>
        <p:nvCxnSpPr>
          <p:cNvPr id="8" name="Straight Arrow Connector 7"/>
          <p:cNvCxnSpPr>
            <a:stCxn id="17" idx="3"/>
          </p:cNvCxnSpPr>
          <p:nvPr/>
        </p:nvCxnSpPr>
        <p:spPr>
          <a:xfrm>
            <a:off x="6421062" y="3688462"/>
            <a:ext cx="864088" cy="121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 Conditional Inference Trees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7086600" cy="6019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For each variable 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1600" b="1" baseline="-25000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test “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global”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null hypothesis 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CA" sz="1600" b="1" baseline="-250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assuming </a:t>
            </a:r>
            <a:r>
              <a:rPr lang="en-CA" sz="1600" b="1" dirty="0">
                <a:latin typeface="Courier New" pitchFamily="49" charset="0"/>
                <a:cs typeface="Courier New" pitchFamily="49" charset="0"/>
              </a:rPr>
              <a:t>independence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between 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Y (response)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1600" b="1" baseline="-25000" dirty="0" smtClean="0">
                <a:latin typeface="Courier New" pitchFamily="49" charset="0"/>
                <a:cs typeface="Courier New" pitchFamily="49" charset="0"/>
              </a:rPr>
              <a:t>1..m 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covariables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where </a:t>
            </a:r>
            <a:r>
              <a:rPr lang="en-CA" sz="1600" b="1" i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is the total # of covariates</a:t>
            </a:r>
          </a:p>
          <a:p>
            <a:pPr marL="0" indent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CA" sz="1600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one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covariate </a:t>
            </a:r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1600" b="1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with strongest 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association to 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(the largest test-statistic </a:t>
            </a:r>
            <a:r>
              <a:rPr lang="en-CA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CA" sz="1600" b="1" baseline="-25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selection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CA" sz="1600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 startAt="3"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Select the best split </a:t>
            </a:r>
            <a:r>
              <a:rPr lang="en-CA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(A</a:t>
            </a:r>
            <a:r>
              <a:rPr lang="en-CA" sz="1600" b="1" baseline="30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CA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point out of </a:t>
            </a:r>
            <a:r>
              <a:rPr lang="en-CA" sz="1600" b="1" i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CA" sz="1600" b="1" i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splits for </a:t>
            </a:r>
            <a:r>
              <a:rPr lang="en-CA" sz="1600" u="sng" dirty="0" smtClean="0">
                <a:latin typeface="Courier New" pitchFamily="49" charset="0"/>
                <a:cs typeface="Courier New" pitchFamily="49" charset="0"/>
              </a:rPr>
              <a:t>the selected </a:t>
            </a:r>
            <a:r>
              <a:rPr lang="en-CA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CA" sz="1600" b="1" baseline="-25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at node A 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by maximizing </a:t>
            </a:r>
            <a:r>
              <a:rPr lang="en-CA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CA" sz="1600" b="1" baseline="-25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split</a:t>
            </a:r>
            <a:r>
              <a:rPr lang="en-CA" sz="1600" b="1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CA" sz="1600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rabicPeriod" startAt="3"/>
            </a:pPr>
            <a:endParaRPr lang="en-CA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CA" sz="1600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Stop tree growth when</a:t>
            </a:r>
          </a:p>
          <a:p>
            <a:pPr marL="571500" lvl="1" indent="-171450">
              <a:buFont typeface="Wingdings"/>
              <a:buChar char="à"/>
            </a:pPr>
            <a:r>
              <a:rPr lang="en-CA" sz="1400" b="1" dirty="0" smtClean="0">
                <a:latin typeface="Courier New" pitchFamily="49" charset="0"/>
                <a:cs typeface="Courier New" pitchFamily="49" charset="0"/>
              </a:rPr>
              <a:t> H</a:t>
            </a:r>
            <a:r>
              <a:rPr lang="en-CA" sz="1400" b="1" baseline="-25000" dirty="0" smtClean="0">
                <a:latin typeface="Courier New" pitchFamily="49" charset="0"/>
                <a:cs typeface="Courier New" pitchFamily="49" charset="0"/>
              </a:rPr>
              <a:t>0 </a:t>
            </a:r>
            <a:r>
              <a:rPr lang="en-CA" sz="1400" dirty="0" smtClean="0">
                <a:latin typeface="Courier New" pitchFamily="49" charset="0"/>
                <a:cs typeface="Courier New" pitchFamily="49" charset="0"/>
              </a:rPr>
              <a:t> can not be rejected (</a:t>
            </a:r>
            <a:r>
              <a:rPr lang="en-CA" sz="1400" dirty="0" err="1" smtClean="0">
                <a:latin typeface="Courier New" pitchFamily="49" charset="0"/>
                <a:cs typeface="Courier New" pitchFamily="49" charset="0"/>
              </a:rPr>
              <a:t>mincriteria</a:t>
            </a:r>
            <a:r>
              <a:rPr lang="en-CA" sz="140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CA" sz="1400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CA" sz="1400" baseline="-25000" dirty="0" err="1" smtClean="0">
                <a:latin typeface="Courier New" pitchFamily="49" charset="0"/>
                <a:cs typeface="Courier New" pitchFamily="49" charset="0"/>
              </a:rPr>
              <a:t>split</a:t>
            </a:r>
            <a:r>
              <a:rPr lang="en-CA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571500" lvl="1" indent="-171450">
              <a:buFont typeface="Wingdings"/>
              <a:buChar char="à"/>
            </a:pPr>
            <a:r>
              <a:rPr lang="en-CA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400" dirty="0" smtClean="0">
                <a:latin typeface="Courier New" pitchFamily="49" charset="0"/>
                <a:cs typeface="Courier New" pitchFamily="49" charset="0"/>
              </a:rPr>
              <a:t>can not split given node anymore (c</a:t>
            </a:r>
            <a:r>
              <a:rPr lang="en-CA" sz="1400" baseline="-25000" dirty="0" smtClean="0">
                <a:latin typeface="Courier New" pitchFamily="49" charset="0"/>
                <a:cs typeface="Courier New" pitchFamily="49" charset="0"/>
              </a:rPr>
              <a:t>selection </a:t>
            </a:r>
            <a:r>
              <a:rPr lang="en-CA" sz="1400" dirty="0" smtClean="0">
                <a:latin typeface="Courier New" pitchFamily="49" charset="0"/>
                <a:cs typeface="Courier New" pitchFamily="49" charset="0"/>
              </a:rPr>
              <a:t>&gt; 0)</a:t>
            </a:r>
          </a:p>
          <a:p>
            <a:pPr marL="400050" lvl="1" indent="0">
              <a:buNone/>
            </a:pPr>
            <a:endParaRPr lang="en-CA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+mj-lt"/>
              <a:buAutoNum type="arabicPeriod" startAt="5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Repeat steps 1-4 on ¾ of randomly sampled data</a:t>
            </a:r>
            <a:endParaRPr lang="en-CA" sz="18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Will generate ensemble of trees on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in-bag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sample  forest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9" y="1895475"/>
            <a:ext cx="3962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28738"/>
            <a:ext cx="1562818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63440" y="1027191"/>
            <a:ext cx="2233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Variable selection</a:t>
            </a:r>
            <a:endParaRPr lang="en-CA" sz="1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t="25447" b="1"/>
          <a:stretch/>
        </p:blipFill>
        <p:spPr bwMode="auto">
          <a:xfrm>
            <a:off x="6972300" y="3793609"/>
            <a:ext cx="2171700" cy="123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979730" y="3488171"/>
            <a:ext cx="2233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Node splitting</a:t>
            </a:r>
            <a:endParaRPr lang="en-CA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5600" y="1600200"/>
            <a:ext cx="860087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4" y="4343400"/>
            <a:ext cx="55340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28950"/>
            <a:ext cx="3562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990600"/>
          </a:xfrm>
        </p:spPr>
        <p:txBody>
          <a:bodyPr>
            <a:normAutofit/>
          </a:bodyPr>
          <a:lstStyle/>
          <a:p>
            <a:r>
              <a:rPr lang="en-US" b="1" dirty="0"/>
              <a:t>CI tree – </a:t>
            </a:r>
            <a:r>
              <a:rPr lang="en-US" b="1" dirty="0" smtClean="0">
                <a:solidFill>
                  <a:srgbClr val="FF0000"/>
                </a:solidFill>
              </a:rPr>
              <a:t>categorical</a:t>
            </a:r>
            <a:r>
              <a:rPr lang="en-US" b="1" dirty="0" smtClean="0"/>
              <a:t> </a:t>
            </a:r>
            <a:r>
              <a:rPr lang="en-US" b="1" dirty="0"/>
              <a:t>response (Y)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60" y="6477000"/>
            <a:ext cx="85344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iris_ctree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ctree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(Species ~ </a:t>
            </a:r>
            <a:r>
              <a:rPr lang="en-CA" sz="1600" dirty="0" err="1">
                <a:latin typeface="Courier New" pitchFamily="49" charset="0"/>
                <a:cs typeface="Courier New" pitchFamily="49" charset="0"/>
              </a:rPr>
              <a:t>Sepal.Length+Sepal.Width</a:t>
            </a:r>
            <a:r>
              <a:rPr lang="en-CA" sz="1600" dirty="0">
                <a:latin typeface="Courier New" pitchFamily="49" charset="0"/>
                <a:cs typeface="Courier New" pitchFamily="49" charset="0"/>
              </a:rPr>
              <a:t>, data=iris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686800" cy="407966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49481" y="876300"/>
            <a:ext cx="92202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CA" sz="4400" b="1" i="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it-IT" sz="5100" b="0" dirty="0" smtClean="0"/>
              <a:t>Iris dataset </a:t>
            </a:r>
          </a:p>
          <a:p>
            <a:pPr algn="l"/>
            <a:r>
              <a:rPr lang="it-IT" sz="5100" b="0" dirty="0" smtClean="0">
                <a:sym typeface="Wingdings" pitchFamily="2" charset="2"/>
              </a:rPr>
              <a:t>	</a:t>
            </a:r>
            <a:r>
              <a:rPr lang="it-IT" sz="5100" dirty="0" smtClean="0"/>
              <a:t>Y</a:t>
            </a:r>
            <a:r>
              <a:rPr lang="it-IT" sz="5100" b="0" dirty="0" smtClean="0"/>
              <a:t>: 3 categories of iris</a:t>
            </a:r>
          </a:p>
          <a:p>
            <a:pPr algn="l"/>
            <a:r>
              <a:rPr lang="it-IT" sz="5100" b="0" dirty="0"/>
              <a:t>	</a:t>
            </a:r>
            <a:r>
              <a:rPr lang="it-IT" sz="5100" b="0" dirty="0" smtClean="0">
                <a:sym typeface="Wingdings" pitchFamily="2" charset="2"/>
              </a:rPr>
              <a:t></a:t>
            </a:r>
            <a:r>
              <a:rPr lang="it-IT" sz="5100" dirty="0" smtClean="0">
                <a:sym typeface="Wingdings" pitchFamily="2" charset="2"/>
              </a:rPr>
              <a:t>X</a:t>
            </a:r>
            <a:r>
              <a:rPr lang="it-IT" sz="5100" b="0" dirty="0" smtClean="0">
                <a:sym typeface="Wingdings" pitchFamily="2" charset="2"/>
              </a:rPr>
              <a:t>: physical characteristics</a:t>
            </a:r>
            <a:r>
              <a:rPr lang="it-IT" sz="3600" b="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6912" y="2286000"/>
            <a:ext cx="14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Iris categories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491468" cy="157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vectors4all.net/preview/iris-flower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16935"/>
            <a:ext cx="762000" cy="12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-543474" y="5275032"/>
            <a:ext cx="1642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Terminal </a:t>
            </a:r>
            <a:r>
              <a:rPr lang="en-US" b="1" dirty="0" smtClean="0"/>
              <a:t>nodes</a:t>
            </a:r>
          </a:p>
          <a:p>
            <a:pPr algn="ctr"/>
            <a:r>
              <a:rPr lang="en-US" b="1" dirty="0" smtClean="0"/>
              <a:t>histograms</a:t>
            </a:r>
            <a:endParaRPr lang="en-CA" b="1" dirty="0"/>
          </a:p>
        </p:txBody>
      </p:sp>
      <p:sp>
        <p:nvSpPr>
          <p:cNvPr id="8" name="Left Brace 7"/>
          <p:cNvSpPr/>
          <p:nvPr/>
        </p:nvSpPr>
        <p:spPr>
          <a:xfrm>
            <a:off x="538739" y="4789161"/>
            <a:ext cx="223261" cy="15354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Left Brace 10"/>
          <p:cNvSpPr/>
          <p:nvPr/>
        </p:nvSpPr>
        <p:spPr>
          <a:xfrm rot="10800000">
            <a:off x="8839200" y="4800600"/>
            <a:ext cx="225931" cy="15354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586066" y="16633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7086600" y="13832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7582296" y="1154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CI tree –</a:t>
            </a:r>
            <a:r>
              <a:rPr lang="en-US" b="1" dirty="0" smtClean="0">
                <a:solidFill>
                  <a:srgbClr val="FF0000"/>
                </a:solidFill>
              </a:rPr>
              <a:t> continuous </a:t>
            </a:r>
            <a:r>
              <a:rPr lang="en-US" b="1" dirty="0" smtClean="0"/>
              <a:t>response (Y)</a:t>
            </a:r>
            <a:endParaRPr lang="en-CA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8229600" cy="4876799"/>
          </a:xfrm>
        </p:spPr>
      </p:pic>
      <p:sp>
        <p:nvSpPr>
          <p:cNvPr id="11" name="Rectangle 10"/>
          <p:cNvSpPr/>
          <p:nvPr/>
        </p:nvSpPr>
        <p:spPr>
          <a:xfrm>
            <a:off x="228600" y="5638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Y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gene expression of a target </a:t>
            </a:r>
            <a:r>
              <a:rPr lang="en-US" sz="2800" dirty="0" smtClean="0">
                <a:sym typeface="Wingdings" pitchFamily="2" charset="2"/>
              </a:rPr>
              <a:t>gene</a:t>
            </a:r>
          </a:p>
          <a:p>
            <a:r>
              <a:rPr lang="en-US" sz="2800" b="1" dirty="0" smtClean="0">
                <a:sym typeface="Wingdings" pitchFamily="2" charset="2"/>
              </a:rPr>
              <a:t>X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 other genes (predictors of Y)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498180" y="4765382"/>
            <a:ext cx="1642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Terminal </a:t>
            </a:r>
            <a:r>
              <a:rPr lang="en-US" b="1" dirty="0" smtClean="0"/>
              <a:t>nodes</a:t>
            </a:r>
          </a:p>
          <a:p>
            <a:pPr algn="ctr"/>
            <a:r>
              <a:rPr lang="en-US" b="1" dirty="0" smtClean="0"/>
              <a:t>boxplots</a:t>
            </a:r>
            <a:endParaRPr lang="en-CA" b="1" dirty="0"/>
          </a:p>
        </p:txBody>
      </p:sp>
      <p:sp>
        <p:nvSpPr>
          <p:cNvPr id="6" name="Left Brace 5"/>
          <p:cNvSpPr/>
          <p:nvPr/>
        </p:nvSpPr>
        <p:spPr>
          <a:xfrm>
            <a:off x="534702" y="4572000"/>
            <a:ext cx="223261" cy="10782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Left Brace 6"/>
          <p:cNvSpPr/>
          <p:nvPr/>
        </p:nvSpPr>
        <p:spPr>
          <a:xfrm rot="10800000">
            <a:off x="8841869" y="4484360"/>
            <a:ext cx="225931" cy="10782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8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RandomForest</a:t>
            </a:r>
            <a:r>
              <a:rPr lang="en-US" b="1" dirty="0" smtClean="0"/>
              <a:t> </a:t>
            </a:r>
            <a:r>
              <a:rPr lang="en-US" b="1" dirty="0" err="1" smtClean="0"/>
              <a:t>vs</a:t>
            </a:r>
            <a:r>
              <a:rPr lang="en-US" b="1" dirty="0" smtClean="0"/>
              <a:t> Conditional Inference</a:t>
            </a:r>
            <a:endParaRPr lang="en-CA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844249"/>
              </p:ext>
            </p:extLst>
          </p:nvPr>
        </p:nvGraphicFramePr>
        <p:xfrm>
          <a:off x="228600" y="1021080"/>
          <a:ext cx="8763000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648200"/>
              </a:tblGrid>
              <a:tr h="391029">
                <a:tc>
                  <a:txBody>
                    <a:bodyPr/>
                    <a:lstStyle/>
                    <a:p>
                      <a:r>
                        <a:rPr lang="en-US" dirty="0" smtClean="0"/>
                        <a:t>RF: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Random</a:t>
                      </a:r>
                      <a:r>
                        <a:rPr lang="en-US" baseline="0" dirty="0" smtClean="0"/>
                        <a:t> Forest  based [2]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CI: Conditional Inference</a:t>
                      </a:r>
                      <a:r>
                        <a:rPr lang="en-US" baseline="0" dirty="0" smtClean="0"/>
                        <a:t> forest</a:t>
                      </a:r>
                      <a:r>
                        <a:rPr lang="en-US" dirty="0" smtClean="0"/>
                        <a:t>  based [4]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0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Features are selected</a:t>
                      </a:r>
                      <a:r>
                        <a:rPr lang="en-CA" b="1" baseline="0" dirty="0" smtClean="0"/>
                        <a:t> based 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Classification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 impurity criterion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GINI index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response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Reduction in residual sum of squares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reduction of variance in response (</a:t>
                      </a:r>
                      <a:r>
                        <a:rPr lang="en-US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due to node split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Features are selected</a:t>
                      </a:r>
                      <a:r>
                        <a:rPr lang="en-CA" b="1" baseline="0" dirty="0" smtClean="0"/>
                        <a:t> based 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Node statistical</a:t>
                      </a:r>
                      <a:r>
                        <a:rPr lang="en-US" baseline="0" dirty="0" smtClean="0"/>
                        <a:t> significance (p-value) 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“multiple-testing “ adjusted p-values</a:t>
                      </a:r>
                    </a:p>
                    <a:p>
                      <a:pPr marL="1200150" lvl="2" indent="-285750"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Bonferroni</a:t>
                      </a:r>
                      <a:endParaRPr lang="en-US" baseline="0" dirty="0" smtClean="0"/>
                    </a:p>
                    <a:p>
                      <a:pPr marL="1200150" lvl="2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Monte-Carlo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Classical  </a:t>
                      </a:r>
                      <a:r>
                        <a:rPr lang="en-US" b="1" baseline="0" dirty="0" smtClean="0"/>
                        <a:t>global H</a:t>
                      </a:r>
                      <a:r>
                        <a:rPr lang="en-US" b="1" baseline="-25000" dirty="0" smtClean="0"/>
                        <a:t>o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hypothesis tests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811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b="1" dirty="0" smtClean="0"/>
                        <a:t>Features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importance</a:t>
                      </a:r>
                      <a:r>
                        <a:rPr lang="en-US" b="1" baseline="0" dirty="0" smtClean="0"/>
                        <a:t> measure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Gini</a:t>
                      </a:r>
                      <a:r>
                        <a:rPr lang="en-US" baseline="0" dirty="0" smtClean="0"/>
                        <a:t> Index biased towards variables with many potential splits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Not intuitive </a:t>
                      </a:r>
                      <a:r>
                        <a:rPr lang="en-US" i="1" baseline="0" dirty="0" err="1" smtClean="0"/>
                        <a:t>apriori</a:t>
                      </a:r>
                      <a:r>
                        <a:rPr lang="en-US" baseline="0" dirty="0" smtClean="0"/>
                        <a:t>  significance threshold selection</a:t>
                      </a:r>
                    </a:p>
                    <a:p>
                      <a:pPr marL="457200" lvl="1" indent="0"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b="1" baseline="0" dirty="0" smtClean="0"/>
                        <a:t>Features importance measure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Based on </a:t>
                      </a:r>
                      <a:r>
                        <a:rPr lang="en-US" i="0" baseline="0" dirty="0" smtClean="0"/>
                        <a:t>appropriate association test stat 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Hypothesis test driven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Works across  different variable scales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More intuitive significance threshold selection (e.g. </a:t>
                      </a:r>
                      <a:r>
                        <a:rPr lang="el-GR" baseline="0" dirty="0" smtClean="0"/>
                        <a:t>α</a:t>
                      </a:r>
                      <a:r>
                        <a:rPr lang="en-US" baseline="0" dirty="0" smtClean="0"/>
                        <a:t> = 0.05)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8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CIF conditional </a:t>
            </a:r>
            <a:r>
              <a:rPr lang="en-US" sz="4800" b="1" dirty="0"/>
              <a:t>p</a:t>
            </a:r>
            <a:r>
              <a:rPr lang="en-US" sz="4800" b="1" dirty="0" smtClean="0"/>
              <a:t>ermutation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562600" cy="5867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/>
              <a:t>create </a:t>
            </a:r>
            <a:r>
              <a:rPr lang="en-CA" sz="2800" u="sng" dirty="0"/>
              <a:t>conditional list </a:t>
            </a:r>
            <a:r>
              <a:rPr lang="en-CA" sz="2800" dirty="0"/>
              <a:t>of predictor </a:t>
            </a:r>
            <a:r>
              <a:rPr lang="en-CA" sz="2800" dirty="0" smtClean="0"/>
              <a:t>variables </a:t>
            </a:r>
            <a:r>
              <a:rPr lang="en-CA" sz="2800" b="1" dirty="0" smtClean="0"/>
              <a:t>Z</a:t>
            </a:r>
            <a:r>
              <a:rPr lang="en-CA" sz="2800" dirty="0" smtClean="0"/>
              <a:t> </a:t>
            </a:r>
            <a:r>
              <a:rPr lang="en-CA" sz="2800" dirty="0"/>
              <a:t>associated to </a:t>
            </a:r>
            <a:r>
              <a:rPr lang="en-CA" sz="2800" dirty="0" smtClean="0"/>
              <a:t>selected predictor variable </a:t>
            </a:r>
            <a:r>
              <a:rPr lang="en-CA" sz="2800" b="1" dirty="0" smtClean="0"/>
              <a:t>X</a:t>
            </a:r>
            <a:r>
              <a:rPr lang="en-CA" sz="2800" b="1" baseline="-25000" dirty="0" smtClean="0"/>
              <a:t>j  </a:t>
            </a:r>
          </a:p>
          <a:p>
            <a:pPr marL="0" indent="0" algn="ctr">
              <a:buNone/>
            </a:pPr>
            <a:r>
              <a:rPr lang="en-CA" sz="1800" dirty="0" smtClean="0"/>
              <a:t>Each </a:t>
            </a:r>
            <a:r>
              <a:rPr lang="en-CA" sz="1800" b="1" dirty="0" smtClean="0"/>
              <a:t>z</a:t>
            </a:r>
            <a:r>
              <a:rPr lang="en-CA" sz="1800" dirty="0" smtClean="0">
                <a:solidFill>
                  <a:srgbClr val="FF0000"/>
                </a:solidFill>
              </a:rPr>
              <a:t> </a:t>
            </a:r>
            <a:r>
              <a:rPr lang="en-CA" sz="1800" dirty="0" smtClean="0"/>
              <a:t>variable is selected by creation of a new </a:t>
            </a:r>
            <a:r>
              <a:rPr lang="en-CA" sz="1800" b="1" dirty="0" smtClean="0"/>
              <a:t>tri-node</a:t>
            </a:r>
            <a:r>
              <a:rPr lang="en-CA" sz="1800" dirty="0" smtClean="0"/>
              <a:t> tree created via </a:t>
            </a:r>
            <a:r>
              <a:rPr lang="en-CA" sz="1800" b="1" dirty="0" err="1" smtClean="0"/>
              <a:t>ctree</a:t>
            </a:r>
            <a:r>
              <a:rPr lang="en-CA" sz="1800" b="1" dirty="0" smtClean="0"/>
              <a:t>()</a:t>
            </a:r>
            <a:r>
              <a:rPr lang="en-CA" sz="1800" dirty="0" smtClean="0"/>
              <a:t>. Uses </a:t>
            </a:r>
            <a:r>
              <a:rPr lang="en-CA" sz="1800" dirty="0"/>
              <a:t>the p-values from the root node, not from the terminal ones. Selects only variables that are bigger than the </a:t>
            </a:r>
            <a:r>
              <a:rPr lang="en-CA" sz="1800" dirty="0" smtClean="0"/>
              <a:t>threshold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CA" sz="2800" dirty="0"/>
              <a:t>d</a:t>
            </a:r>
            <a:r>
              <a:rPr lang="en-CA" sz="2800" dirty="0" smtClean="0"/>
              <a:t>ata is permuted only in a block defined by: a) data ranges of Z; b)OOB data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CA" sz="2800" dirty="0"/>
              <a:t>Finally permuted indices of observations are being output and used to fit an ensemble of trees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CA" sz="2800" dirty="0" smtClean="0"/>
              <a:t>Determine </a:t>
            </a:r>
            <a:r>
              <a:rPr lang="en-CA" sz="2800" dirty="0"/>
              <a:t>"permuted" </a:t>
            </a:r>
            <a:r>
              <a:rPr lang="en-CA" sz="2800" dirty="0" smtClean="0"/>
              <a:t>error: </a:t>
            </a:r>
            <a:r>
              <a:rPr lang="en-CA" sz="2800" b="1" dirty="0" smtClean="0"/>
              <a:t>oobe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CA" sz="2800" dirty="0" smtClean="0"/>
              <a:t>Determine “mean decrease in accuracy” (</a:t>
            </a:r>
            <a:r>
              <a:rPr lang="en-CA" sz="2800" b="1" dirty="0" smtClean="0"/>
              <a:t>OOBE</a:t>
            </a:r>
            <a:r>
              <a:rPr lang="en-CA" sz="2800" b="1" baseline="-25000" dirty="0" smtClean="0"/>
              <a:t>obs.</a:t>
            </a:r>
            <a:r>
              <a:rPr lang="en-CA" sz="2800" dirty="0" smtClean="0"/>
              <a:t> - </a:t>
            </a:r>
            <a:r>
              <a:rPr lang="en-CA" sz="2800" b="1" dirty="0" err="1" smtClean="0"/>
              <a:t>OOBE</a:t>
            </a:r>
            <a:r>
              <a:rPr lang="en-CA" sz="2800" b="1" baseline="-25000" dirty="0" err="1" smtClean="0"/>
              <a:t>perm</a:t>
            </a:r>
            <a:r>
              <a:rPr lang="en-CA" sz="2800" dirty="0" smtClean="0"/>
              <a:t>)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24" y="2133600"/>
            <a:ext cx="33056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3200" y="2590800"/>
            <a:ext cx="1371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934202" y="1295400"/>
            <a:ext cx="0" cy="12954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38324" y="1019666"/>
            <a:ext cx="2480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permutation </a:t>
            </a:r>
            <a:r>
              <a:rPr lang="en-US" dirty="0" smtClean="0">
                <a:solidFill>
                  <a:srgbClr val="FF0000"/>
                </a:solidFill>
              </a:rPr>
              <a:t>data block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4732" y="1295400"/>
            <a:ext cx="188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selected </a:t>
            </a:r>
            <a:r>
              <a:rPr lang="en-US" dirty="0">
                <a:solidFill>
                  <a:schemeClr val="tx2"/>
                </a:solidFill>
              </a:rPr>
              <a:t>predictor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11437" y="1600200"/>
            <a:ext cx="1606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conditional </a:t>
            </a:r>
            <a:endParaRPr lang="en-US" dirty="0" smtClean="0">
              <a:solidFill>
                <a:srgbClr val="00B050"/>
              </a:solidFill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predictors of </a:t>
            </a:r>
            <a:r>
              <a:rPr lang="en-US" dirty="0">
                <a:solidFill>
                  <a:srgbClr val="00B050"/>
                </a:solidFill>
              </a:rPr>
              <a:t>Xj</a:t>
            </a:r>
            <a:endParaRPr lang="en-CA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197490" y="1541399"/>
            <a:ext cx="0" cy="70513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458200" y="2133600"/>
            <a:ext cx="0" cy="17628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>
            <a:off x="5723802" y="2590800"/>
            <a:ext cx="295998" cy="20574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 rot="16200000">
            <a:off x="4649573" y="3430373"/>
            <a:ext cx="191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OOB (testing) data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9800" y="5791200"/>
            <a:ext cx="309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oobe</a:t>
            </a:r>
            <a:r>
              <a:rPr lang="en-US" dirty="0" smtClean="0"/>
              <a:t> </a:t>
            </a:r>
            <a:r>
              <a:rPr lang="en-US" dirty="0"/>
              <a:t>– out of the bag error (error det. from </a:t>
            </a:r>
            <a:r>
              <a:rPr lang="en-US" dirty="0" smtClean="0"/>
              <a:t>OOB </a:t>
            </a:r>
            <a:r>
              <a:rPr lang="en-US" dirty="0"/>
              <a:t>data)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8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43" y="404664"/>
            <a:ext cx="493723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295278"/>
            <a:ext cx="8229600" cy="186166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VIM (permutation-based importance</a:t>
            </a:r>
            <a:r>
              <a:rPr lang="en-CA" sz="2400" dirty="0" smtClean="0"/>
              <a:t>): </a:t>
            </a:r>
            <a:endParaRPr lang="en-CA" sz="2400" dirty="0" smtClean="0"/>
          </a:p>
          <a:p>
            <a:pPr lvl="1"/>
            <a:r>
              <a:rPr lang="en-CA" sz="2000" dirty="0" smtClean="0"/>
              <a:t>marginal </a:t>
            </a:r>
            <a:r>
              <a:rPr lang="en-CA" sz="2000" dirty="0"/>
              <a:t>(</a:t>
            </a:r>
            <a:r>
              <a:rPr lang="en-CA" sz="2000" dirty="0" smtClean="0">
                <a:solidFill>
                  <a:srgbClr val="FF0000"/>
                </a:solidFill>
              </a:rPr>
              <a:t>dashed red</a:t>
            </a:r>
            <a:r>
              <a:rPr lang="en-CA" sz="2000" dirty="0" smtClean="0"/>
              <a:t>) – classical and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conditional (</a:t>
            </a:r>
            <a:r>
              <a:rPr lang="en-C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solid blue</a:t>
            </a:r>
            <a:r>
              <a:rPr lang="en-CA" sz="2000" dirty="0" smtClean="0"/>
              <a:t>) </a:t>
            </a:r>
            <a:r>
              <a:rPr lang="en-CA" sz="2000" dirty="0"/>
              <a:t>permutation </a:t>
            </a:r>
            <a:r>
              <a:rPr lang="en-CA" sz="2000" dirty="0" smtClean="0"/>
              <a:t>schemes </a:t>
            </a:r>
          </a:p>
          <a:p>
            <a:pPr lvl="1"/>
            <a:r>
              <a:rPr lang="en-CA" sz="2400" b="1" dirty="0" smtClean="0"/>
              <a:t>correlated variables are</a:t>
            </a:r>
            <a:r>
              <a:rPr lang="en-CA" sz="2400" b="1" dirty="0"/>
              <a:t> </a:t>
            </a:r>
            <a:r>
              <a:rPr lang="en-CA" sz="2400" dirty="0"/>
              <a:t> </a:t>
            </a:r>
            <a:r>
              <a:rPr lang="en-CA" sz="2400" i="1" dirty="0" smtClean="0"/>
              <a:t>X</a:t>
            </a:r>
            <a:r>
              <a:rPr lang="en-CA" sz="2400" baseline="-25000" dirty="0" smtClean="0"/>
              <a:t>1</a:t>
            </a:r>
            <a:r>
              <a:rPr lang="en-CA" sz="2400" dirty="0"/>
              <a:t>,..., </a:t>
            </a:r>
            <a:r>
              <a:rPr lang="en-CA" sz="2400" i="1" dirty="0"/>
              <a:t>X</a:t>
            </a:r>
            <a:r>
              <a:rPr lang="en-CA" sz="2400" baseline="-25000" dirty="0"/>
              <a:t>4 </a:t>
            </a:r>
            <a:endParaRPr lang="en-CA" sz="24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74461"/>
            <a:ext cx="56959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5527497" y="3316482"/>
            <a:ext cx="681751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source: </a:t>
            </a:r>
            <a:r>
              <a:rPr lang="en-CA" sz="1050" dirty="0" err="1"/>
              <a:t>Strobl</a:t>
            </a:r>
            <a:r>
              <a:rPr lang="en-CA" sz="1050" dirty="0"/>
              <a:t>, </a:t>
            </a:r>
            <a:r>
              <a:rPr lang="en-CA" sz="1050" dirty="0" err="1"/>
              <a:t>Carolin</a:t>
            </a:r>
            <a:r>
              <a:rPr lang="en-CA" sz="1050" dirty="0"/>
              <a:t>, et al. "Conditional variable importance for random forests." </a:t>
            </a:r>
            <a:r>
              <a:rPr lang="en-CA" sz="1050" i="1" dirty="0"/>
              <a:t>BMC bioinformatics</a:t>
            </a:r>
            <a:r>
              <a:rPr lang="en-CA" sz="1050" dirty="0"/>
              <a:t> 9.1 (2008): 307.</a:t>
            </a:r>
            <a:endParaRPr lang="en-GB" sz="1050" dirty="0"/>
          </a:p>
        </p:txBody>
      </p:sp>
      <p:sp>
        <p:nvSpPr>
          <p:cNvPr id="4" name="Rectangle 3"/>
          <p:cNvSpPr/>
          <p:nvPr/>
        </p:nvSpPr>
        <p:spPr>
          <a:xfrm>
            <a:off x="107504" y="3866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CIFs conditional </a:t>
            </a:r>
            <a:r>
              <a:rPr lang="en-GB" sz="2400" b="1" dirty="0" smtClean="0"/>
              <a:t>permutation </a:t>
            </a:r>
            <a:r>
              <a:rPr lang="en-GB" sz="2400" b="1" dirty="0" err="1" smtClean="0"/>
              <a:t>vs</a:t>
            </a:r>
            <a:r>
              <a:rPr lang="en-GB" sz="2400" b="1" dirty="0" smtClean="0"/>
              <a:t> classical one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483768" y="2987660"/>
            <a:ext cx="1805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*- less is better (less bias)</a:t>
            </a:r>
            <a:endParaRPr lang="en-GB" sz="1200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1437153" y="1493586"/>
            <a:ext cx="1042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importance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510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CIF</a:t>
            </a:r>
            <a:r>
              <a:rPr lang="en-US" b="1" dirty="0" smtClean="0"/>
              <a:t> </a:t>
            </a:r>
            <a:r>
              <a:rPr lang="en-US" b="1" dirty="0" smtClean="0"/>
              <a:t>to interaction networks (1)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Can we build networks from tree ensembles?</a:t>
            </a:r>
          </a:p>
          <a:p>
            <a:pPr lvl="1"/>
            <a:r>
              <a:rPr lang="en-US" dirty="0" smtClean="0"/>
              <a:t>Need to consider all possible interactions</a:t>
            </a:r>
          </a:p>
          <a:p>
            <a:pPr lvl="2"/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i="1" dirty="0" smtClean="0"/>
              <a:t>~X, then Y</a:t>
            </a:r>
            <a:r>
              <a:rPr lang="en-US" i="1" baseline="-25000" dirty="0" smtClean="0"/>
              <a:t>2</a:t>
            </a:r>
            <a:r>
              <a:rPr lang="en-US" i="1" dirty="0" smtClean="0"/>
              <a:t>~X …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p</a:t>
            </a:r>
            <a:r>
              <a:rPr lang="en-US" i="1" dirty="0" err="1" smtClean="0"/>
              <a:t>~X</a:t>
            </a:r>
            <a:endParaRPr lang="en-US" i="1" dirty="0" smtClean="0"/>
          </a:p>
          <a:p>
            <a:pPr lvl="1"/>
            <a:r>
              <a:rPr lang="en-US" dirty="0" smtClean="0"/>
              <a:t>Need to “shift” Y to new variable</a:t>
            </a:r>
          </a:p>
          <a:p>
            <a:pPr lvl="2"/>
            <a:r>
              <a:rPr lang="en-US" dirty="0" smtClean="0"/>
              <a:t>Assign </a:t>
            </a:r>
            <a:r>
              <a:rPr lang="en-US" i="1" dirty="0" smtClean="0"/>
              <a:t>Y</a:t>
            </a:r>
            <a:r>
              <a:rPr lang="en-US" dirty="0" smtClean="0"/>
              <a:t> to new variable (previously 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Complete matrix of interactions (i.e. network)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 r="15883"/>
          <a:stretch/>
        </p:blipFill>
        <p:spPr>
          <a:xfrm>
            <a:off x="2133601" y="4646762"/>
            <a:ext cx="4572000" cy="20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v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476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is a </a:t>
            </a:r>
            <a:r>
              <a:rPr lang="en-US" b="1" dirty="0" smtClean="0"/>
              <a:t>data structure </a:t>
            </a:r>
            <a:r>
              <a:rPr lang="en-US" dirty="0" smtClean="0"/>
              <a:t>with</a:t>
            </a:r>
          </a:p>
          <a:p>
            <a:pPr lvl="1"/>
            <a:r>
              <a:rPr lang="en-US" dirty="0"/>
              <a:t>a</a:t>
            </a:r>
            <a:r>
              <a:rPr lang="en-US" b="1" dirty="0" smtClean="0"/>
              <a:t> hierarchy</a:t>
            </a:r>
            <a:r>
              <a:rPr lang="en-US" dirty="0" smtClean="0"/>
              <a:t> relationships</a:t>
            </a:r>
          </a:p>
          <a:p>
            <a:r>
              <a:rPr lang="en-US" dirty="0" smtClean="0"/>
              <a:t>Basic elements</a:t>
            </a:r>
          </a:p>
          <a:p>
            <a:pPr lvl="1"/>
            <a:r>
              <a:rPr lang="en-US" b="1" dirty="0" smtClean="0"/>
              <a:t>Nodes (N)</a:t>
            </a:r>
          </a:p>
          <a:p>
            <a:pPr lvl="2"/>
            <a:r>
              <a:rPr lang="en-US" dirty="0" smtClean="0"/>
              <a:t>Variables</a:t>
            </a:r>
          </a:p>
          <a:p>
            <a:pPr lvl="2"/>
            <a:r>
              <a:rPr lang="en-US" dirty="0" smtClean="0"/>
              <a:t>Features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files, genes, cities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Edges (E)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irected links from</a:t>
            </a:r>
          </a:p>
          <a:p>
            <a:pPr lvl="3"/>
            <a:r>
              <a:rPr lang="en-US" dirty="0" smtClean="0"/>
              <a:t>From lower         to higher depth</a:t>
            </a:r>
          </a:p>
          <a:p>
            <a:endParaRPr lang="en-C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0197" y="6248400"/>
            <a:ext cx="39980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4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CIF to interaction networks </a:t>
            </a:r>
            <a:r>
              <a:rPr lang="en-US" b="1" dirty="0" smtClean="0"/>
              <a:t>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</a:t>
            </a:r>
            <a:r>
              <a:rPr lang="en-US" dirty="0"/>
              <a:t>gene expression data </a:t>
            </a:r>
            <a:endParaRPr lang="en-US" dirty="0" smtClean="0"/>
          </a:p>
          <a:p>
            <a:pPr marL="857250" lvl="1" indent="-457200">
              <a:buFontTx/>
              <a:buChar char="-"/>
            </a:pPr>
            <a:r>
              <a:rPr lang="en-US" dirty="0" smtClean="0"/>
              <a:t>consider </a:t>
            </a:r>
            <a:r>
              <a:rPr lang="en-US" dirty="0"/>
              <a:t>iteratively each gene expression as output (</a:t>
            </a:r>
            <a:r>
              <a:rPr lang="en-US" dirty="0" smtClean="0"/>
              <a:t>response)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u</a:t>
            </a:r>
            <a:r>
              <a:rPr lang="en-US" dirty="0" smtClean="0"/>
              <a:t>se remaining genes </a:t>
            </a:r>
            <a:r>
              <a:rPr lang="en-US" dirty="0"/>
              <a:t>as input (predictors). 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</a:t>
            </a:r>
            <a:r>
              <a:rPr lang="en-US" dirty="0"/>
              <a:t>a conditional inference tree (</a:t>
            </a:r>
            <a:r>
              <a:rPr lang="en-US" i="1" dirty="0"/>
              <a:t>CIT</a:t>
            </a:r>
            <a:r>
              <a:rPr lang="en-US" dirty="0"/>
              <a:t>) or conditional inference forest (</a:t>
            </a:r>
            <a:r>
              <a:rPr lang="en-US" i="1" dirty="0"/>
              <a:t>CIF</a:t>
            </a:r>
            <a:r>
              <a:rPr lang="en-US" dirty="0"/>
              <a:t>) per </a:t>
            </a:r>
            <a:r>
              <a:rPr lang="en-US" dirty="0" smtClean="0"/>
              <a:t>input/output.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all trees in ensemble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-  </a:t>
            </a:r>
            <a:r>
              <a:rPr lang="en-US" dirty="0" err="1" smtClean="0"/>
              <a:t>derrive</a:t>
            </a:r>
            <a:r>
              <a:rPr lang="en-US" dirty="0" smtClean="0"/>
              <a:t> variable </a:t>
            </a:r>
            <a:r>
              <a:rPr lang="en-US" dirty="0"/>
              <a:t>importance measure (</a:t>
            </a:r>
            <a:r>
              <a:rPr lang="en-US" i="1" dirty="0" smtClean="0"/>
              <a:t>VIM</a:t>
            </a:r>
            <a:r>
              <a:rPr lang="en-US" dirty="0" smtClean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</a:t>
            </a:r>
            <a:r>
              <a:rPr lang="en-US" dirty="0"/>
              <a:t>a non-symmetric </a:t>
            </a:r>
            <a:r>
              <a:rPr lang="en-US" b="1" dirty="0"/>
              <a:t>adjacency matrix </a:t>
            </a:r>
            <a:r>
              <a:rPr lang="en-US" dirty="0"/>
              <a:t>and hence a directed network.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7430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5336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CIF </a:t>
            </a:r>
            <a:r>
              <a:rPr lang="en-US" b="1" dirty="0"/>
              <a:t>to interaction networks </a:t>
            </a:r>
            <a:r>
              <a:rPr lang="en-US" b="1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98904" cy="4525963"/>
          </a:xfrm>
        </p:spPr>
        <p:txBody>
          <a:bodyPr/>
          <a:lstStyle/>
          <a:p>
            <a:r>
              <a:rPr lang="en-US" dirty="0" smtClean="0"/>
              <a:t>Each run </a:t>
            </a:r>
          </a:p>
          <a:p>
            <a:pPr lvl="1"/>
            <a:r>
              <a:rPr lang="en-US" dirty="0" smtClean="0"/>
              <a:t>completes one row of adjacency matrix </a:t>
            </a:r>
          </a:p>
          <a:p>
            <a:pPr lvl="1"/>
            <a:r>
              <a:rPr lang="en-US" dirty="0" smtClean="0"/>
              <a:t>Given 10 genes</a:t>
            </a:r>
          </a:p>
          <a:p>
            <a:pPr lvl="2"/>
            <a:r>
              <a:rPr lang="en-US" dirty="0" smtClean="0"/>
              <a:t>10 conditional inference forests</a:t>
            </a:r>
          </a:p>
          <a:p>
            <a:pPr lvl="2"/>
            <a:r>
              <a:rPr lang="en-US" dirty="0" smtClean="0"/>
              <a:t>i.e. 10 runs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VIM is the node edge weight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1647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2667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600" b="1" dirty="0" smtClean="0"/>
              <a:t>Conditional inference trees</a:t>
            </a:r>
          </a:p>
          <a:p>
            <a:pPr marL="0" indent="0" algn="ctr">
              <a:buNone/>
            </a:pPr>
            <a:r>
              <a:rPr lang="en-US" sz="4800" b="1" i="1" dirty="0" smtClean="0"/>
              <a:t>party() </a:t>
            </a:r>
            <a:r>
              <a:rPr lang="en-US" sz="4800" b="1" dirty="0" smtClean="0"/>
              <a:t>package in R</a:t>
            </a:r>
          </a:p>
          <a:p>
            <a:pPr marL="0" indent="0" algn="ctr">
              <a:buNone/>
            </a:pPr>
            <a:endParaRPr lang="en-US" sz="4800" b="1" dirty="0" smtClean="0"/>
          </a:p>
          <a:p>
            <a:pPr marL="0" indent="0" algn="ctr">
              <a:buNone/>
            </a:pPr>
            <a:r>
              <a:rPr lang="en-US" sz="4800" b="1" dirty="0" smtClean="0"/>
              <a:t>by </a:t>
            </a:r>
            <a:r>
              <a:rPr lang="en-US" sz="4800" b="1" dirty="0" err="1"/>
              <a:t>Torsten</a:t>
            </a:r>
            <a:r>
              <a:rPr lang="en-US" sz="4800" b="1" dirty="0"/>
              <a:t> </a:t>
            </a:r>
            <a:r>
              <a:rPr lang="en-US" sz="4800" b="1" dirty="0" err="1"/>
              <a:t>Hothorn</a:t>
            </a:r>
            <a:r>
              <a:rPr lang="en-US" sz="4800" b="1" dirty="0"/>
              <a:t> </a:t>
            </a:r>
            <a:endParaRPr lang="en-CA" sz="4800" b="1" dirty="0"/>
          </a:p>
        </p:txBody>
      </p:sp>
      <p:sp>
        <p:nvSpPr>
          <p:cNvPr id="5" name="AutoShape 2" descr="data:image/jpeg;base64,/9j/4AAQSkZJRgABAQAAAQABAAD/2wCEAAkGBxMTEhUUExQUFhUXFRgVFRcYFBcVGBUWFxUWGBUXGBcYHSggGBolHBQUITEhJSkrLi4uGB8zODMsNygtMCsBCgoKDg0OGg8QFywcHBwvKywsLCwrLCwsLCwsKyssLCwsLCwsLCwsLCwsLCwsLCwsLCwsLCwsLCsrLCwsLCw3LP/AABEIAMMBAgMBIgACEQEDEQH/xAAcAAACAgMBAQAAAAAAAAAAAAAABgUHAgMECAH/xABMEAABAwIBBgcMCAQFBAMBAAABAAIDBBEFBhIhMUFRBxMyYXGBkRQiM1Jyc5KhsbLB0RUjNEJTVGKTFkOC0hdjosLhJDVEdKPw8YP/xAAYAQEBAQEBAAAAAAAAAAAAAAAAAQMCBP/EACQRAQEAAgAEBwEBAAAAAAAAAAABAhEDEiExEzIzQVFhgVIi/9oADAMBAAIRAxEAPwC8UIQgEIQgEIQgEIUbieOwQaHvGd4re+d2DV12QSSEiYhlxI7RDGGjxn987sGgetLlbiE03hJHuG69m+iNHqU2m1l1mUFNFy5mX3NOeextyFC1WXkI5Ecj+mzAfWT6kiCFZiFNhkqMvpjyIo2+UXP9mauCbLGsdqexvksb/uuowQHcjiFB0PykrDrnd1Bo9gWl2NVZH2iX0yPYvnEIEGtBg7Gav8xN+475rY3KKsGqeTrsfaFg6nWJpyg7I8sK5v8ANDumNnwAK7YOEGqHKjicOYOae3OI9Sg3U/MtboEDnTcJDP5sD2+Q4P8AUc1TVFlnRSaOODDukBZ/qPe+tVa6BaX06bF6wzNeM5rg4HUQQQesLNULA+SI50T3sO9ri0+rWmHDcv6uLRIGzN/UMx3U5ot2gq7NrZQlfB8u6Sawc4wv3SaAeh/J7bHmTODfSFVfUIQgEIQgEIQgEIQgEIQgEIXxzgASTYDSSdAAQfVG4tjcNOO/dd2xg0uPVsHOUv47ladLKfoMhHuA+0/8pSILiSSSTpJJuSec7VNiYxXKmea4aeKZuae+PS7X2WUGI13xUJtnOs1u0nQFw1eMRR6Ixnu3nUojaymJ2LCWSNnKcL7hpUTNWyy6zYbhoC2UuGucdAJQdTsRb91vagVbzzdCkqXJx2t5DV2CihjG9BDMzjvW9sLty6ajEGt5ICiqnFzvsg7uKIWLntGshL8+LDa71rhkxdu9A0uq2DasDXsSi7GAtf0uEDh9INR3e3ck8YsFm3FW70DZ3VGdi+Exn71kstxFu9bm13OgnnU99RB6CuaWn5lHsrF1RYgd9+Y6fag0zUy68Ix+qpD9U85u2N3fMP8AT93pbYrIVDHaxbnHyKxkpr6rHo19iCxcnMvqeoIZL9TKdFnHvHH9L9h5jbmum9eeqilU7kxlvPRkMkvLBqzSe/YP0OOz9J0brK7NroQuLCMVhqYxLC8Oae1p2tcNbTzFdqqhCEIBCEIBCF8e4AEkgAC5J1ADWUGFRO1jS55AaBck7FX2UGPvqDmtu2IHQNrud3yRlHjRqH5rbiJp70eMfGPwC5cMw10rrNGjadgCiOelpXPNmi5XRiNXBSDTaSW3IGpp51oygyjZADBS6X6nye0N+aU4Kdzzd1yTrKg6a7EZqh13nRsaNAHUt+H4U55sBdTmA5OOksSLN3puigjhbZoF96CCw/JlrReQ9SkHSsjFmgBaMSxINBLjYJExzK4aRH2oGnEcXDdJcAlPEsp26baUmYjjTnG7nX60w5OcHOIVtnOb3NEfvzAhxG9sXKP9WaDsKCOrMoXHbZcdNJPUOzYY5ZXbRGxzyL780G3WrrwDgloILGUOqX75T3l+aJve25nZyeaamZG0MjY1jRqa1oa0dAGgK6NKBw7g0xSbS6OOEb5ZBf0Y84jrsmWi4F3a5qzpbHF/uc7/AGq3kJpVd0vA9Qt5clTJ0yNaP9DAfWpGLguwsa4HO6Z5vg8JzQroKreDrDB/4ret8h9rkP4OcMP/AIo6pJR7HpqQgTJeC/DTqie3oml/3OKj6jgjpDyJqhnS5jh7oPrVhoTQqWr4JZ2+Bqo37g9jo/W0u9igq7IzEYdJgMjRtiIk7GjvvUr3Qpo08390lrs1wc1w1tcC0jpB0rrhrFfWIYbDO3NmiZINz2h1ui+rqSZjHBfA65pnuhd4pvIz1nOHaehTSaIzKkO5Wnn2/wDK56qj0XGkb/nuW/GMnqqj0zR95+Izvoz1/d/qAXNTVSDXhGLT0UvGwut4zTpa8bnD46wrryWykhros+PQ4WEkZPfRuO/e06bO29IIFOT04eLt1+Lv6Pko/DcSlo52zQmzhoIPJe3axw2g29h1hJR6NQorJrHYq2Bs0W3Q5p1seOU09vWCDtUqulCEIQCT8tcX/wDHYdxkPrDfYT1c6ZsUrRDE+Q/dGgbydDR2kKsC4vcXON3OJJO8nWpR0YbQuleGtGtfMssfbTs7kpj32qV490KTxGtGH0Zf/OlFmbwN6rWkjL3FztJJuSojdQUhJT5k1k7nWc8d6ubJbBc9wJGgJ7mIjbmjQkHNUShgzW6AErY/jjIWkuOnYFtykxkQsJJ07Aqex7GHPcXOOlB1Y/lE+Qm50bAuTJnJyrxKQtp22Y02kmdojj5ifvOt90adWoaVK8HWQUmJv46bOjpGusXDQ6Yg6WR7mja7qGm+b6Gw2gigjbFCxscbBZrWiwA+e2+1XQVsjeDijoLPzeOqB/OkAJB/y26o+rTvJTkhCqkvLnEJGTRsZI+MOYTdriNOda5trCXpZq5psZpt4IkdYjYQbqU4RvDxebPvFQ2V2Nz01FA6BzWudLmXcwPFs0nUecL14a5JdMbvbLuut/Gn9N3zR3XW/jT+m75pYZjmNEAh8NjpH1LfmsvprGvGh/Zb81dz+U/TL3XW/jT+m75o7rrfxp/Td80tfTWNeND+y35o+msa8aH9lvzTc/k/TL3XW/jT+m75o7rrfxp/Td80tfTWNeND+y35o+msa8aH9lvzTc/k/TL3XW/jT+m75o7rrfxp/Td80tfTWNeND+y35o+msa8aH9lvzTc/k/TL3XW/jT+m75rA4rXMN+Ol6zne9dLv01jXjQ/st+ax/iXFW+Eihkb5otPa1ybnwvX5NtJl3Vx8sMkHO3NPa3R6kzYRl7TSkNkvC4+PpYeh41ddlWEWVsD+9qKd8J8Zvft7NB9q3z0bJGZ8L2yM3tOrpGsHpXNwxy7LMrF5aHDYQR0gg+0JKyk4PYpbvprQya83+W49A5HVo5klZN5XzULg115IL98wnS3nYTqPNqPrVx4dXxzxtlicHMcLgj1g7iNVl588NNJdqNqaaWCQxzNLHjYdo3g6iOcLVW0wkFxytv6v+Vd2O4JDVx5krdXJcOUw72n4aiqlxjB5aSXi5NI1seNT27xuI2jZ2E52CJyKykdh9UHOJ4iSzZm82x4G9tyecXC9AMcCAQQQRcEaQQdRBXnPHqO44wDXyuY7+gqzOBvKAzUzqZ5vJT2DeeF18z0SC3oDVYRYSEIVUoZe1ng4h5x3ut/3dihMBpOMlaNl7noCyyrnzquTc3NaOpov6yVlhdRxUM8u1sZt0nQFyhSy6xXumscAe8j7xo2aNa24HRZxAUBQjOcSdpurDyRo7uCBxwekEUY3lcOK1QaC4nQBdTFW6zVXmXuIZkWaDpd7FapBysxkyvcb6NQHMo/IPJZ+KVnFm4gjs+ocNeab5rGnxnEEcwDjssYbGqnWvSHBrkyKChjiI+teONnO0yPAuOhos3+nnSIY6OlZExscbQxjGhrGtFg1oFgAFuQhVQhCEFfcI3h4vNn3ilfhB+w03nx7jk0cI3h4vNn3ilfhB+w03nx7jl68fTY3zNtF4Nnkj2LetFF4Nnkj2Let44bqSlfI4NYLk+rnJ2BSc2ERxj6yXTtDW3A6yuX6RFPASOU4FxPMNQVU43lW8y9+46+ofJZ5Z6WY7W13JT/iv9EI7kp/xX+iFTP8S/r9aP4l/X61z4kdclXOKSn/ABH+iFrkgg2SP62g+xU2cpf1etdNFlCTazvWniQ5FpGmvyHNd6j2FaCEu4Zi+fodt2jWFKmrLHBshuHch+8LuZOdN1RRseLOaD1ae1Qk+DPhdxlO4tO0bxuI2hMK+rq4ypKWqh4mYXAZrxy27uccyleDHKU01UKeQ/UzusL6mS6mnmzuSerctOIUea4SN1anDmOtKGPMLHXBsQbg7iNRWGc6dWmNeolH45hMdTEY39LXbWO2OH/3SLrXkvifdNJBPtkia4+Vazh6QKlF5WqkK/D3RvfDKNI713RscObUQobIXEDR4rFnGzXuNO/nEhAZ1Z/FnqVr8ImFB0bZ2jvmWa/nYToPU4/6iqWy0jLHMlbodbQRsezUfd7Fyj00hc+HVQlijkGqRjXjoc0OHtQulVli7r1M/nX+pxC1YnNahmG05o9a2Y83Nqph/mOPpHO+K4MTN6eQdB9a5QvYQ3UrTyOj1KrsIOpWlke/2JBN4k7Qqk4Q6i8ttwVsYmVT+Xzfrj0K0pWyNw4VOK0kR5PHCRw3iIGUg8x4u3WvUa878DzR9MR32QzW6c0D2Er0QkUIQhUCEIQV9wjeHi82feKV+EH7DTefHuOTRwjeHi82feKV+EH7DTefHuOXrx9NjfM20Xg2eSPYt60UXg2eSPYt63nZw5ce5A838VX+BRNdilE1zQ4GpjBBAIIztRB1hWBj3IHm/ikLJz/u1F/7UfvLz8Vpg9K/QlN+Xg/aZ8kfQlN+Xg/aZ8l3oXlauD6Epvy8H7TPktVZk5SSjNkpoHDnibfqIFx1KUQgqDLPIhtIRNT34lzrOYTfi3HVYnSWnn1da4+5uNpJB96McYz+nSR1i6tDLRgNFNfc3tz22STk5D3klxo4t3ulerhXeLLPpUFgdVxkQO0aFIpbyIfeJ3SPimRbYXcZ3uxljzmPHNfsSJlS32D2Kw6Zuh/Mw/BV3lk+xI3D4LjidnWK3+BKpL8KiB+5JKzq4xzh7yfFXfAMy2EtPjTSuHpW/wBpViLxVu56+mEkT4zqc0t7Ra68+5axf9MCdbZAO0G/sXopef8AhJcGwSbuP0dAz1KlWXkbiThh9GNOilgH/wALEKQyPwkNoKMO0OFLAHdIiZf1oVUt5d0+ZV52yRjXdY70+6O1QbtLXDeCE98IdBnwCUDTE658h1g715p6iq+ikXNRB0PeutuKsTJCqs4BIdbFmyXGoqcwOszXAoLJxMaFV+X9LyX9RVmiYSRgjclXKOh4yNzdusdKtFZZB1XEYrSvJsDIYz//AFa6Mf6ntPUvSi8t4lTOa7RcOabgjQQQdBC9FZH44KykinFs4ttIPFkboeOi+kcxCQiaQhCqhCEIK+4RvDxebPvFK/CD9hpvPj3HJo4RvDxebPvFK/CD9hpvPj3HL14+mxvmbaLwbPJHsW9aKLwbPJHsW9bzs4cuPcgeb+KQsnP+7UX/ALUfvJ3xl/JBNmkZt9yhqHAHMnbIAQ9js5hGwjUQsM8bl0d43T0MhVO3F64fzpPUfaFl9M1340nYPksvAvy78SLWQqp+ma78aTsHyWTaqsl710shG0XsD0ga1fAvyniQxZa4s14FPGc7SDIRpAtqb0309Sg8cqBRYZPM7Q5zOLjG0vf3rbdt+pd9JhsVOwzVT2xxtFyXG3/6VWuUWOvxmqY2NpZRwn6sEWLzqMjhs0agtOmM5cXPe7ruyMpiynF9vwU8sIYw1oaNQFgpjDMGL+/k7yPedbuZo+K1n+Y4vWtLI8ync92jPNh5LdJKprLGuu53OVZHCDlIwAxssABbRqAH3eneq9yIwJ2KYjHFa8TDxkx2CNpFx0uNmjpWHFy9mmEehuDPDDTYXSRkWdxQe4bQ6QmQg8932TOvgC+rzNWupmDGOedTWlx6ALrz3lxEZ3UlKOXUTD/W4Rg9peepXNlpXZsQiby5Ta36QdPabDtVacHlL3djUlSNMFGzMjOwvILGHr+tfzGyguuNgaA0aAAAOgaAhZIVGE0Qc0tcLtcC0jeCLEKm8Yw91NO+J17A3afGYeSfnzgq50u5aZP91RXYPro7ln6htYenZz9JUorCdme23YtFI8tK+xyEGxuCDYg6CCNYIWUjL6RrUQ55NYrbvHHQVJYjFtSFRzkFN+GYmHtzXa9iBMyswe95GjpC0cHOU3cFQWSH/p5SA/8Ay36mydGw81j91OtfT60j47gdruYNG0bkF9NcCLjSDpB3r6qg4P8ALc01qaqJ4nVHIdJi/S7/AC9x+70ardY8EAgggi4INwQdRB2hdKyQhCCvuEbw8Xmz7xSvwg/Yabz49xyaOEbw8Xmz7xSvwg/Yabz49xy9ePpsb5m2i8GzyR7FvWii8GzyR7FvW8cOavpBKwtPUdyg2VeJU3ew5kjRqz2Z9hzEEFNNPA57g1gJJ1AKTkwQMH1krWncAXW6SuMpKspGGVuLD+RTnn4p/wDcvv8AF+Lfl6b9p/8AcnT6Oj/G/wBB+a1y0MY1TDraQpy/a7+if/F+Lfl6b9p/9yDldjJ0MigYTtELiR6TiEzSU5GnQRvBusYGZzgN5ATk+zm+i1RZEV2IOEtfUOcxvjmzR5LBov0BOdFgVHTtzA91hrsA2/WVF5ZZTmJmZF3oGgW2AfE71Vc2VJJN3G99pXG5gurV2S47RU+loaXDaTnns1BJuVHCC54Iac0b76f+OpIVK6rqjangmlvouxjnDrIFh1pyyd4Fq2oIdWyNp49ZY0iSU82jvW9Nz0LPLi/DqYEWFlRiE7YKdjnvcdQ2Da5x1NaNpK9KcHWRUWGU3Fts6Z9nTyW5ThqaNzG3Nhzk7VIZLZKUuHx8XTRht+U898953ufrPRqGwBTaxt20C0VtU2JjnvNmtFz8AOdfauqZE0ve4NaNvwG88yrLLLKtuaZZLthabRx3757raB5W86mj1wQXCJlM8Nc4XM8/1cLG6S1h70kDadOaN5LjsVj8G2S/0fQxxOtxrvrZzvkcBcX3NAa3+m+1IPBPk1JWVBxWrb3oP/SsI0EjRxgGxjRobz3OwE3OoBCEKgQhCBHy7yTMl6inb9YNMjB/MA+80ePzbenXXUM6v1JWWeRInJmp7Nm1ubqbLz/pfz6jt3qWIQGu3Lspp7KFc50bix4LXNNnNIsQecLpinUDdSYiHCz+1a6yHbsUFDU71J09Z1hBC4nhTXaRoK6MmcqaigOY4GSC/gyeTvMbtnRq6L3UpLGHaR2KMqqbeEFrYFlBT1bc6F4JHKYdD2eU346udSioPuVzHB8bnMcNILSQQeYjSE14NwgzxWbUs41vjts146RyXerpV2bSHCN4eLzZ94pX4QfsNN58e45TGVWNQ1UkT4SSAzNcC0tLTnXsb9Oy4UPwg/Yabz49xy9mPpsr5m2i8GzyR7FvWii8GzyR7FvW87OElDiDaaEv++4E32ho1AdJVX43llIZO+eRp0AGwCdMeP1Y838VXmD0rJMTo2SNa9jqmNrmuFw5pdpBB1hYcS2dneMbP4nd457V1UOUbyeUe1X5/A+G/kaX9iP5LnruD3DZGlvcsUZ2OiaI3DnGboPWCsZxHfKrPD8Q4ywBzXbDsPSu+krbuzXDNeDq3qPygyakoJQ0nOjdpjkta4GsHc4LbKwyxZ7fCRi/lNGsdWtejHLc2zscFfR8cXM1uaSbbSF8wahdSHOja0OOsuja+/U4FZTUzp2iWJxbINoNtO9YjKGsi0VELJm+MBmP7RoPYpde8U9YRwiFtm1EQtqzo9Fv6Do7CnnCsWhqGZ8L2vG22tvM5p0jrVL09bS1OiNxjk/Dk70noOpyjn181JKJIXFr2nqI2tcNoO5Z5cOWbjqZX3ehlD4xlDFBcXz3+IDq8o/d9vMkp+WctVGHMIjYR3wadIO0Ofr7LJHx7K6OEFsVnv8AG+43+4+rpXmrvZmyqypsOMqHb+Ljbov5I2De4+vUl3I7JafGpxUVN2UUZsGi7eNsdMce3Nvyn69YGm5b0ZD8HE+IPFViGeyA981hJbJONl9scfYSNVhYq9KanZGxrI2tYxoDWtaAGtaBYAAaAEgyhiaxoa0BrWgNa0Cwa0CwAA1ABZoQqoQhCAQhCAQhCCEykyXgrG9+M2QCzZG8ocx8ZvMee1lU+UOTVTRG7250d9ErblvNnbWHp6iVea+OaCLEXB0EHaFNDz3DVrshq+dWHlDwcU813QHiH67AXjP9H3f6bDmKrrGsmqykuZYiWD+Yzv2W3kjS3+oBTSJGGtXW2oDkoRVvOuuOvQMMkIK5ZKRccWI8662YgDrt7EGEUWaetb+EH7DTefHuOWLpA4ghZcIP2Gm8+PccvZh6bK+ZtovBs8kexb1oovBs8kexb16J2cOXHuQPN/FIGAvDcVoi4gAVMZJJsAM7WSdQT/j3IHm/iq0ibetgG+VvtXn4rTB6mGKwHVNF+435r47Fqca54R0yM+aqPuBu9ZCibzrybaH/ACqq6Oop3xOnhJtnMIeHZrxyTo7OglVng9XmPHYVIClaNiisRa1rwWkadYBBIK24OfXTjOe7aWdz1BaPByd8zoOzqOhSxF9a4JY+PpyB4SPv2bz4zesexZ4VVcYwHaNBXqx+Gdc2IYFE/SG2dr0KNqI+MYQeWzQ7eRsKaFEYrDmOEoGjU4bxtTLH3JSdJDK60EbrcY9oDS7NaXE2GcToGvWVbmQvBPDSls1WW1FQLENteGI/pB5bh4zh0AHSq1xelGtuo6QVcfBnlN3XTZrz9dDZkm9w+4/rAsecHevJxMddWuNOCEIWbsIQhAIQhAIQhAIQhAIQhAIQhAuYzkRRVNy6IMefvx/VuvvNu9cekFJWKcFMrbmmna8bGyAsPpNuCeoK2EKaHn3EMmK+Dl00hHjMHGjpuy9h02UP3aQbHQRrB0EdS9NLlrcOhmFpYo5Buexr/eCaTSi8DmzgT+r4BSvCD9hpvPj3HKbyywmCnmjbBG2MObnODRYE51r21DQoThB+w03nx7jl7MfTZXzNtF4Nnkj2LetFF4Nnkj2Let52cOXHuQPN/FVfJLm1UThskB7FaGPcgeb+KrejoRPX08JJaJZmxlw1gONri+1efitMDE/KOTxvUFyzZQSH77u2ys+Hgboxy56l3MHRtHuX9alKXgtwxliYHPI8eWQ9oDgD2Lx6aaUZUYwTrcesrrwegrZntMFNNIN4jIYRt791m+teiMPyco4NMNNAw72xMDvStdSis6GlFUUj4ZS1wLXNdmuadhGsFZVLRBUBw8FL3w3A/eHUfamvhOwbNe2qYNDrMl5nDkO6xo6hvS2xndEBj++3voz+obOsaF7cctzbKzVdyxkYHAg6iuLBqrPZY8pugqQWs6xwXJILF0RG8s+IXJk/jD6CrZML5t82VvjRnlDpGsc4CnsWpc5uc3lN0hQOJQh7c8DXocNztqyyx9ncr0NS1DZGNewhzXNDmkaiCLgraqt4HspNdDKdIu+AnaNb2dXKHXuVpLyWarWUIQhRQhCEAhCEAhCEAhCEAhCEAhCEAhCEFfcI3h4vNn3ilzLmBz6Ola0EuM4sP6HKd4Ualscsb3mwEZ94qtMQy1e8gNdmtbyQPb0r1Y2cklZWdVg0mEWY0GWMENAI07lu+ih+NH61Vv8AFknju7UfxZJ47u1d+JHPKf8AKejLYwQQ5uZYubqBvqO5Vzk5/wB2ov8A2o/eW5+VT3AtLyQdYvoK58mJA7FaEj81H7yy4mUsd4zT1MhCF52gQhCDlxOhbPE+J/Je0g824jnBsepUsI3007o36HMdY8+4jmIsetXmq/4T8G0NqmDS2zJej7juo6OsLXhZaunGc2U5qUtqWPj5E2vc133r+1MP0W38ZnYVWldlSWnMa4gN3HauX+Kn+O7tW/PI45atX6Lb+MzsKg67J97HExkSxu5QZpcw7Dm67c4SN/FT/Hd2r63KyQaRI4HyilzlOWuqo4ynlbJGc18bg5p3EH2L0BkvjbKymjnZozhZ7fEeNDm9vqIXnCfKESeEOcTrO3/lNvBXlU2nqeKc8cTOQ06eRJqY7mB5J6tyxzkvZ3j0XuhCFi7CEIQCEIQCEIQCEIQCEIQCEIQCEIQRWNZOUtXbumFkuboGcCbKHPBphX5OLtf/AHIQmwf4Z4T+Ti7X/wByP8M8J/Jxdr/7kITYP8M8J/Jx9r/7kYfweYbDKyWOla2Rjg9js+Q5rhpBsXWQhXYbUIQoBCEIBaqmnbIxzHtDmuBa5p1EHWEIQLZ4OsL/ACUHon5o/wAOcK/JQeifmhCbB/hzhX5KD0T80f4c4V+Sg9E/NCE2D/DnCvyUHon5r6zg8wsG4ooQeYH5r6hNhmY2wAGoCwX1CEAh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xMTEhUUExQUFhUXFRgVFRcYFBcVGBUWFxUWGBUXGBcYHSggGBolHBQUITEhJSkrLi4uGB8zODMsNygtMCsBCgoKDg0OGg8QFywcHBwvKywsLCwrLCwsLCwsKyssLCwsLCwsLCwsLCwsLCwsLCwsLCwsLCwsLCsrLCwsLCw3LP/AABEIAMMBAgMBIgACEQEDEQH/xAAcAAACAgMBAQAAAAAAAAAAAAAABgUHAgMECAH/xABMEAABAwIBBgcMCAQFBAMBAAABAAIDBBEFBhIhMUFRBxMyYXGBkRQiM1Jyc5KhsbLB0RUjNEJTVGKTFkOC0hdjosLhJDVEdKPw8YP/xAAYAQEBAQEBAAAAAAAAAAAAAAAAAQMCBP/EACQRAQEAAgAEBwEBAAAAAAAAAAABAhEDEiExEzIzQVFhgVIi/9oADAMBAAIRAxEAPwC8UIQgEIQgEIQgEIUbieOwQaHvGd4re+d2DV12QSSEiYhlxI7RDGGjxn987sGgetLlbiE03hJHuG69m+iNHqU2m1l1mUFNFy5mX3NOeextyFC1WXkI5Ecj+mzAfWT6kiCFZiFNhkqMvpjyIo2+UXP9mauCbLGsdqexvksb/uuowQHcjiFB0PykrDrnd1Bo9gWl2NVZH2iX0yPYvnEIEGtBg7Gav8xN+475rY3KKsGqeTrsfaFg6nWJpyg7I8sK5v8ANDumNnwAK7YOEGqHKjicOYOae3OI9Sg3U/MtboEDnTcJDP5sD2+Q4P8AUc1TVFlnRSaOODDukBZ/qPe+tVa6BaX06bF6wzNeM5rg4HUQQQesLNULA+SI50T3sO9ri0+rWmHDcv6uLRIGzN/UMx3U5ot2gq7NrZQlfB8u6Sawc4wv3SaAeh/J7bHmTODfSFVfUIQgEIQgEIQgEIQgEIQgEIXxzgASTYDSSdAAQfVG4tjcNOO/dd2xg0uPVsHOUv47ladLKfoMhHuA+0/8pSILiSSSTpJJuSec7VNiYxXKmea4aeKZuae+PS7X2WUGI13xUJtnOs1u0nQFw1eMRR6Ixnu3nUojaymJ2LCWSNnKcL7hpUTNWyy6zYbhoC2UuGucdAJQdTsRb91vagVbzzdCkqXJx2t5DV2CihjG9BDMzjvW9sLty6ajEGt5ICiqnFzvsg7uKIWLntGshL8+LDa71rhkxdu9A0uq2DasDXsSi7GAtf0uEDh9INR3e3ck8YsFm3FW70DZ3VGdi+Exn71kstxFu9bm13OgnnU99RB6CuaWn5lHsrF1RYgd9+Y6fag0zUy68Ix+qpD9U85u2N3fMP8AT93pbYrIVDHaxbnHyKxkpr6rHo19iCxcnMvqeoIZL9TKdFnHvHH9L9h5jbmum9eeqilU7kxlvPRkMkvLBqzSe/YP0OOz9J0brK7NroQuLCMVhqYxLC8Oae1p2tcNbTzFdqqhCEIBCEIBCF8e4AEkgAC5J1ADWUGFRO1jS55AaBck7FX2UGPvqDmtu2IHQNrud3yRlHjRqH5rbiJp70eMfGPwC5cMw10rrNGjadgCiOelpXPNmi5XRiNXBSDTaSW3IGpp51oygyjZADBS6X6nye0N+aU4Kdzzd1yTrKg6a7EZqh13nRsaNAHUt+H4U55sBdTmA5OOksSLN3puigjhbZoF96CCw/JlrReQ9SkHSsjFmgBaMSxINBLjYJExzK4aRH2oGnEcXDdJcAlPEsp26baUmYjjTnG7nX60w5OcHOIVtnOb3NEfvzAhxG9sXKP9WaDsKCOrMoXHbZcdNJPUOzYY5ZXbRGxzyL780G3WrrwDgloILGUOqX75T3l+aJve25nZyeaamZG0MjY1jRqa1oa0dAGgK6NKBw7g0xSbS6OOEb5ZBf0Y84jrsmWi4F3a5qzpbHF/uc7/AGq3kJpVd0vA9Qt5clTJ0yNaP9DAfWpGLguwsa4HO6Z5vg8JzQroKreDrDB/4ret8h9rkP4OcMP/AIo6pJR7HpqQgTJeC/DTqie3oml/3OKj6jgjpDyJqhnS5jh7oPrVhoTQqWr4JZ2+Bqo37g9jo/W0u9igq7IzEYdJgMjRtiIk7GjvvUr3Qpo08390lrs1wc1w1tcC0jpB0rrhrFfWIYbDO3NmiZINz2h1ui+rqSZjHBfA65pnuhd4pvIz1nOHaehTSaIzKkO5Wnn2/wDK56qj0XGkb/nuW/GMnqqj0zR95+Izvoz1/d/qAXNTVSDXhGLT0UvGwut4zTpa8bnD46wrryWykhros+PQ4WEkZPfRuO/e06bO29IIFOT04eLt1+Lv6Pko/DcSlo52zQmzhoIPJe3axw2g29h1hJR6NQorJrHYq2Bs0W3Q5p1seOU09vWCDtUqulCEIQCT8tcX/wDHYdxkPrDfYT1c6ZsUrRDE+Q/dGgbydDR2kKsC4vcXON3OJJO8nWpR0YbQuleGtGtfMssfbTs7kpj32qV490KTxGtGH0Zf/OlFmbwN6rWkjL3FztJJuSojdQUhJT5k1k7nWc8d6ubJbBc9wJGgJ7mIjbmjQkHNUShgzW6AErY/jjIWkuOnYFtykxkQsJJ07Aqex7GHPcXOOlB1Y/lE+Qm50bAuTJnJyrxKQtp22Y02kmdojj5ifvOt90adWoaVK8HWQUmJv46bOjpGusXDQ6Yg6WR7mja7qGm+b6Gw2gigjbFCxscbBZrWiwA+e2+1XQVsjeDijoLPzeOqB/OkAJB/y26o+rTvJTkhCqkvLnEJGTRsZI+MOYTdriNOda5trCXpZq5psZpt4IkdYjYQbqU4RvDxebPvFQ2V2Nz01FA6BzWudLmXcwPFs0nUecL14a5JdMbvbLuut/Gn9N3zR3XW/jT+m75pYZjmNEAh8NjpH1LfmsvprGvGh/Zb81dz+U/TL3XW/jT+m75o7rrfxp/Td80tfTWNeND+y35o+msa8aH9lvzTc/k/TL3XW/jT+m75o7rrfxp/Td80tfTWNeND+y35o+msa8aH9lvzTc/k/TL3XW/jT+m75o7rrfxp/Td80tfTWNeND+y35o+msa8aH9lvzTc/k/TL3XW/jT+m75rA4rXMN+Ol6zne9dLv01jXjQ/st+ax/iXFW+Eihkb5otPa1ybnwvX5NtJl3Vx8sMkHO3NPa3R6kzYRl7TSkNkvC4+PpYeh41ddlWEWVsD+9qKd8J8Zvft7NB9q3z0bJGZ8L2yM3tOrpGsHpXNwxy7LMrF5aHDYQR0gg+0JKyk4PYpbvprQya83+W49A5HVo5klZN5XzULg115IL98wnS3nYTqPNqPrVx4dXxzxtlicHMcLgj1g7iNVl588NNJdqNqaaWCQxzNLHjYdo3g6iOcLVW0wkFxytv6v+Vd2O4JDVx5krdXJcOUw72n4aiqlxjB5aSXi5NI1seNT27xuI2jZ2E52CJyKykdh9UHOJ4iSzZm82x4G9tyecXC9AMcCAQQQRcEaQQdRBXnPHqO44wDXyuY7+gqzOBvKAzUzqZ5vJT2DeeF18z0SC3oDVYRYSEIVUoZe1ng4h5x3ut/3dihMBpOMlaNl7noCyyrnzquTc3NaOpov6yVlhdRxUM8u1sZt0nQFyhSy6xXumscAe8j7xo2aNa24HRZxAUBQjOcSdpurDyRo7uCBxwekEUY3lcOK1QaC4nQBdTFW6zVXmXuIZkWaDpd7FapBysxkyvcb6NQHMo/IPJZ+KVnFm4gjs+ocNeab5rGnxnEEcwDjssYbGqnWvSHBrkyKChjiI+teONnO0yPAuOhos3+nnSIY6OlZExscbQxjGhrGtFg1oFgAFuQhVQhCEFfcI3h4vNn3ilfhB+w03nx7jk0cI3h4vNn3ilfhB+w03nx7jl68fTY3zNtF4Nnkj2LetFF4Nnkj2Let44bqSlfI4NYLk+rnJ2BSc2ERxj6yXTtDW3A6yuX6RFPASOU4FxPMNQVU43lW8y9+46+ofJZ5Z6WY7W13JT/iv9EI7kp/xX+iFTP8S/r9aP4l/X61z4kdclXOKSn/ABH+iFrkgg2SP62g+xU2cpf1etdNFlCTazvWniQ5FpGmvyHNd6j2FaCEu4Zi+fodt2jWFKmrLHBshuHch+8LuZOdN1RRseLOaD1ae1Qk+DPhdxlO4tO0bxuI2hMK+rq4ypKWqh4mYXAZrxy27uccyleDHKU01UKeQ/UzusL6mS6mnmzuSerctOIUea4SN1anDmOtKGPMLHXBsQbg7iNRWGc6dWmNeolH45hMdTEY39LXbWO2OH/3SLrXkvifdNJBPtkia4+Vazh6QKlF5WqkK/D3RvfDKNI713RscObUQobIXEDR4rFnGzXuNO/nEhAZ1Z/FnqVr8ImFB0bZ2jvmWa/nYToPU4/6iqWy0jLHMlbodbQRsezUfd7Fyj00hc+HVQlijkGqRjXjoc0OHtQulVli7r1M/nX+pxC1YnNahmG05o9a2Y83Nqph/mOPpHO+K4MTN6eQdB9a5QvYQ3UrTyOj1KrsIOpWlke/2JBN4k7Qqk4Q6i8ttwVsYmVT+Xzfrj0K0pWyNw4VOK0kR5PHCRw3iIGUg8x4u3WvUa878DzR9MR32QzW6c0D2Er0QkUIQhUCEIQV9wjeHi82feKV+EH7DTefHuOTRwjeHi82feKV+EH7DTefHuOXrx9NjfM20Xg2eSPYt60UXg2eSPYt63nZw5ce5A838VX+BRNdilE1zQ4GpjBBAIIztRB1hWBj3IHm/ikLJz/u1F/7UfvLz8Vpg9K/QlN+Xg/aZ8kfQlN+Xg/aZ8l3oXlauD6Epvy8H7TPktVZk5SSjNkpoHDnibfqIFx1KUQgqDLPIhtIRNT34lzrOYTfi3HVYnSWnn1da4+5uNpJB96McYz+nSR1i6tDLRgNFNfc3tz22STk5D3klxo4t3ulerhXeLLPpUFgdVxkQO0aFIpbyIfeJ3SPimRbYXcZ3uxljzmPHNfsSJlS32D2Kw6Zuh/Mw/BV3lk+xI3D4LjidnWK3+BKpL8KiB+5JKzq4xzh7yfFXfAMy2EtPjTSuHpW/wBpViLxVu56+mEkT4zqc0t7Ra68+5axf9MCdbZAO0G/sXopef8AhJcGwSbuP0dAz1KlWXkbiThh9GNOilgH/wALEKQyPwkNoKMO0OFLAHdIiZf1oVUt5d0+ZV52yRjXdY70+6O1QbtLXDeCE98IdBnwCUDTE658h1g715p6iq+ikXNRB0PeutuKsTJCqs4BIdbFmyXGoqcwOszXAoLJxMaFV+X9LyX9RVmiYSRgjclXKOh4yNzdusdKtFZZB1XEYrSvJsDIYz//AFa6Mf6ntPUvSi8t4lTOa7RcOabgjQQQdBC9FZH44KykinFs4ttIPFkboeOi+kcxCQiaQhCqhCEIK+4RvDxebPvFK/CD9hpvPj3HJo4RvDxebPvFK/CD9hpvPj3HL14+mxvmbaLwbPJHsW9aKLwbPJHsW9bzs4cuPcgeb+KQsnP+7UX/ALUfvJ3xl/JBNmkZt9yhqHAHMnbIAQ9js5hGwjUQsM8bl0d43T0MhVO3F64fzpPUfaFl9M1340nYPksvAvy78SLWQqp+ma78aTsHyWTaqsl710shG0XsD0ga1fAvyniQxZa4s14FPGc7SDIRpAtqb0309Sg8cqBRYZPM7Q5zOLjG0vf3rbdt+pd9JhsVOwzVT2xxtFyXG3/6VWuUWOvxmqY2NpZRwn6sEWLzqMjhs0agtOmM5cXPe7ruyMpiynF9vwU8sIYw1oaNQFgpjDMGL+/k7yPedbuZo+K1n+Y4vWtLI8ync92jPNh5LdJKprLGuu53OVZHCDlIwAxssABbRqAH3eneq9yIwJ2KYjHFa8TDxkx2CNpFx0uNmjpWHFy9mmEehuDPDDTYXSRkWdxQe4bQ6QmQg8932TOvgC+rzNWupmDGOedTWlx6ALrz3lxEZ3UlKOXUTD/W4Rg9peepXNlpXZsQiby5Ta36QdPabDtVacHlL3djUlSNMFGzMjOwvILGHr+tfzGyguuNgaA0aAAAOgaAhZIVGE0Qc0tcLtcC0jeCLEKm8Yw91NO+J17A3afGYeSfnzgq50u5aZP91RXYPro7ln6htYenZz9JUorCdme23YtFI8tK+xyEGxuCDYg6CCNYIWUjL6RrUQ55NYrbvHHQVJYjFtSFRzkFN+GYmHtzXa9iBMyswe95GjpC0cHOU3cFQWSH/p5SA/8Ay36mydGw81j91OtfT60j47gdruYNG0bkF9NcCLjSDpB3r6qg4P8ALc01qaqJ4nVHIdJi/S7/AC9x+70ardY8EAgggi4INwQdRB2hdKyQhCCvuEbw8Xmz7xSvwg/Yabz49xyaOEbw8Xmz7xSvwg/Yabz49xy9ePpsb5m2i8GzyR7FvWii8GzyR7FvW8cOavpBKwtPUdyg2VeJU3ew5kjRqz2Z9hzEEFNNPA57g1gJJ1AKTkwQMH1krWncAXW6SuMpKspGGVuLD+RTnn4p/wDcvv8AF+Lfl6b9p/8AcnT6Oj/G/wBB+a1y0MY1TDraQpy/a7+if/F+Lfl6b9p/9yDldjJ0MigYTtELiR6TiEzSU5GnQRvBusYGZzgN5ATk+zm+i1RZEV2IOEtfUOcxvjmzR5LBov0BOdFgVHTtzA91hrsA2/WVF5ZZTmJmZF3oGgW2AfE71Vc2VJJN3G99pXG5gurV2S47RU+loaXDaTnns1BJuVHCC54Iac0b76f+OpIVK6rqjangmlvouxjnDrIFh1pyyd4Fq2oIdWyNp49ZY0iSU82jvW9Nz0LPLi/DqYEWFlRiE7YKdjnvcdQ2Da5x1NaNpK9KcHWRUWGU3Fts6Z9nTyW5ThqaNzG3Nhzk7VIZLZKUuHx8XTRht+U898953ufrPRqGwBTaxt20C0VtU2JjnvNmtFz8AOdfauqZE0ve4NaNvwG88yrLLLKtuaZZLthabRx3757raB5W86mj1wQXCJlM8Nc4XM8/1cLG6S1h70kDadOaN5LjsVj8G2S/0fQxxOtxrvrZzvkcBcX3NAa3+m+1IPBPk1JWVBxWrb3oP/SsI0EjRxgGxjRobz3OwE3OoBCEKgQhCBHy7yTMl6inb9YNMjB/MA+80ePzbenXXUM6v1JWWeRInJmp7Nm1ubqbLz/pfz6jt3qWIQGu3Lspp7KFc50bix4LXNNnNIsQecLpinUDdSYiHCz+1a6yHbsUFDU71J09Z1hBC4nhTXaRoK6MmcqaigOY4GSC/gyeTvMbtnRq6L3UpLGHaR2KMqqbeEFrYFlBT1bc6F4JHKYdD2eU346udSioPuVzHB8bnMcNILSQQeYjSE14NwgzxWbUs41vjts146RyXerpV2bSHCN4eLzZ94pX4QfsNN58e45TGVWNQ1UkT4SSAzNcC0tLTnXsb9Oy4UPwg/Yabz49xy9mPpsr5m2i8GzyR7FvWii8GzyR7FvW87OElDiDaaEv++4E32ho1AdJVX43llIZO+eRp0AGwCdMeP1Y838VXmD0rJMTo2SNa9jqmNrmuFw5pdpBB1hYcS2dneMbP4nd457V1UOUbyeUe1X5/A+G/kaX9iP5LnruD3DZGlvcsUZ2OiaI3DnGboPWCsZxHfKrPD8Q4ywBzXbDsPSu+krbuzXDNeDq3qPygyakoJQ0nOjdpjkta4GsHc4LbKwyxZ7fCRi/lNGsdWtejHLc2zscFfR8cXM1uaSbbSF8wahdSHOja0OOsuja+/U4FZTUzp2iWJxbINoNtO9YjKGsi0VELJm+MBmP7RoPYpde8U9YRwiFtm1EQtqzo9Fv6Do7CnnCsWhqGZ8L2vG22tvM5p0jrVL09bS1OiNxjk/Dk70noOpyjn181JKJIXFr2nqI2tcNoO5Z5cOWbjqZX3ehlD4xlDFBcXz3+IDq8o/d9vMkp+WctVGHMIjYR3wadIO0Ofr7LJHx7K6OEFsVnv8AG+43+4+rpXmrvZmyqypsOMqHb+Ljbov5I2De4+vUl3I7JafGpxUVN2UUZsGi7eNsdMce3Nvyn69YGm5b0ZD8HE+IPFViGeyA981hJbJONl9scfYSNVhYq9KanZGxrI2tYxoDWtaAGtaBYAAaAEgyhiaxoa0BrWgNa0Cwa0CwAA1ABZoQqoQhCAQhCAQhCCEykyXgrG9+M2QCzZG8ocx8ZvMee1lU+UOTVTRG7250d9ErblvNnbWHp6iVea+OaCLEXB0EHaFNDz3DVrshq+dWHlDwcU813QHiH67AXjP9H3f6bDmKrrGsmqykuZYiWD+Yzv2W3kjS3+oBTSJGGtXW2oDkoRVvOuuOvQMMkIK5ZKRccWI8662YgDrt7EGEUWaetb+EH7DTefHuOWLpA4ghZcIP2Gm8+PccvZh6bK+ZtovBs8kexb1oovBs8kexb16J2cOXHuQPN/FIGAvDcVoi4gAVMZJJsAM7WSdQT/j3IHm/iq0ibetgG+VvtXn4rTB6mGKwHVNF+435r47Fqca54R0yM+aqPuBu9ZCibzrybaH/ACqq6Oop3xOnhJtnMIeHZrxyTo7OglVng9XmPHYVIClaNiisRa1rwWkadYBBIK24OfXTjOe7aWdz1BaPByd8zoOzqOhSxF9a4JY+PpyB4SPv2bz4zesexZ4VVcYwHaNBXqx+Gdc2IYFE/SG2dr0KNqI+MYQeWzQ7eRsKaFEYrDmOEoGjU4bxtTLH3JSdJDK60EbrcY9oDS7NaXE2GcToGvWVbmQvBPDSls1WW1FQLENteGI/pB5bh4zh0AHSq1xelGtuo6QVcfBnlN3XTZrz9dDZkm9w+4/rAsecHevJxMddWuNOCEIWbsIQhAIQhAIQhAIQhAIQhAIQhAuYzkRRVNy6IMefvx/VuvvNu9cekFJWKcFMrbmmna8bGyAsPpNuCeoK2EKaHn3EMmK+Dl00hHjMHGjpuy9h02UP3aQbHQRrB0EdS9NLlrcOhmFpYo5Buexr/eCaTSi8DmzgT+r4BSvCD9hpvPj3HKbyywmCnmjbBG2MObnODRYE51r21DQoThB+w03nx7jl7MfTZXzNtF4Nnkj2LetFF4Nnkj2Let52cOXHuQPN/FVfJLm1UThskB7FaGPcgeb+KrejoRPX08JJaJZmxlw1gONri+1efitMDE/KOTxvUFyzZQSH77u2ys+Hgboxy56l3MHRtHuX9alKXgtwxliYHPI8eWQ9oDgD2Lx6aaUZUYwTrcesrrwegrZntMFNNIN4jIYRt791m+teiMPyco4NMNNAw72xMDvStdSis6GlFUUj4ZS1wLXNdmuadhGsFZVLRBUBw8FL3w3A/eHUfamvhOwbNe2qYNDrMl5nDkO6xo6hvS2xndEBj++3voz+obOsaF7cctzbKzVdyxkYHAg6iuLBqrPZY8pugqQWs6xwXJILF0RG8s+IXJk/jD6CrZML5t82VvjRnlDpGsc4CnsWpc5uc3lN0hQOJQh7c8DXocNztqyyx9ncr0NS1DZGNewhzXNDmkaiCLgraqt4HspNdDKdIu+AnaNb2dXKHXuVpLyWarWUIQhRQhCEAhCEAhCEAhCEAhCEAhCEAhCEFfcI3h4vNn3ilzLmBz6Ola0EuM4sP6HKd4Ualscsb3mwEZ94qtMQy1e8gNdmtbyQPb0r1Y2cklZWdVg0mEWY0GWMENAI07lu+ih+NH61Vv8AFknju7UfxZJ47u1d+JHPKf8AKejLYwQQ5uZYubqBvqO5Vzk5/wB2ov8A2o/eW5+VT3AtLyQdYvoK58mJA7FaEj81H7yy4mUsd4zT1MhCF52gQhCDlxOhbPE+J/Je0g824jnBsepUsI3007o36HMdY8+4jmIsetXmq/4T8G0NqmDS2zJej7juo6OsLXhZaunGc2U5qUtqWPj5E2vc133r+1MP0W38ZnYVWldlSWnMa4gN3HauX+Kn+O7tW/PI45atX6Lb+MzsKg67J97HExkSxu5QZpcw7Dm67c4SN/FT/Hd2r63KyQaRI4HyilzlOWuqo4ynlbJGc18bg5p3EH2L0BkvjbKymjnZozhZ7fEeNDm9vqIXnCfKESeEOcTrO3/lNvBXlU2nqeKc8cTOQ06eRJqY7mB5J6tyxzkvZ3j0XuhCFi7CEIQCEIQCEIQCEIQCEIQCEIQCEIQRWNZOUtXbumFkuboGcCbKHPBphX5OLtf/AHIQmwf4Z4T+Ti7X/wByP8M8J/Jxdr/7kITYP8M8J/Jx9r/7kYfweYbDKyWOla2Rjg9js+Q5rhpBsXWQhXYbUIQoBCEIBaqmnbIxzHtDmuBa5p1EHWEIQLZ4OsL/ACUHon5o/wAOcK/JQeifmhCbB/hzhX5KD0T80f4c4V+Sg9E/NCE2D/DnCvyUHon5r6zg8wsG4ooQeYH5r6hNhmY2wAGoCwX1CEAhC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2" name="Picture 6" descr="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12" y="5376552"/>
            <a:ext cx="1905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Building a CI tree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To build </a:t>
            </a:r>
            <a:r>
              <a:rPr lang="en-US" sz="2800" dirty="0" smtClean="0"/>
              <a:t>, tune and plot CI tree one uses </a:t>
            </a:r>
            <a:endParaRPr lang="en-US" sz="2800" dirty="0"/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ctree_control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</a:t>
            </a:r>
          </a:p>
          <a:p>
            <a:pPr lvl="1"/>
            <a:r>
              <a:rPr lang="en-US" dirty="0" smtClean="0"/>
              <a:t>specifies parameters for CI tree building</a:t>
            </a:r>
            <a:endParaRPr lang="en-CA" dirty="0"/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ctree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/>
              <a:t>builds the CI tree according to parameters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plot()</a:t>
            </a:r>
          </a:p>
          <a:p>
            <a:pPr lvl="1"/>
            <a:r>
              <a:rPr lang="en-US" dirty="0" smtClean="0"/>
              <a:t>Calls internal </a:t>
            </a:r>
            <a:r>
              <a:rPr lang="en-US" dirty="0" err="1" smtClean="0"/>
              <a:t>plot.BinaryTree</a:t>
            </a:r>
            <a:r>
              <a:rPr lang="en-US" dirty="0" smtClean="0"/>
              <a:t>() function</a:t>
            </a:r>
          </a:p>
        </p:txBody>
      </p:sp>
    </p:spTree>
    <p:extLst>
      <p:ext uri="{BB962C8B-B14F-4D97-AF65-F5344CB8AC3E}">
        <p14:creationId xmlns:p14="http://schemas.microsoft.com/office/powerpoint/2010/main" val="13859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ctree_control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600" b="1" dirty="0" err="1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ctree_control</a:t>
            </a:r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(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teststat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c("</a:t>
            </a:r>
            <a:r>
              <a:rPr lang="en-CA" sz="1600" b="1" dirty="0" smtClean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quad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", "max"),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testtype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=c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("</a:t>
            </a:r>
            <a:r>
              <a:rPr lang="en-CA" sz="1600" b="1" dirty="0" err="1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Bonferroni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","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MonteCarlo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","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Univariate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","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Teststatistic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"),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mincriterion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0.95, 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minsplit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20, 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minbucket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7,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stump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FALSE, 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nresample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9999, 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maxsurrogate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0,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mtry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0, 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savesplitstats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TRUE, 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maxdepth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0</a:t>
            </a:r>
            <a:r>
              <a:rPr lang="en-CA" sz="1600" b="1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)</a:t>
            </a:r>
          </a:p>
          <a:p>
            <a:r>
              <a:rPr lang="en-US" sz="2000" b="1" dirty="0" err="1"/>
              <a:t>t</a:t>
            </a:r>
            <a:r>
              <a:rPr lang="en-US" sz="2000" b="1" dirty="0" err="1" smtClean="0"/>
              <a:t>eststat</a:t>
            </a:r>
            <a:r>
              <a:rPr lang="en-US" sz="2000" dirty="0" smtClean="0"/>
              <a:t>  </a:t>
            </a:r>
            <a:r>
              <a:rPr lang="en-US" sz="2000" dirty="0" smtClean="0">
                <a:sym typeface="Wingdings" pitchFamily="2" charset="2"/>
              </a:rPr>
              <a:t> type of </a:t>
            </a:r>
            <a:r>
              <a:rPr lang="en-US" sz="2000" b="1" dirty="0" smtClean="0">
                <a:sym typeface="Wingdings" pitchFamily="2" charset="2"/>
              </a:rPr>
              <a:t>c</a:t>
            </a:r>
            <a:r>
              <a:rPr lang="en-US" sz="2000" dirty="0" smtClean="0">
                <a:sym typeface="Wingdings" pitchFamily="2" charset="2"/>
              </a:rPr>
              <a:t> test-statistic of “maximum” or “quadratic” form</a:t>
            </a:r>
          </a:p>
          <a:p>
            <a:r>
              <a:rPr lang="en-US" sz="2000" b="1" dirty="0" err="1">
                <a:sym typeface="Wingdings" pitchFamily="2" charset="2"/>
              </a:rPr>
              <a:t>t</a:t>
            </a:r>
            <a:r>
              <a:rPr lang="en-US" sz="2000" b="1" dirty="0" err="1" smtClean="0">
                <a:sym typeface="Wingdings" pitchFamily="2" charset="2"/>
              </a:rPr>
              <a:t>esttype</a:t>
            </a:r>
            <a:r>
              <a:rPr lang="en-US" sz="2000" dirty="0" smtClean="0">
                <a:sym typeface="Wingdings" pitchFamily="2" charset="2"/>
              </a:rPr>
              <a:t>  type of p-value to compute and </a:t>
            </a:r>
            <a:r>
              <a:rPr lang="en-US" sz="2000" dirty="0" err="1" smtClean="0">
                <a:sym typeface="Wingdings" pitchFamily="2" charset="2"/>
              </a:rPr>
              <a:t>mulitple</a:t>
            </a:r>
            <a:r>
              <a:rPr lang="en-US" sz="2000" dirty="0" smtClean="0">
                <a:sym typeface="Wingdings" pitchFamily="2" charset="2"/>
              </a:rPr>
              <a:t>-testing adjustments</a:t>
            </a:r>
          </a:p>
          <a:p>
            <a:pPr lvl="1"/>
            <a:r>
              <a:rPr lang="en-US" sz="2000" dirty="0" err="1" smtClean="0">
                <a:sym typeface="Wingdings" pitchFamily="2" charset="2"/>
              </a:rPr>
              <a:t>Univariate</a:t>
            </a:r>
            <a:r>
              <a:rPr lang="en-US" sz="2000" dirty="0" smtClean="0">
                <a:sym typeface="Wingdings" pitchFamily="2" charset="2"/>
              </a:rPr>
              <a:t>  raw p-value (no adjustments) assuming normal distribution of test statistic</a:t>
            </a:r>
          </a:p>
          <a:p>
            <a:pPr lvl="1"/>
            <a:r>
              <a:rPr lang="en-US" sz="2000" dirty="0" err="1" smtClean="0">
                <a:sym typeface="Wingdings" pitchFamily="2" charset="2"/>
              </a:rPr>
              <a:t>Teststatistic</a:t>
            </a:r>
            <a:r>
              <a:rPr lang="en-US" sz="2000" dirty="0" smtClean="0">
                <a:sym typeface="Wingdings" pitchFamily="2" charset="2"/>
              </a:rPr>
              <a:t>  only raw test statistic is being calculated (no p-values)</a:t>
            </a:r>
          </a:p>
          <a:p>
            <a:pPr lvl="2"/>
            <a:r>
              <a:rPr lang="en-US" sz="2000" dirty="0" err="1">
                <a:sym typeface="Wingdings" pitchFamily="2" charset="2"/>
              </a:rPr>
              <a:t>m</a:t>
            </a:r>
            <a:r>
              <a:rPr lang="en-US" sz="2000" dirty="0" err="1" smtClean="0">
                <a:sym typeface="Wingdings" pitchFamily="2" charset="2"/>
              </a:rPr>
              <a:t>incriterion</a:t>
            </a:r>
            <a:r>
              <a:rPr lang="en-US" sz="2000" dirty="0" smtClean="0">
                <a:sym typeface="Wingdings" pitchFamily="2" charset="2"/>
              </a:rPr>
              <a:t> could be  &gt;1 and refers to </a:t>
            </a:r>
            <a:r>
              <a:rPr lang="en-US" sz="2000" dirty="0" err="1" smtClean="0">
                <a:sym typeface="Wingdings" pitchFamily="2" charset="2"/>
              </a:rPr>
              <a:t>teststat</a:t>
            </a:r>
            <a:r>
              <a:rPr lang="en-US" sz="2000" dirty="0" smtClean="0">
                <a:sym typeface="Wingdings" pitchFamily="2" charset="2"/>
              </a:rPr>
              <a:t> (p-value=</a:t>
            </a:r>
            <a:r>
              <a:rPr lang="en-US" sz="2000" dirty="0" err="1" smtClean="0">
                <a:sym typeface="Wingdings" pitchFamily="2" charset="2"/>
              </a:rPr>
              <a:t>teststat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sz="2000" dirty="0" err="1" smtClean="0">
                <a:sym typeface="Wingdings" pitchFamily="2" charset="2"/>
              </a:rPr>
              <a:t>Bonferroni</a:t>
            </a:r>
            <a:r>
              <a:rPr lang="en-US" sz="2000" dirty="0" smtClean="0">
                <a:sym typeface="Wingdings" pitchFamily="2" charset="2"/>
              </a:rPr>
              <a:t>  adjust  raw p-value using  multiple testing  correction: 1-(1-p)</a:t>
            </a:r>
            <a:r>
              <a:rPr lang="en-US" sz="2000" baseline="30000" dirty="0" smtClean="0">
                <a:sym typeface="Wingdings" pitchFamily="2" charset="2"/>
              </a:rPr>
              <a:t>m</a:t>
            </a:r>
          </a:p>
          <a:p>
            <a:pPr lvl="1"/>
            <a:r>
              <a:rPr lang="en-US" sz="2000" dirty="0" err="1" smtClean="0">
                <a:sym typeface="Wingdings" pitchFamily="2" charset="2"/>
              </a:rPr>
              <a:t>MonteCarlo</a:t>
            </a:r>
            <a:r>
              <a:rPr lang="en-US" sz="2000" dirty="0" smtClean="0">
                <a:sym typeface="Wingdings" pitchFamily="2" charset="2"/>
              </a:rPr>
              <a:t>  adjust raw p-values (# of times c</a:t>
            </a:r>
            <a:r>
              <a:rPr lang="en-US" sz="2000" baseline="-25000" dirty="0" smtClean="0">
                <a:sym typeface="Wingdings" pitchFamily="2" charset="2"/>
              </a:rPr>
              <a:t>monte-carlo</a:t>
            </a:r>
            <a:r>
              <a:rPr lang="en-US" sz="2000" dirty="0" smtClean="0">
                <a:sym typeface="Wingdings" pitchFamily="2" charset="2"/>
              </a:rPr>
              <a:t> &gt; c</a:t>
            </a:r>
            <a:r>
              <a:rPr lang="en-US" sz="2000" baseline="-25000" dirty="0" smtClean="0">
                <a:sym typeface="Wingdings" pitchFamily="2" charset="2"/>
              </a:rPr>
              <a:t>obs</a:t>
            </a:r>
            <a:r>
              <a:rPr lang="en-US" sz="2000" dirty="0" smtClean="0">
                <a:sym typeface="Wingdings" pitchFamily="2" charset="2"/>
              </a:rPr>
              <a:t> /# re-samples)</a:t>
            </a:r>
          </a:p>
          <a:p>
            <a:r>
              <a:rPr lang="en-US" sz="2000" b="1" dirty="0" err="1">
                <a:sym typeface="Wingdings" pitchFamily="2" charset="2"/>
              </a:rPr>
              <a:t>m</a:t>
            </a:r>
            <a:r>
              <a:rPr lang="en-US" sz="2000" b="1" dirty="0" err="1" smtClean="0">
                <a:sym typeface="Wingdings" pitchFamily="2" charset="2"/>
              </a:rPr>
              <a:t>icriterion</a:t>
            </a:r>
            <a:r>
              <a:rPr lang="en-US" sz="2000" dirty="0" smtClean="0">
                <a:sym typeface="Wingdings" pitchFamily="2" charset="2"/>
              </a:rPr>
              <a:t>  min p-value (left area) to meet in order to </a:t>
            </a:r>
            <a:r>
              <a:rPr lang="en-US" sz="2000" b="1" dirty="0" smtClean="0">
                <a:sym typeface="Wingdings" pitchFamily="2" charset="2"/>
              </a:rPr>
              <a:t>split</a:t>
            </a:r>
            <a:r>
              <a:rPr lang="en-US" sz="2000" dirty="0" smtClean="0">
                <a:sym typeface="Wingdings" pitchFamily="2" charset="2"/>
              </a:rPr>
              <a:t> the node </a:t>
            </a:r>
          </a:p>
          <a:p>
            <a:r>
              <a:rPr lang="en-US" sz="2000" b="1" dirty="0" err="1">
                <a:sym typeface="Wingdings" pitchFamily="2" charset="2"/>
              </a:rPr>
              <a:t>m</a:t>
            </a:r>
            <a:r>
              <a:rPr lang="en-US" sz="2000" b="1" dirty="0" err="1" smtClean="0">
                <a:sym typeface="Wingdings" pitchFamily="2" charset="2"/>
              </a:rPr>
              <a:t>try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n-US" sz="2000" b="1" dirty="0" smtClean="0"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 number of </a:t>
            </a:r>
            <a:r>
              <a:rPr lang="en-US" sz="2000" b="1" dirty="0" smtClean="0">
                <a:sym typeface="Wingdings" pitchFamily="2" charset="2"/>
              </a:rPr>
              <a:t>X</a:t>
            </a:r>
            <a:r>
              <a:rPr lang="en-US" sz="2000" dirty="0" smtClean="0">
                <a:sym typeface="Wingdings" pitchFamily="2" charset="2"/>
              </a:rPr>
              <a:t> variables out of  </a:t>
            </a:r>
            <a:r>
              <a:rPr lang="en-US" sz="2000" b="1" dirty="0" smtClean="0">
                <a:sym typeface="Wingdings" pitchFamily="2" charset="2"/>
              </a:rPr>
              <a:t>X</a:t>
            </a:r>
            <a:r>
              <a:rPr lang="en-US" sz="2000" b="1" baseline="-25000" dirty="0" smtClean="0">
                <a:sym typeface="Wingdings" pitchFamily="2" charset="2"/>
              </a:rPr>
              <a:t>1…m</a:t>
            </a:r>
            <a:r>
              <a:rPr lang="en-US" sz="2000" dirty="0" smtClean="0">
                <a:sym typeface="Wingdings" pitchFamily="2" charset="2"/>
              </a:rPr>
              <a:t> to select at every node (0=all)</a:t>
            </a:r>
          </a:p>
          <a:p>
            <a:r>
              <a:rPr lang="en-US" sz="2000" b="1" dirty="0" err="1"/>
              <a:t>m</a:t>
            </a:r>
            <a:r>
              <a:rPr lang="en-US" sz="2000" b="1" dirty="0" err="1" smtClean="0"/>
              <a:t>insplit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minimum number of observations present in each node</a:t>
            </a:r>
          </a:p>
          <a:p>
            <a:r>
              <a:rPr lang="en-US" sz="2000" b="1" dirty="0" err="1"/>
              <a:t>m</a:t>
            </a:r>
            <a:r>
              <a:rPr lang="en-US" sz="2000" b="1" dirty="0" err="1" smtClean="0"/>
              <a:t>axdept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maximum number of levels in the tree</a:t>
            </a:r>
          </a:p>
          <a:p>
            <a:r>
              <a:rPr lang="en-US" sz="2000" b="1" dirty="0" err="1">
                <a:sym typeface="Wingdings" pitchFamily="2" charset="2"/>
              </a:rPr>
              <a:t>s</a:t>
            </a:r>
            <a:r>
              <a:rPr lang="en-US" sz="2000" b="1" dirty="0" err="1" smtClean="0">
                <a:sym typeface="Wingdings" pitchFamily="2" charset="2"/>
              </a:rPr>
              <a:t>avesplitstats</a:t>
            </a:r>
            <a:r>
              <a:rPr lang="en-US" sz="2000" dirty="0" smtClean="0">
                <a:sym typeface="Wingdings" pitchFamily="2" charset="2"/>
              </a:rPr>
              <a:t>   if </a:t>
            </a:r>
            <a:r>
              <a:rPr lang="en-US" sz="2000" b="1" dirty="0" smtClean="0">
                <a:sym typeface="Wingdings" pitchFamily="2" charset="2"/>
              </a:rPr>
              <a:t>c</a:t>
            </a:r>
            <a:r>
              <a:rPr lang="en-US" sz="2000" b="1" baseline="-25000" dirty="0" smtClean="0">
                <a:sym typeface="Wingdings" pitchFamily="2" charset="2"/>
              </a:rPr>
              <a:t>split</a:t>
            </a:r>
            <a:r>
              <a:rPr lang="en-US" sz="2000" dirty="0" smtClean="0">
                <a:sym typeface="Wingdings" pitchFamily="2" charset="2"/>
              </a:rPr>
              <a:t> stats need to be saved in the final object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5048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ctree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ctree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formula, data, subset = NULL, weights = NULL,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controls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</a:t>
            </a:r>
            <a:r>
              <a:rPr lang="en-US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ctree_control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(), </a:t>
            </a:r>
            <a:endParaRPr lang="en-US" sz="1600" b="1" dirty="0" smtClean="0">
              <a:solidFill>
                <a:srgbClr val="00B050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xtrafo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</a:t>
            </a:r>
            <a:r>
              <a:rPr lang="en-US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ptrafo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ytrafo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</a:t>
            </a:r>
            <a:r>
              <a:rPr lang="en-US" sz="16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ptrafo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, scores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NULL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)</a:t>
            </a:r>
          </a:p>
          <a:p>
            <a:pPr marL="0" indent="0">
              <a:buNone/>
              <a:tabLst>
                <a:tab pos="355600" algn="l"/>
              </a:tabLst>
            </a:pPr>
            <a:endParaRPr lang="en-US" sz="1600" b="1" dirty="0">
              <a:solidFill>
                <a:srgbClr val="00B050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r>
              <a:rPr lang="en-US" sz="2400" b="1" dirty="0" smtClean="0"/>
              <a:t>formula</a:t>
            </a:r>
            <a:r>
              <a:rPr lang="en-US" sz="2400" dirty="0" smtClean="0"/>
              <a:t> </a:t>
            </a:r>
            <a:r>
              <a:rPr lang="en-US" sz="2400" dirty="0">
                <a:sym typeface="Wingdings" pitchFamily="2" charset="2"/>
              </a:rPr>
              <a:t> describe relationship between </a:t>
            </a:r>
            <a:r>
              <a:rPr lang="en-US" sz="2400" b="1" dirty="0">
                <a:sym typeface="Wingdings" pitchFamily="2" charset="2"/>
              </a:rPr>
              <a:t>Y~X</a:t>
            </a:r>
            <a:endParaRPr lang="en-US" sz="2400" b="1" dirty="0"/>
          </a:p>
          <a:p>
            <a:r>
              <a:rPr lang="en-US" sz="2400" b="1" dirty="0"/>
              <a:t>d</a:t>
            </a:r>
            <a:r>
              <a:rPr lang="en-US" sz="2400" b="1" dirty="0" smtClean="0"/>
              <a:t>ata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data frame containing all Y and X variables</a:t>
            </a:r>
          </a:p>
          <a:p>
            <a:r>
              <a:rPr lang="en-US" sz="2400" b="1" dirty="0">
                <a:sym typeface="Wingdings" pitchFamily="2" charset="2"/>
              </a:rPr>
              <a:t>w</a:t>
            </a:r>
            <a:r>
              <a:rPr lang="en-US" sz="2400" b="1" dirty="0" smtClean="0">
                <a:sym typeface="Wingdings" pitchFamily="2" charset="2"/>
              </a:rPr>
              <a:t>eights</a:t>
            </a:r>
            <a:r>
              <a:rPr lang="en-US" sz="2400" dirty="0" smtClean="0">
                <a:sym typeface="Wingdings" pitchFamily="2" charset="2"/>
              </a:rPr>
              <a:t>  user defined weights related </a:t>
            </a:r>
            <a:r>
              <a:rPr lang="en-US" sz="2400" b="1" dirty="0" smtClean="0">
                <a:sym typeface="Wingdings" pitchFamily="2" charset="2"/>
              </a:rPr>
              <a:t>to observations</a:t>
            </a:r>
          </a:p>
          <a:p>
            <a:r>
              <a:rPr lang="en-US" sz="2400" b="1" dirty="0">
                <a:sym typeface="Wingdings" pitchFamily="2" charset="2"/>
              </a:rPr>
              <a:t>c</a:t>
            </a:r>
            <a:r>
              <a:rPr lang="en-US" sz="2400" b="1" dirty="0" smtClean="0">
                <a:sym typeface="Wingdings" pitchFamily="2" charset="2"/>
              </a:rPr>
              <a:t>ontrols</a:t>
            </a:r>
            <a:r>
              <a:rPr lang="en-US" sz="2400" dirty="0" smtClean="0">
                <a:sym typeface="Wingdings" pitchFamily="2" charset="2"/>
              </a:rPr>
              <a:t>  object of type “</a:t>
            </a:r>
            <a:r>
              <a:rPr lang="en-US" sz="2400" dirty="0" err="1" smtClean="0">
                <a:sym typeface="Wingdings" pitchFamily="2" charset="2"/>
              </a:rPr>
              <a:t>TreeControl</a:t>
            </a:r>
            <a:r>
              <a:rPr lang="en-US" sz="2400" dirty="0" smtClean="0">
                <a:sym typeface="Wingdings" pitchFamily="2" charset="2"/>
              </a:rPr>
              <a:t>” from </a:t>
            </a:r>
            <a:r>
              <a:rPr lang="en-US" sz="2400" dirty="0" err="1" smtClean="0">
                <a:sym typeface="Wingdings" pitchFamily="2" charset="2"/>
              </a:rPr>
              <a:t>ctree_control</a:t>
            </a:r>
            <a:r>
              <a:rPr lang="en-US" sz="2400" dirty="0" smtClean="0">
                <a:sym typeface="Wingdings" pitchFamily="2" charset="2"/>
              </a:rPr>
              <a:t>()</a:t>
            </a:r>
          </a:p>
          <a:p>
            <a:r>
              <a:rPr lang="en-US" sz="2400" b="1" dirty="0" err="1">
                <a:sym typeface="Wingdings" pitchFamily="2" charset="2"/>
              </a:rPr>
              <a:t>x</a:t>
            </a:r>
            <a:r>
              <a:rPr lang="en-US" sz="2400" b="1" dirty="0" err="1" smtClean="0">
                <a:sym typeface="Wingdings" pitchFamily="2" charset="2"/>
              </a:rPr>
              <a:t>trafo</a:t>
            </a:r>
            <a:r>
              <a:rPr lang="en-US" sz="2400" dirty="0" smtClean="0">
                <a:sym typeface="Wingdings" pitchFamily="2" charset="2"/>
              </a:rPr>
              <a:t>  function to transform data in X</a:t>
            </a:r>
          </a:p>
          <a:p>
            <a:r>
              <a:rPr lang="en-US" sz="2400" b="1" dirty="0" err="1">
                <a:sym typeface="Wingdings" pitchFamily="2" charset="2"/>
              </a:rPr>
              <a:t>y</a:t>
            </a:r>
            <a:r>
              <a:rPr lang="en-US" sz="2400" b="1" dirty="0" err="1" smtClean="0">
                <a:sym typeface="Wingdings" pitchFamily="2" charset="2"/>
              </a:rPr>
              <a:t>trafo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 function to transform data in </a:t>
            </a:r>
            <a:r>
              <a:rPr lang="en-US" sz="2400" dirty="0" smtClean="0">
                <a:sym typeface="Wingdings" pitchFamily="2" charset="2"/>
              </a:rPr>
              <a:t>Y</a:t>
            </a:r>
          </a:p>
          <a:p>
            <a:pPr marL="0" indent="0">
              <a:buNone/>
            </a:pPr>
            <a:endParaRPr lang="en-US" sz="2000" dirty="0">
              <a:sym typeface="Wingdings" pitchFamily="2" charset="2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9136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CI </a:t>
            </a:r>
            <a:r>
              <a:rPr lang="en-US" dirty="0" smtClean="0"/>
              <a:t>forests (CIF)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To build </a:t>
            </a:r>
            <a:r>
              <a:rPr lang="en-US" sz="2800" dirty="0" smtClean="0"/>
              <a:t>, tune and get results from CIF one uses </a:t>
            </a:r>
            <a:endParaRPr lang="en-US" sz="2800" dirty="0"/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cforest_control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</a:t>
            </a:r>
          </a:p>
          <a:p>
            <a:pPr lvl="1"/>
            <a:r>
              <a:rPr lang="en-US" dirty="0" smtClean="0"/>
              <a:t>specifies parameters for CI tree building</a:t>
            </a:r>
            <a:endParaRPr lang="en-CA" dirty="0"/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cforest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builds the CI tree according to </a:t>
            </a:r>
            <a:r>
              <a:rPr lang="en-US" dirty="0" smtClean="0"/>
              <a:t>parameters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varimp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 smtClean="0"/>
              <a:t>Calculate variable importance using ensemble of CI trees</a:t>
            </a:r>
            <a:endParaRPr lang="en-US" dirty="0"/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plot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800" dirty="0"/>
              <a:t>is not </a:t>
            </a:r>
            <a:r>
              <a:rPr lang="en-US" sz="2800" dirty="0" smtClean="0"/>
              <a:t>available</a:t>
            </a:r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plot individual </a:t>
            </a:r>
            <a:r>
              <a:rPr lang="en-US" sz="2400" dirty="0" smtClean="0"/>
              <a:t>trees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08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forest_control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Build ensemble of trees and output a </a:t>
            </a:r>
            <a:r>
              <a:rPr lang="en-US" sz="3000" b="1" dirty="0" err="1"/>
              <a:t>RandomForest</a:t>
            </a:r>
            <a:r>
              <a:rPr lang="en-US" sz="3000" b="1" dirty="0"/>
              <a:t> </a:t>
            </a:r>
            <a:r>
              <a:rPr lang="en-US" sz="3000" dirty="0" smtClean="0"/>
              <a:t>object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1600" b="1" dirty="0" err="1" smtClean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cforest_control</a:t>
            </a:r>
            <a:r>
              <a:rPr lang="en-CA" sz="1600" b="1" dirty="0" smtClean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(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teststat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"max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",</a:t>
            </a: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testtype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"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Teststatistic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", </a:t>
            </a: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mincriterion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qnorm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(0.9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),</a:t>
            </a: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savesplitstats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FALSE,</a:t>
            </a: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ntree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500, </a:t>
            </a:r>
            <a:r>
              <a:rPr lang="en-CA" sz="16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mtry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5, </a:t>
            </a:r>
            <a:endParaRPr lang="en-CA" sz="1600" b="1" dirty="0" smtClean="0">
              <a:solidFill>
                <a:srgbClr val="00B050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replace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TRUE, fraction </a:t>
            </a:r>
            <a:r>
              <a:rPr lang="en-CA" sz="16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0.632, trace = FALSE, </a:t>
            </a:r>
            <a:r>
              <a:rPr lang="en-CA" sz="16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...</a:t>
            </a:r>
            <a:r>
              <a:rPr lang="en-CA" sz="1600" b="1" dirty="0" smtClean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)</a:t>
            </a: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endParaRPr lang="en-CA" sz="1600" b="1" dirty="0">
              <a:solidFill>
                <a:srgbClr val="00B050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r>
              <a:rPr lang="en-US" sz="2400" b="1" dirty="0" err="1"/>
              <a:t>testtype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select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one </a:t>
            </a:r>
            <a:r>
              <a:rPr lang="en-US" sz="2400" dirty="0">
                <a:sym typeface="Wingdings" pitchFamily="2" charset="2"/>
              </a:rPr>
              <a:t>of 4 possible </a:t>
            </a:r>
            <a:r>
              <a:rPr lang="en-US" sz="2400" dirty="0" smtClean="0">
                <a:sym typeface="Wingdings" pitchFamily="2" charset="2"/>
              </a:rPr>
              <a:t>ways </a:t>
            </a:r>
            <a:r>
              <a:rPr lang="en-US" sz="2400" dirty="0">
                <a:sym typeface="Wingdings" pitchFamily="2" charset="2"/>
              </a:rPr>
              <a:t>to calculate test </a:t>
            </a:r>
            <a:r>
              <a:rPr lang="en-US" sz="2400" dirty="0" smtClean="0">
                <a:sym typeface="Wingdings" pitchFamily="2" charset="2"/>
              </a:rPr>
              <a:t>statistic</a:t>
            </a:r>
          </a:p>
          <a:p>
            <a:r>
              <a:rPr lang="en-CA" sz="2400" b="1" dirty="0" err="1" smtClean="0"/>
              <a:t>mincriterion</a:t>
            </a:r>
            <a:r>
              <a:rPr lang="en-CA" sz="2400" b="1" dirty="0" smtClean="0"/>
              <a:t> </a:t>
            </a:r>
            <a:r>
              <a:rPr lang="en-CA" sz="2400" b="1" dirty="0" smtClean="0">
                <a:sym typeface="Wingdings" pitchFamily="2" charset="2"/>
              </a:rPr>
              <a:t> </a:t>
            </a:r>
            <a:r>
              <a:rPr lang="en-CA" sz="2400" dirty="0" smtClean="0">
                <a:sym typeface="Wingdings" pitchFamily="2" charset="2"/>
              </a:rPr>
              <a:t>controls splitting process / tree growth</a:t>
            </a:r>
          </a:p>
          <a:p>
            <a:r>
              <a:rPr lang="en-US" sz="2400" b="1" dirty="0" err="1">
                <a:sym typeface="Wingdings" pitchFamily="2" charset="2"/>
              </a:rPr>
              <a:t>n</a:t>
            </a:r>
            <a:r>
              <a:rPr lang="en-US" sz="2400" b="1" dirty="0" err="1" smtClean="0">
                <a:sym typeface="Wingdings" pitchFamily="2" charset="2"/>
              </a:rPr>
              <a:t>tree</a:t>
            </a:r>
            <a:r>
              <a:rPr lang="en-US" sz="2400" b="1" dirty="0" smtClean="0">
                <a:sym typeface="Wingdings" pitchFamily="2" charset="2"/>
              </a:rPr>
              <a:t>  </a:t>
            </a:r>
            <a:r>
              <a:rPr lang="en-US" sz="2400" dirty="0" smtClean="0">
                <a:sym typeface="Wingdings" pitchFamily="2" charset="2"/>
              </a:rPr>
              <a:t>number of trees to generate</a:t>
            </a:r>
          </a:p>
          <a:p>
            <a:r>
              <a:rPr lang="en-US" sz="2400" b="1" dirty="0" err="1">
                <a:sym typeface="Wingdings" pitchFamily="2" charset="2"/>
              </a:rPr>
              <a:t>m</a:t>
            </a:r>
            <a:r>
              <a:rPr lang="en-US" sz="2400" b="1" dirty="0" err="1" smtClean="0">
                <a:sym typeface="Wingdings" pitchFamily="2" charset="2"/>
              </a:rPr>
              <a:t>try</a:t>
            </a:r>
            <a:r>
              <a:rPr lang="en-US" sz="2400" b="1" dirty="0" smtClean="0">
                <a:sym typeface="Wingdings" pitchFamily="2" charset="2"/>
              </a:rPr>
              <a:t>  </a:t>
            </a:r>
            <a:r>
              <a:rPr lang="en-US" sz="2400" dirty="0" smtClean="0">
                <a:sym typeface="Wingdings" pitchFamily="2" charset="2"/>
              </a:rPr>
              <a:t>number of variables randomly select at each node</a:t>
            </a:r>
          </a:p>
          <a:p>
            <a:r>
              <a:rPr lang="en-US" sz="2400" b="1" dirty="0" smtClean="0">
                <a:sym typeface="Wingdings" pitchFamily="2" charset="2"/>
              </a:rPr>
              <a:t>replace  </a:t>
            </a:r>
            <a:r>
              <a:rPr lang="en-US" sz="2400" dirty="0" smtClean="0">
                <a:sym typeface="Wingdings" pitchFamily="2" charset="2"/>
              </a:rPr>
              <a:t>for each tree sample two ways to sample observations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with replacement, some of observations can be selected more than once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without replacement randomly resample (no reselection of </a:t>
            </a:r>
            <a:r>
              <a:rPr lang="en-US" sz="2000" dirty="0" err="1" smtClean="0">
                <a:sym typeface="Wingdings" pitchFamily="2" charset="2"/>
              </a:rPr>
              <a:t>obs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r>
              <a:rPr lang="en-US" sz="2400" b="1" dirty="0">
                <a:sym typeface="Wingdings" pitchFamily="2" charset="2"/>
              </a:rPr>
              <a:t>f</a:t>
            </a:r>
            <a:r>
              <a:rPr lang="en-US" sz="2400" b="1" dirty="0" smtClean="0">
                <a:sym typeface="Wingdings" pitchFamily="2" charset="2"/>
              </a:rPr>
              <a:t>raction</a:t>
            </a:r>
            <a:r>
              <a:rPr lang="en-US" sz="2400" dirty="0" smtClean="0">
                <a:sym typeface="Wingdings" pitchFamily="2" charset="2"/>
              </a:rPr>
              <a:t>  % of the observations that will be used to construct a tree</a:t>
            </a:r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>
                <a:sym typeface="Wingdings" pitchFamily="2" charset="2"/>
              </a:rPr>
              <a:t>t</a:t>
            </a:r>
            <a:r>
              <a:rPr lang="en-US" sz="2400" b="1" dirty="0" smtClean="0">
                <a:sym typeface="Wingdings" pitchFamily="2" charset="2"/>
              </a:rPr>
              <a:t>race </a:t>
            </a:r>
            <a:r>
              <a:rPr lang="en-US" sz="2400" dirty="0" smtClean="0">
                <a:sym typeface="Wingdings" pitchFamily="2" charset="2"/>
              </a:rPr>
              <a:t> show or not the progress bar</a:t>
            </a: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84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kern="1200" dirty="0" err="1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  <a:sym typeface="Wingdings" pitchFamily="2" charset="2"/>
              </a:rPr>
              <a:t>cforest_classical</a:t>
            </a:r>
            <a:r>
              <a:rPr lang="en-US" sz="4400" b="1" kern="1200" dirty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  <a:sym typeface="Wingdings" pitchFamily="2" charset="2"/>
              </a:rPr>
              <a:t>()</a:t>
            </a:r>
            <a:endParaRPr lang="en-CA" sz="4400" b="1" kern="1200" dirty="0">
              <a:solidFill>
                <a:schemeClr val="tx1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cforest_classical</a:t>
            </a:r>
            <a:r>
              <a:rPr lang="en-CA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18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teststat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max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",</a:t>
            </a:r>
            <a:endParaRPr lang="en-CA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testtype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"</a:t>
            </a:r>
            <a:r>
              <a:rPr lang="en-CA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Teststatistic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", </a:t>
            </a: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mincriterion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qnorm</a:t>
            </a:r>
            <a:r>
              <a:rPr lang="en-CA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(0.9)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</a:t>
            </a:r>
            <a:endParaRPr lang="en-CA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savesplitstats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FALSE,</a:t>
            </a: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ntree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500, 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mtry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5, </a:t>
            </a: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replace = </a:t>
            </a:r>
            <a:r>
              <a:rPr lang="en-CA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fraction = 0.632, trace = FALSE, ...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 smtClean="0"/>
              <a:t>teststatistic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C</a:t>
            </a:r>
            <a:r>
              <a:rPr lang="en-US" sz="1800" baseline="-25000" dirty="0" smtClean="0">
                <a:sym typeface="Wingdings" pitchFamily="2" charset="2"/>
              </a:rPr>
              <a:t>max</a:t>
            </a:r>
          </a:p>
          <a:p>
            <a:r>
              <a:rPr lang="en-US" sz="1800" dirty="0" err="1">
                <a:sym typeface="Wingdings" pitchFamily="2" charset="2"/>
              </a:rPr>
              <a:t>t</a:t>
            </a:r>
            <a:r>
              <a:rPr lang="en-US" sz="1800" dirty="0" err="1" smtClean="0">
                <a:sym typeface="Wingdings" pitchFamily="2" charset="2"/>
              </a:rPr>
              <a:t>esttype</a:t>
            </a:r>
            <a:r>
              <a:rPr lang="en-US" sz="1800" dirty="0" smtClean="0">
                <a:sym typeface="Wingdings" pitchFamily="2" charset="2"/>
              </a:rPr>
              <a:t>  </a:t>
            </a:r>
            <a:r>
              <a:rPr lang="en-US" sz="1800" dirty="0" err="1" smtClean="0">
                <a:sym typeface="Wingdings" pitchFamily="2" charset="2"/>
              </a:rPr>
              <a:t>Teststitisic</a:t>
            </a:r>
            <a:endParaRPr lang="en-US" sz="1800" dirty="0">
              <a:sym typeface="Wingdings" pitchFamily="2" charset="2"/>
            </a:endParaRPr>
          </a:p>
          <a:p>
            <a:pPr lvl="1"/>
            <a:r>
              <a:rPr lang="en-US" sz="1400" dirty="0" smtClean="0">
                <a:sym typeface="Wingdings" pitchFamily="2" charset="2"/>
              </a:rPr>
              <a:t>Only the test statistic will be calculated (not p-value)</a:t>
            </a:r>
          </a:p>
          <a:p>
            <a:r>
              <a:rPr lang="en-US" sz="1800" dirty="0" err="1">
                <a:sym typeface="Wingdings" pitchFamily="2" charset="2"/>
              </a:rPr>
              <a:t>m</a:t>
            </a:r>
            <a:r>
              <a:rPr lang="en-US" sz="1800" dirty="0" err="1" smtClean="0">
                <a:sym typeface="Wingdings" pitchFamily="2" charset="2"/>
              </a:rPr>
              <a:t>incriterion</a:t>
            </a:r>
            <a:r>
              <a:rPr lang="en-US" sz="1800" dirty="0" smtClean="0">
                <a:sym typeface="Wingdings" pitchFamily="2" charset="2"/>
              </a:rPr>
              <a:t>  </a:t>
            </a:r>
            <a:r>
              <a:rPr lang="en-US" sz="1800" dirty="0" err="1" smtClean="0">
                <a:sym typeface="Wingdings" pitchFamily="2" charset="2"/>
              </a:rPr>
              <a:t>qnorm</a:t>
            </a:r>
            <a:r>
              <a:rPr lang="en-US" sz="1800" dirty="0" smtClean="0">
                <a:sym typeface="Wingdings" pitchFamily="2" charset="2"/>
              </a:rPr>
              <a:t>(0.9) ~ 1.28</a:t>
            </a:r>
          </a:p>
          <a:p>
            <a:pPr lvl="1"/>
            <a:r>
              <a:rPr lang="en-US" sz="1400" dirty="0" err="1" smtClean="0">
                <a:sym typeface="Wingdings" pitchFamily="2" charset="2"/>
              </a:rPr>
              <a:t>teststatitic</a:t>
            </a:r>
            <a:r>
              <a:rPr lang="en-US" sz="1400" dirty="0" smtClean="0">
                <a:sym typeface="Wingdings" pitchFamily="2" charset="2"/>
              </a:rPr>
              <a:t>  threshold for splits to exceed </a:t>
            </a:r>
          </a:p>
          <a:p>
            <a:r>
              <a:rPr lang="en-US" sz="1800" dirty="0" smtClean="0">
                <a:sym typeface="Wingdings" pitchFamily="2" charset="2"/>
              </a:rPr>
              <a:t>Sample </a:t>
            </a:r>
            <a:r>
              <a:rPr lang="en-US" sz="1800" b="1" u="sng" dirty="0" smtClean="0">
                <a:sym typeface="Wingdings" pitchFamily="2" charset="2"/>
              </a:rPr>
              <a:t>with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replacement (bootstrapping)</a:t>
            </a:r>
            <a:endParaRPr lang="en-US" sz="1800" dirty="0" smtClean="0">
              <a:sym typeface="Wingdings" pitchFamily="2" charset="2"/>
            </a:endParaRPr>
          </a:p>
          <a:p>
            <a:pPr lvl="1"/>
            <a:r>
              <a:rPr lang="en-CA" sz="1400" dirty="0" smtClean="0">
                <a:sym typeface="Wingdings" pitchFamily="2" charset="2"/>
              </a:rPr>
              <a:t>The weights </a:t>
            </a:r>
            <a:r>
              <a:rPr lang="en-CA" sz="1400" dirty="0">
                <a:sym typeface="Wingdings" pitchFamily="2" charset="2"/>
              </a:rPr>
              <a:t>are drawn from </a:t>
            </a:r>
            <a:r>
              <a:rPr lang="en-CA" sz="1400" dirty="0" smtClean="0">
                <a:sym typeface="Wingdings" pitchFamily="2" charset="2"/>
              </a:rPr>
              <a:t>n observations using </a:t>
            </a:r>
            <a:r>
              <a:rPr lang="en-CA" sz="1400" dirty="0">
                <a:sym typeface="Wingdings" pitchFamily="2" charset="2"/>
              </a:rPr>
              <a:t>the multinomial distribution</a:t>
            </a:r>
            <a:r>
              <a:rPr lang="en-US" sz="1400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sz="1400" dirty="0" smtClean="0">
                <a:sym typeface="Wingdings" pitchFamily="2" charset="2"/>
              </a:rPr>
              <a:t>Some observations could be selected more than once (with weights &gt; 1)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7020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kern="1200" dirty="0" err="1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  <a:sym typeface="Wingdings" pitchFamily="2" charset="2"/>
              </a:rPr>
              <a:t>cforest_unbiased</a:t>
            </a:r>
            <a:r>
              <a:rPr lang="en-US" sz="4400" b="1" kern="1200" dirty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  <a:sym typeface="Wingdings" pitchFamily="2" charset="2"/>
              </a:rPr>
              <a:t>()</a:t>
            </a:r>
            <a:endParaRPr lang="en-CA" sz="4400" b="1" kern="1200" dirty="0">
              <a:solidFill>
                <a:schemeClr val="tx1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cforest_unbiased</a:t>
            </a:r>
            <a:r>
              <a:rPr lang="en-CA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CA" sz="18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teststat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= "</a:t>
            </a:r>
            <a:r>
              <a:rPr lang="en-CA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quad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",</a:t>
            </a:r>
            <a:endParaRPr lang="en-CA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testtype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CA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Univariate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", </a:t>
            </a:r>
            <a:endParaRPr lang="en-CA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mincriterion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</a:t>
            </a:r>
            <a:endParaRPr lang="en-CA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savesplitstats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FALSE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</a:t>
            </a:r>
            <a:endParaRPr lang="en-CA" sz="18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ntree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500, </a:t>
            </a:r>
            <a:r>
              <a:rPr lang="en-CA" sz="18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mtry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5, </a:t>
            </a:r>
          </a:p>
          <a:p>
            <a:pPr marL="0" indent="0">
              <a:buNone/>
              <a:tabLst>
                <a:tab pos="355600" algn="l"/>
                <a:tab pos="450850" algn="l"/>
              </a:tabLst>
            </a:pP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replace = </a:t>
            </a:r>
            <a:r>
              <a:rPr lang="en-CA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CA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fraction = 0.632, trace = FALSE, </a:t>
            </a:r>
            <a:r>
              <a:rPr lang="en-CA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...</a:t>
            </a:r>
            <a:r>
              <a:rPr lang="en-CA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teststatistic</a:t>
            </a:r>
            <a:r>
              <a:rPr lang="en-US" sz="1800" dirty="0" smtClean="0"/>
              <a:t>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smtClean="0">
                <a:sym typeface="Wingdings" pitchFamily="2" charset="2"/>
              </a:rPr>
              <a:t>C</a:t>
            </a:r>
            <a:r>
              <a:rPr lang="en-US" sz="1800" baseline="-25000" dirty="0" smtClean="0">
                <a:sym typeface="Wingdings" pitchFamily="2" charset="2"/>
              </a:rPr>
              <a:t>quad</a:t>
            </a:r>
            <a:endParaRPr lang="en-US" sz="1800" baseline="-25000" dirty="0">
              <a:sym typeface="Wingdings" pitchFamily="2" charset="2"/>
            </a:endParaRPr>
          </a:p>
          <a:p>
            <a:r>
              <a:rPr lang="en-US" sz="1800" dirty="0" err="1">
                <a:sym typeface="Wingdings" pitchFamily="2" charset="2"/>
              </a:rPr>
              <a:t>testtype</a:t>
            </a:r>
            <a:r>
              <a:rPr lang="en-US" sz="1800" dirty="0">
                <a:sym typeface="Wingdings" pitchFamily="2" charset="2"/>
              </a:rPr>
              <a:t>  </a:t>
            </a:r>
            <a:r>
              <a:rPr lang="en-US" sz="1800" dirty="0" err="1" smtClean="0">
                <a:sym typeface="Wingdings" pitchFamily="2" charset="2"/>
              </a:rPr>
              <a:t>Univariate</a:t>
            </a:r>
            <a:endParaRPr lang="en-US" sz="1800" dirty="0">
              <a:sym typeface="Wingdings" pitchFamily="2" charset="2"/>
            </a:endParaRPr>
          </a:p>
          <a:p>
            <a:pPr lvl="1"/>
            <a:r>
              <a:rPr lang="en-US" sz="1400" dirty="0" smtClean="0">
                <a:sym typeface="Wingdings" pitchFamily="2" charset="2"/>
              </a:rPr>
              <a:t>Raw p-values will be calculated without any multiple-testing correction</a:t>
            </a:r>
            <a:endParaRPr lang="en-US" sz="1400" dirty="0">
              <a:sym typeface="Wingdings" pitchFamily="2" charset="2"/>
            </a:endParaRPr>
          </a:p>
          <a:p>
            <a:r>
              <a:rPr lang="en-US" sz="1800" dirty="0" err="1">
                <a:sym typeface="Wingdings" pitchFamily="2" charset="2"/>
              </a:rPr>
              <a:t>mincriterion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 0</a:t>
            </a:r>
            <a:endParaRPr lang="en-US" sz="1800" dirty="0">
              <a:sym typeface="Wingdings" pitchFamily="2" charset="2"/>
            </a:endParaRPr>
          </a:p>
          <a:p>
            <a:pPr lvl="1"/>
            <a:r>
              <a:rPr lang="en-US" sz="1400" dirty="0">
                <a:sym typeface="Wingdings" pitchFamily="2" charset="2"/>
              </a:rPr>
              <a:t>p</a:t>
            </a:r>
            <a:r>
              <a:rPr lang="en-US" sz="1400" dirty="0" smtClean="0">
                <a:sym typeface="Wingdings" pitchFamily="2" charset="2"/>
              </a:rPr>
              <a:t>-value based  threshold. Since </a:t>
            </a:r>
            <a:r>
              <a:rPr lang="en-US" sz="1400" dirty="0" err="1" smtClean="0">
                <a:sym typeface="Wingdings" pitchFamily="2" charset="2"/>
              </a:rPr>
              <a:t>mincriterion</a:t>
            </a:r>
            <a:r>
              <a:rPr lang="en-US" sz="1400" dirty="0" smtClean="0">
                <a:sym typeface="Wingdings" pitchFamily="2" charset="2"/>
              </a:rPr>
              <a:t>=0, no threshold is being applied</a:t>
            </a:r>
          </a:p>
          <a:p>
            <a:r>
              <a:rPr lang="en-US" sz="1800" dirty="0" smtClean="0">
                <a:sym typeface="Wingdings" pitchFamily="2" charset="2"/>
              </a:rPr>
              <a:t>Sample </a:t>
            </a:r>
            <a:r>
              <a:rPr lang="en-US" sz="1800" u="sng" dirty="0" smtClean="0">
                <a:sym typeface="Wingdings" pitchFamily="2" charset="2"/>
              </a:rPr>
              <a:t>without</a:t>
            </a:r>
            <a:r>
              <a:rPr lang="en-US" sz="1800" dirty="0" smtClean="0">
                <a:sym typeface="Wingdings" pitchFamily="2" charset="2"/>
              </a:rPr>
              <a:t> replacement (re-sampling)</a:t>
            </a:r>
          </a:p>
          <a:p>
            <a:pPr lvl="1"/>
            <a:r>
              <a:rPr lang="en-CA" sz="1400" dirty="0" smtClean="0">
                <a:sym typeface="Wingdings" pitchFamily="2" charset="2"/>
              </a:rPr>
              <a:t>The </a:t>
            </a:r>
            <a:r>
              <a:rPr lang="en-CA" sz="1400" dirty="0">
                <a:sym typeface="Wingdings" pitchFamily="2" charset="2"/>
              </a:rPr>
              <a:t>weights are </a:t>
            </a:r>
            <a:r>
              <a:rPr lang="en-CA" sz="1400" dirty="0" smtClean="0">
                <a:sym typeface="Wingdings" pitchFamily="2" charset="2"/>
              </a:rPr>
              <a:t>randomly drawn </a:t>
            </a:r>
            <a:r>
              <a:rPr lang="en-CA" sz="1400" dirty="0">
                <a:sym typeface="Wingdings" pitchFamily="2" charset="2"/>
              </a:rPr>
              <a:t>from n </a:t>
            </a:r>
            <a:r>
              <a:rPr lang="en-CA" sz="1400" dirty="0" smtClean="0">
                <a:sym typeface="Wingdings" pitchFamily="2" charset="2"/>
              </a:rPr>
              <a:t>observations</a:t>
            </a:r>
            <a:r>
              <a:rPr lang="en-US" sz="1400" dirty="0" smtClean="0">
                <a:sym typeface="Wingdings" pitchFamily="2" charset="2"/>
              </a:rPr>
              <a:t> </a:t>
            </a:r>
            <a:endParaRPr lang="en-US" sz="1400" dirty="0">
              <a:sym typeface="Wingdings" pitchFamily="2" charset="2"/>
            </a:endParaRPr>
          </a:p>
          <a:p>
            <a:pPr lvl="1"/>
            <a:r>
              <a:rPr lang="en-US" sz="1400" dirty="0" smtClean="0">
                <a:sym typeface="Wingdings" pitchFamily="2" charset="2"/>
              </a:rPr>
              <a:t>All </a:t>
            </a:r>
            <a:r>
              <a:rPr lang="en-US" sz="1400" dirty="0">
                <a:sym typeface="Wingdings" pitchFamily="2" charset="2"/>
              </a:rPr>
              <a:t>observations </a:t>
            </a:r>
            <a:r>
              <a:rPr lang="en-US" sz="1400" dirty="0" smtClean="0">
                <a:sym typeface="Wingdings" pitchFamily="2" charset="2"/>
              </a:rPr>
              <a:t>with weight  </a:t>
            </a:r>
            <a:r>
              <a:rPr lang="en-US" sz="1400" b="1" dirty="0" smtClean="0">
                <a:sym typeface="Wingdings" pitchFamily="2" charset="2"/>
              </a:rPr>
              <a:t>w {0,1}</a:t>
            </a:r>
            <a:r>
              <a:rPr lang="en-US" sz="1400" dirty="0" smtClean="0">
                <a:sym typeface="Wingdings" pitchFamily="2" charset="2"/>
              </a:rPr>
              <a:t>  (max weight is 1 for any obs.)</a:t>
            </a:r>
            <a:endParaRPr lang="en-US" sz="1400" dirty="0">
              <a:sym typeface="Wingdings" pitchFamily="2" charset="2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00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Nodes (N)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Usually defined by one variable</a:t>
            </a:r>
          </a:p>
          <a:p>
            <a:r>
              <a:rPr lang="en-US" dirty="0" smtClean="0"/>
              <a:t>Are selected from {x1 …. </a:t>
            </a:r>
            <a:r>
              <a:rPr lang="en-US" dirty="0" err="1" smtClean="0"/>
              <a:t>xp</a:t>
            </a:r>
            <a:r>
              <a:rPr lang="en-US" dirty="0" smtClean="0"/>
              <a:t>} variables</a:t>
            </a:r>
          </a:p>
          <a:p>
            <a:pPr lvl="1"/>
            <a:r>
              <a:rPr lang="en-US" dirty="0" smtClean="0"/>
              <a:t>Differential selection criteria</a:t>
            </a:r>
          </a:p>
          <a:p>
            <a:pPr lvl="2"/>
            <a:r>
              <a:rPr lang="en-US" dirty="0" smtClean="0"/>
              <a:t>E.g. strength of association to response (Y~X) </a:t>
            </a:r>
          </a:p>
          <a:p>
            <a:pPr lvl="2"/>
            <a:r>
              <a:rPr lang="en-US" dirty="0" smtClean="0"/>
              <a:t>E.g. “best” split</a:t>
            </a:r>
          </a:p>
          <a:p>
            <a:pPr lvl="2"/>
            <a:r>
              <a:rPr lang="en-US" dirty="0" smtClean="0"/>
              <a:t>Others</a:t>
            </a:r>
          </a:p>
          <a:p>
            <a:r>
              <a:rPr lang="en-US" dirty="0" smtClean="0"/>
              <a:t>Node variable could take many forms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uestion</a:t>
            </a:r>
          </a:p>
          <a:p>
            <a:pPr lvl="1"/>
            <a:r>
              <a:rPr lang="en-US" dirty="0" smtClean="0"/>
              <a:t>feature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point</a:t>
            </a:r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80" y="3119437"/>
            <a:ext cx="112102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31718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4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cforest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() 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1900" b="1" dirty="0" err="1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cforest</a:t>
            </a:r>
            <a:r>
              <a:rPr lang="en-CA" sz="1900" b="1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(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formula, data = list(), subset = NULL, </a:t>
            </a:r>
            <a:endParaRPr lang="en-CA" sz="1900" b="1" dirty="0" smtClean="0">
              <a:solidFill>
                <a:srgbClr val="00B050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9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weights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</a:t>
            </a:r>
            <a:r>
              <a:rPr lang="en-CA" sz="19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NULL,</a:t>
            </a:r>
          </a:p>
          <a:p>
            <a:pPr marL="0" indent="0">
              <a:buNone/>
            </a:pP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9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controls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</a:t>
            </a:r>
            <a:r>
              <a:rPr lang="en-CA" sz="19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cforest_unbiased</a:t>
            </a:r>
            <a:r>
              <a:rPr lang="en-CA" sz="19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(),</a:t>
            </a:r>
          </a:p>
          <a:p>
            <a:pPr marL="0" indent="0">
              <a:buNone/>
            </a:pP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9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xtrafo</a:t>
            </a:r>
            <a:r>
              <a:rPr lang="en-CA" sz="19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</a:t>
            </a:r>
            <a:r>
              <a:rPr lang="en-CA" sz="1900" b="1" dirty="0" err="1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ptrafo</a:t>
            </a:r>
            <a:r>
              <a:rPr lang="en-CA" sz="19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, </a:t>
            </a:r>
            <a:r>
              <a:rPr lang="en-CA" sz="19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ytrafo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</a:t>
            </a:r>
            <a:r>
              <a:rPr lang="en-CA" sz="19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ptrafo</a:t>
            </a:r>
            <a:r>
              <a:rPr lang="en-CA" sz="19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, scores = NULL</a:t>
            </a:r>
            <a:r>
              <a:rPr lang="en-CA" sz="1900" b="1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800" b="1" dirty="0" smtClean="0"/>
              <a:t>formula</a:t>
            </a:r>
            <a:r>
              <a:rPr lang="en-US" sz="2800" dirty="0" smtClean="0"/>
              <a:t> </a:t>
            </a:r>
            <a:r>
              <a:rPr lang="en-US" sz="2800" dirty="0">
                <a:sym typeface="Wingdings" pitchFamily="2" charset="2"/>
              </a:rPr>
              <a:t> describe relationship between </a:t>
            </a:r>
            <a:r>
              <a:rPr lang="en-US" sz="2800" b="1" dirty="0" smtClean="0">
                <a:sym typeface="Wingdings" pitchFamily="2" charset="2"/>
              </a:rPr>
              <a:t>Y~X</a:t>
            </a:r>
          </a:p>
          <a:p>
            <a:r>
              <a:rPr lang="en-US" sz="2800" b="1" dirty="0" smtClean="0">
                <a:sym typeface="Wingdings" pitchFamily="2" charset="2"/>
              </a:rPr>
              <a:t>weights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>
                <a:sym typeface="Wingdings" pitchFamily="2" charset="2"/>
              </a:rPr>
              <a:t> user defined weights related </a:t>
            </a:r>
            <a:r>
              <a:rPr lang="en-US" sz="2800" b="1" dirty="0">
                <a:sym typeface="Wingdings" pitchFamily="2" charset="2"/>
              </a:rPr>
              <a:t>to </a:t>
            </a:r>
            <a:r>
              <a:rPr lang="en-US" sz="2800" b="1" dirty="0" smtClean="0">
                <a:sym typeface="Wingdings" pitchFamily="2" charset="2"/>
              </a:rPr>
              <a:t>observations</a:t>
            </a:r>
          </a:p>
          <a:p>
            <a:r>
              <a:rPr lang="en-US" sz="2800" b="1" dirty="0">
                <a:sym typeface="Wingdings" pitchFamily="2" charset="2"/>
              </a:rPr>
              <a:t>c</a:t>
            </a:r>
            <a:r>
              <a:rPr lang="en-US" sz="2800" b="1" dirty="0" smtClean="0">
                <a:sym typeface="Wingdings" pitchFamily="2" charset="2"/>
              </a:rPr>
              <a:t>ontrols  </a:t>
            </a:r>
            <a:r>
              <a:rPr lang="en-US" sz="2800" dirty="0" smtClean="0">
                <a:sym typeface="Wingdings" pitchFamily="2" charset="2"/>
              </a:rPr>
              <a:t>object with parameters controlling 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cforest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The </a:t>
            </a:r>
            <a:r>
              <a:rPr lang="en-US" sz="2100" dirty="0" err="1" smtClean="0">
                <a:sym typeface="Wingdings" pitchFamily="2" charset="2"/>
              </a:rPr>
              <a:t>ForestControl</a:t>
            </a:r>
            <a:r>
              <a:rPr lang="en-US" sz="2100" dirty="0" smtClean="0">
                <a:sym typeface="Wingdings" pitchFamily="2" charset="2"/>
              </a:rPr>
              <a:t> object is specified by </a:t>
            </a:r>
            <a:r>
              <a:rPr lang="en-US" sz="21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cforest_unbiased</a:t>
            </a:r>
            <a:r>
              <a:rPr lang="en-US" sz="21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Improved </a:t>
            </a:r>
            <a:r>
              <a:rPr lang="en-US" b="1" dirty="0" smtClean="0">
                <a:sym typeface="Wingdings" pitchFamily="2" charset="2"/>
              </a:rPr>
              <a:t>unbiased</a:t>
            </a:r>
            <a:r>
              <a:rPr lang="en-US" dirty="0" smtClean="0">
                <a:sym typeface="Wingdings" pitchFamily="2" charset="2"/>
              </a:rPr>
              <a:t> version of </a:t>
            </a:r>
            <a:r>
              <a:rPr lang="en-US" dirty="0">
                <a:sym typeface="Wingdings" pitchFamily="2" charset="2"/>
              </a:rPr>
              <a:t>classical </a:t>
            </a:r>
            <a:r>
              <a:rPr lang="en-US" dirty="0" err="1">
                <a:sym typeface="Wingdings" pitchFamily="2" charset="2"/>
              </a:rPr>
              <a:t>RandomForest</a:t>
            </a:r>
            <a:r>
              <a:rPr lang="en-US" dirty="0">
                <a:sym typeface="Wingdings" pitchFamily="2" charset="2"/>
              </a:rPr>
              <a:t> algorithm</a:t>
            </a:r>
          </a:p>
          <a:p>
            <a:pPr lvl="1"/>
            <a:r>
              <a:rPr lang="en-US" sz="2100" dirty="0">
                <a:sym typeface="Wingdings" pitchFamily="2" charset="2"/>
              </a:rPr>
              <a:t>The </a:t>
            </a:r>
            <a:r>
              <a:rPr lang="en-US" sz="2100" dirty="0" err="1">
                <a:sym typeface="Wingdings" pitchFamily="2" charset="2"/>
              </a:rPr>
              <a:t>ForestControl</a:t>
            </a:r>
            <a:r>
              <a:rPr lang="en-US" sz="2100" dirty="0">
                <a:sym typeface="Wingdings" pitchFamily="2" charset="2"/>
              </a:rPr>
              <a:t> object </a:t>
            </a:r>
            <a:r>
              <a:rPr lang="en-US" sz="2100" dirty="0" smtClean="0">
                <a:sym typeface="Wingdings" pitchFamily="2" charset="2"/>
              </a:rPr>
              <a:t> is specified by 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cforest_classical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lvl="2"/>
            <a:r>
              <a:rPr lang="en-US" dirty="0">
                <a:sym typeface="Wingdings" pitchFamily="2" charset="2"/>
              </a:rPr>
              <a:t>Similar to </a:t>
            </a:r>
            <a:r>
              <a:rPr lang="en-US" b="1" dirty="0">
                <a:sym typeface="Wingdings" pitchFamily="2" charset="2"/>
              </a:rPr>
              <a:t>classical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RandomForest</a:t>
            </a:r>
            <a:r>
              <a:rPr lang="en-US" dirty="0">
                <a:sym typeface="Wingdings" pitchFamily="2" charset="2"/>
              </a:rPr>
              <a:t> algorithm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39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varimp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Compute </a:t>
            </a:r>
            <a:r>
              <a:rPr lang="en-CA" dirty="0" smtClean="0"/>
              <a:t>standard </a:t>
            </a:r>
            <a:r>
              <a:rPr lang="en-CA" dirty="0"/>
              <a:t>and conditional variable</a:t>
            </a:r>
            <a:r>
              <a:rPr lang="en-US" dirty="0" smtClean="0"/>
              <a:t> importance (</a:t>
            </a:r>
            <a:r>
              <a:rPr lang="en-CA" dirty="0"/>
              <a:t>‘mean decrease in accuracy</a:t>
            </a:r>
            <a:r>
              <a:rPr lang="en-CA" dirty="0" smtClean="0"/>
              <a:t>’</a:t>
            </a:r>
            <a:r>
              <a:rPr lang="en-US" dirty="0" smtClean="0"/>
              <a:t>)  for CIF</a:t>
            </a:r>
          </a:p>
          <a:p>
            <a:pPr marL="0" indent="0">
              <a:buNone/>
            </a:pPr>
            <a:endParaRPr lang="en-CA" sz="1500" b="1" dirty="0" smtClean="0">
              <a:solidFill>
                <a:srgbClr val="00B050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500" b="1" dirty="0" err="1" smtClean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varimp</a:t>
            </a:r>
            <a:r>
              <a:rPr lang="en-CA" sz="1500" b="1" dirty="0" smtClean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(</a:t>
            </a:r>
            <a:r>
              <a:rPr lang="en-CA" sz="15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object</a:t>
            </a:r>
            <a:r>
              <a:rPr lang="en-CA" sz="15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, </a:t>
            </a:r>
            <a:r>
              <a:rPr lang="en-CA" sz="15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mincriterion</a:t>
            </a:r>
            <a:r>
              <a:rPr lang="en-CA" sz="15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0, </a:t>
            </a:r>
            <a:endParaRPr lang="en-CA" sz="1500" b="1" dirty="0" smtClean="0">
              <a:solidFill>
                <a:srgbClr val="00B050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en-CA" sz="15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conditional </a:t>
            </a:r>
            <a:r>
              <a:rPr lang="en-CA" sz="15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</a:t>
            </a:r>
            <a:r>
              <a:rPr lang="en-CA" sz="15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FALSE, threshold </a:t>
            </a:r>
            <a:r>
              <a:rPr lang="en-CA" sz="15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0.2, </a:t>
            </a:r>
            <a:r>
              <a:rPr lang="en-CA" sz="1500" b="1" dirty="0" err="1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nperm</a:t>
            </a:r>
            <a:r>
              <a:rPr lang="en-CA" sz="15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 = 1, </a:t>
            </a:r>
            <a:endParaRPr lang="en-CA" sz="1500" b="1" dirty="0" smtClean="0">
              <a:solidFill>
                <a:srgbClr val="00B050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en-CA" sz="15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	</a:t>
            </a:r>
            <a:r>
              <a:rPr lang="en-CA" sz="1500" b="1" dirty="0" smtClean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OOB </a:t>
            </a:r>
            <a:r>
              <a:rPr lang="en-CA" sz="1500" b="1" dirty="0">
                <a:solidFill>
                  <a:srgbClr val="00B050"/>
                </a:solidFill>
                <a:latin typeface="Courier New" pitchFamily="49" charset="0"/>
                <a:ea typeface="+mj-ea"/>
                <a:cs typeface="Courier New" pitchFamily="49" charset="0"/>
              </a:rPr>
              <a:t>= TRUE, pre1.0_0 = conditional</a:t>
            </a:r>
            <a:r>
              <a:rPr lang="en-CA" sz="1500" b="1" dirty="0" smtClean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)</a:t>
            </a:r>
            <a:endParaRPr lang="en-US" sz="2400" b="1" dirty="0"/>
          </a:p>
          <a:p>
            <a:pPr>
              <a:tabLst>
                <a:tab pos="355600" algn="l"/>
              </a:tabLst>
            </a:pPr>
            <a:r>
              <a:rPr lang="en-US" sz="2400" b="1" dirty="0" smtClean="0"/>
              <a:t>object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 smtClean="0">
                <a:sym typeface="Wingdings" pitchFamily="2" charset="2"/>
              </a:rPr>
              <a:t>“</a:t>
            </a:r>
            <a:r>
              <a:rPr lang="en-US" sz="2400" dirty="0" err="1" smtClean="0">
                <a:sym typeface="Wingdings" pitchFamily="2" charset="2"/>
              </a:rPr>
              <a:t>RandomForest</a:t>
            </a:r>
            <a:r>
              <a:rPr lang="en-US" sz="2400" dirty="0" smtClean="0">
                <a:sym typeface="Wingdings" pitchFamily="2" charset="2"/>
              </a:rPr>
              <a:t> “object from </a:t>
            </a:r>
            <a:r>
              <a:rPr lang="en-US" sz="2400" b="1" dirty="0" err="1" smtClean="0">
                <a:sym typeface="Wingdings" pitchFamily="2" charset="2"/>
              </a:rPr>
              <a:t>cforest</a:t>
            </a:r>
            <a:r>
              <a:rPr lang="en-US" sz="2400" b="1" dirty="0" smtClean="0">
                <a:sym typeface="Wingdings" pitchFamily="2" charset="2"/>
              </a:rPr>
              <a:t>()</a:t>
            </a:r>
          </a:p>
          <a:p>
            <a:pPr>
              <a:tabLst>
                <a:tab pos="355600" algn="l"/>
              </a:tabLst>
            </a:pPr>
            <a:r>
              <a:rPr lang="en-US" sz="2400" b="1" dirty="0" err="1" smtClean="0">
                <a:sym typeface="Wingdings" pitchFamily="2" charset="2"/>
              </a:rPr>
              <a:t>mincriterion</a:t>
            </a:r>
            <a:r>
              <a:rPr lang="en-US" sz="2400" b="1" dirty="0" smtClean="0">
                <a:sym typeface="Wingdings" pitchFamily="2" charset="2"/>
              </a:rPr>
              <a:t>  </a:t>
            </a:r>
            <a:r>
              <a:rPr lang="en-US" sz="2400" dirty="0" smtClean="0">
                <a:sym typeface="Wingdings" pitchFamily="2" charset="2"/>
              </a:rPr>
              <a:t>threshold of the node split statistic to exceed</a:t>
            </a:r>
          </a:p>
          <a:p>
            <a:pPr>
              <a:tabLst>
                <a:tab pos="355600" algn="l"/>
              </a:tabLst>
            </a:pPr>
            <a:r>
              <a:rPr lang="en-US" sz="2400" b="1" dirty="0">
                <a:sym typeface="Wingdings" pitchFamily="2" charset="2"/>
              </a:rPr>
              <a:t>c</a:t>
            </a:r>
            <a:r>
              <a:rPr lang="en-US" sz="2400" b="1" dirty="0" smtClean="0">
                <a:sym typeface="Wingdings" pitchFamily="2" charset="2"/>
              </a:rPr>
              <a:t>onditional  </a:t>
            </a:r>
            <a:r>
              <a:rPr lang="en-US" sz="2400" dirty="0" smtClean="0">
                <a:sym typeface="Wingdings" pitchFamily="2" charset="2"/>
              </a:rPr>
              <a:t>if variable importance should be conditioned on other covariates </a:t>
            </a:r>
            <a:r>
              <a:rPr lang="en-US" sz="2400" b="1" dirty="0" smtClean="0">
                <a:sym typeface="Wingdings" pitchFamily="2" charset="2"/>
              </a:rPr>
              <a:t>(Z) </a:t>
            </a:r>
            <a:r>
              <a:rPr lang="en-US" sz="2400" dirty="0" smtClean="0">
                <a:sym typeface="Wingdings" pitchFamily="2" charset="2"/>
              </a:rPr>
              <a:t>in addition to</a:t>
            </a:r>
            <a:r>
              <a:rPr lang="en-US" sz="2400" b="1" dirty="0" smtClean="0">
                <a:sym typeface="Wingdings" pitchFamily="2" charset="2"/>
              </a:rPr>
              <a:t> X</a:t>
            </a:r>
            <a:r>
              <a:rPr lang="en-US" sz="2400" b="1" baseline="-25000" dirty="0" smtClean="0">
                <a:sym typeface="Wingdings" pitchFamily="2" charset="2"/>
              </a:rPr>
              <a:t>j</a:t>
            </a:r>
          </a:p>
          <a:p>
            <a:pPr>
              <a:tabLst>
                <a:tab pos="355600" algn="l"/>
              </a:tabLst>
            </a:pPr>
            <a:r>
              <a:rPr lang="en-US" sz="2400" b="1" dirty="0">
                <a:sym typeface="Wingdings" pitchFamily="2" charset="2"/>
              </a:rPr>
              <a:t>t</a:t>
            </a:r>
            <a:r>
              <a:rPr lang="en-US" sz="2400" b="1" dirty="0" smtClean="0">
                <a:sym typeface="Wingdings" pitchFamily="2" charset="2"/>
              </a:rPr>
              <a:t>hreshold  </a:t>
            </a:r>
            <a:r>
              <a:rPr lang="en-US" sz="2400" dirty="0" smtClean="0">
                <a:sym typeface="Wingdings" pitchFamily="2" charset="2"/>
              </a:rPr>
              <a:t>the p-value threshold for selection of covariates Z conditioned on </a:t>
            </a:r>
            <a:r>
              <a:rPr lang="en-US" sz="2400" b="1" dirty="0" smtClean="0">
                <a:sym typeface="Wingdings" pitchFamily="2" charset="2"/>
              </a:rPr>
              <a:t>X</a:t>
            </a:r>
            <a:r>
              <a:rPr lang="en-US" sz="2400" b="1" baseline="-25000" dirty="0" smtClean="0">
                <a:sym typeface="Wingdings" pitchFamily="2" charset="2"/>
              </a:rPr>
              <a:t>j</a:t>
            </a:r>
          </a:p>
          <a:p>
            <a:pPr>
              <a:tabLst>
                <a:tab pos="355600" algn="l"/>
              </a:tabLst>
            </a:pPr>
            <a:r>
              <a:rPr lang="en-US" sz="2400" b="1" dirty="0" err="1">
                <a:sym typeface="Wingdings" pitchFamily="2" charset="2"/>
              </a:rPr>
              <a:t>n</a:t>
            </a:r>
            <a:r>
              <a:rPr lang="en-US" sz="2400" b="1" dirty="0" err="1" smtClean="0">
                <a:sym typeface="Wingdings" pitchFamily="2" charset="2"/>
              </a:rPr>
              <a:t>perm</a:t>
            </a:r>
            <a:r>
              <a:rPr lang="en-US" sz="2400" b="1" dirty="0" smtClean="0">
                <a:sym typeface="Wingdings" pitchFamily="2" charset="2"/>
              </a:rPr>
              <a:t> – </a:t>
            </a:r>
            <a:r>
              <a:rPr lang="en-US" sz="2400" dirty="0" smtClean="0">
                <a:sym typeface="Wingdings" pitchFamily="2" charset="2"/>
              </a:rPr>
              <a:t>number of permutations (# of times to select a new OOB)</a:t>
            </a:r>
            <a:endParaRPr lang="en-US" sz="2400" dirty="0">
              <a:sym typeface="Wingdings" pitchFamily="2" charset="2"/>
            </a:endParaRPr>
          </a:p>
          <a:p>
            <a:pPr marL="0" indent="0">
              <a:buNone/>
              <a:tabLst>
                <a:tab pos="355600" algn="l"/>
              </a:tabLst>
            </a:pPr>
            <a:endParaRPr lang="en-CA" sz="1500" b="1" dirty="0" smtClean="0">
              <a:solidFill>
                <a:srgbClr val="00B050"/>
              </a:solidFill>
              <a:latin typeface="Courier New" pitchFamily="49" charset="0"/>
              <a:ea typeface="+mj-ea"/>
              <a:cs typeface="Courier New" pitchFamily="49" charset="0"/>
            </a:endParaRPr>
          </a:p>
          <a:p>
            <a:pPr marL="0" indent="0">
              <a:buNone/>
              <a:tabLst>
                <a:tab pos="355600" algn="l"/>
              </a:tabLst>
            </a:pPr>
            <a:endParaRPr lang="en-CA" sz="1500" b="1" dirty="0">
              <a:solidFill>
                <a:srgbClr val="00B05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Glaucoma example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598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CITs in action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Build tree from glaucoma data</a:t>
            </a:r>
          </a:p>
          <a:p>
            <a:r>
              <a:rPr lang="en-US" dirty="0" smtClean="0"/>
              <a:t>Assess it classification performance</a:t>
            </a:r>
          </a:p>
          <a:p>
            <a:pPr marL="0" indent="0">
              <a:buNone/>
            </a:pPr>
            <a:endParaRPr lang="en-CA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install.packages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("party", repos="http://cran.freestatistics.org")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library(party)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data("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GlaucomaM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", package = "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TH.data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")</a:t>
            </a:r>
          </a:p>
          <a:p>
            <a:pPr marL="0" indent="0">
              <a:buNone/>
            </a:pPr>
            <a:endParaRPr lang="en-CA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GlaucomaM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[1:3,]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ag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   at    as    an    </a:t>
            </a:r>
            <a:r>
              <a:rPr lang="en-CA" sz="1600" dirty="0" err="1" smtClean="0">
                <a:latin typeface="Courier New" pitchFamily="49" charset="0"/>
                <a:cs typeface="Courier New" pitchFamily="49" charset="0"/>
              </a:rPr>
              <a:t>ai</a:t>
            </a: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    class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2  2.220 0.354 0.580 0.686 0.601 … normal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43 2.681 0.475 0.672 0.868 0.667 … normal</a:t>
            </a:r>
          </a:p>
          <a:p>
            <a:pPr marL="0" indent="0">
              <a:buNone/>
            </a:pPr>
            <a:r>
              <a:rPr lang="en-CA" sz="1600" dirty="0" smtClean="0">
                <a:latin typeface="Courier New" pitchFamily="49" charset="0"/>
                <a:cs typeface="Courier New" pitchFamily="49" charset="0"/>
              </a:rPr>
              <a:t>25 1.979 0.343 0.508 0.624 0.504 … normal</a:t>
            </a:r>
            <a:endParaRPr lang="en-CA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766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Prediction of a class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gtree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ctree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(Class ~ ., data = 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GlaucomaM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plot(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gtree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CA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20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cc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 =table(Predict(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gtree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), 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GlaucomaM$Class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)  </a:t>
            </a:r>
          </a:p>
          <a:p>
            <a:pPr marL="0" indent="0">
              <a:buNone/>
            </a:pP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           glaucoma normal</a:t>
            </a:r>
          </a:p>
          <a:p>
            <a:pPr marL="0" indent="0">
              <a:buNone/>
            </a:pP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  glaucoma       74      5</a:t>
            </a:r>
          </a:p>
          <a:p>
            <a:pPr marL="0" indent="0">
              <a:buNone/>
            </a:pP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  normal         24     93</a:t>
            </a:r>
          </a:p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acc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sum(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diag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cmatrix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)/sum(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cmatrix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acc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/>
              <a:t>Accuracy of a single tree: 0.852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1201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4948"/>
          <a:stretch/>
        </p:blipFill>
        <p:spPr bwMode="auto">
          <a:xfrm>
            <a:off x="1483568" y="851270"/>
            <a:ext cx="6400800" cy="574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2"/>
            <a:ext cx="8229600" cy="885908"/>
          </a:xfrm>
        </p:spPr>
        <p:txBody>
          <a:bodyPr/>
          <a:lstStyle/>
          <a:p>
            <a:r>
              <a:rPr lang="en-US" b="1" dirty="0" smtClean="0"/>
              <a:t>Single CI tree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133669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Data Clustering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321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Clustering – “grouping” of data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19800" cy="2895600"/>
          </a:xfrm>
        </p:spPr>
        <p:txBody>
          <a:bodyPr>
            <a:normAutofit/>
          </a:bodyPr>
          <a:lstStyle/>
          <a:p>
            <a:r>
              <a:rPr lang="en-US" b="1" dirty="0" smtClean="0"/>
              <a:t>Clustering</a:t>
            </a:r>
            <a:r>
              <a:rPr lang="en-US" dirty="0" smtClean="0"/>
              <a:t> refers to the process of data division into groups</a:t>
            </a:r>
          </a:p>
          <a:p>
            <a:pPr lvl="1"/>
            <a:r>
              <a:rPr lang="en-US" dirty="0" smtClean="0"/>
              <a:t>Hopefully groups are informative</a:t>
            </a:r>
          </a:p>
          <a:p>
            <a:pPr lvl="1"/>
            <a:r>
              <a:rPr lang="en-US" dirty="0" smtClean="0"/>
              <a:t>Natural concept to humans</a:t>
            </a:r>
          </a:p>
        </p:txBody>
      </p:sp>
      <p:pic>
        <p:nvPicPr>
          <p:cNvPr id="2050" name="Picture 2" descr="http://www.aishack.in/wp-content/uploads/2010/07/kmeans-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06" y="1143000"/>
            <a:ext cx="307778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571999"/>
            <a:ext cx="86067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Cluster</a:t>
            </a:r>
            <a:r>
              <a:rPr lang="en-US" sz="3200" dirty="0"/>
              <a:t> is a group of objects or data </a:t>
            </a:r>
            <a:r>
              <a:rPr lang="en-US" sz="3200" dirty="0" smtClean="0"/>
              <a:t>points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“similar” between themselves and </a:t>
            </a:r>
            <a:endParaRPr lang="en-US" sz="3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“</a:t>
            </a:r>
            <a:r>
              <a:rPr lang="en-US" sz="3200" dirty="0"/>
              <a:t>dis-similar” to other objects assigned to other clusters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4006334"/>
            <a:ext cx="1494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e.g. cluster #1</a:t>
            </a:r>
            <a:endParaRPr lang="en-CA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6310081" y="3429000"/>
            <a:ext cx="243119" cy="57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01298" y="773668"/>
            <a:ext cx="1494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e.g. cluster #2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001000" y="1143000"/>
            <a:ext cx="34777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58662" y="4305062"/>
            <a:ext cx="37005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</a:t>
            </a:r>
            <a:r>
              <a:rPr lang="en-CA" sz="800" dirty="0">
                <a:hlinkClick r:id="rId4"/>
              </a:rPr>
              <a:t>http://www.aishack.in/wp-content/uploads/2010/07/kmeans-example.jpg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2612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Usefulness of data clustering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 fontScale="92500"/>
          </a:bodyPr>
          <a:lstStyle/>
          <a:p>
            <a:r>
              <a:rPr lang="en-US" dirty="0"/>
              <a:t>Uses of clustering</a:t>
            </a:r>
          </a:p>
          <a:p>
            <a:pPr lvl="1"/>
            <a:r>
              <a:rPr lang="en-US" dirty="0" smtClean="0"/>
              <a:t>To discover </a:t>
            </a:r>
            <a:r>
              <a:rPr lang="en-US" dirty="0"/>
              <a:t>new categories in data</a:t>
            </a:r>
          </a:p>
          <a:p>
            <a:pPr lvl="1"/>
            <a:r>
              <a:rPr lang="en-US" dirty="0" smtClean="0"/>
              <a:t>To find </a:t>
            </a:r>
            <a:r>
              <a:rPr lang="en-US" dirty="0"/>
              <a:t>hidden “structure” in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Simplify data analysis</a:t>
            </a:r>
            <a:r>
              <a:rPr lang="en-CA" dirty="0"/>
              <a:t> </a:t>
            </a:r>
            <a:r>
              <a:rPr lang="en-CA" dirty="0" smtClean="0"/>
              <a:t>by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orking on subset of data</a:t>
            </a:r>
          </a:p>
          <a:p>
            <a:pPr lvl="2"/>
            <a:r>
              <a:rPr lang="en-US" dirty="0" smtClean="0"/>
              <a:t>working with clusters instead of individual observations</a:t>
            </a:r>
          </a:p>
          <a:p>
            <a:r>
              <a:rPr lang="en-US" dirty="0" smtClean="0"/>
              <a:t>Can be applied to many contexts (same techniques):</a:t>
            </a:r>
          </a:p>
          <a:p>
            <a:pPr lvl="1"/>
            <a:r>
              <a:rPr lang="en-CA" i="1" dirty="0"/>
              <a:t>Marketing</a:t>
            </a:r>
            <a:r>
              <a:rPr lang="en-CA" dirty="0"/>
              <a:t>: </a:t>
            </a:r>
            <a:r>
              <a:rPr lang="en-CA" dirty="0" smtClean="0"/>
              <a:t>grouping of customers </a:t>
            </a:r>
            <a:r>
              <a:rPr lang="en-CA" dirty="0"/>
              <a:t>with similar </a:t>
            </a:r>
            <a:r>
              <a:rPr lang="en-CA" dirty="0" smtClean="0"/>
              <a:t>behavior</a:t>
            </a:r>
          </a:p>
          <a:p>
            <a:pPr lvl="1"/>
            <a:r>
              <a:rPr lang="en-CA" i="1" dirty="0" smtClean="0"/>
              <a:t>Biology</a:t>
            </a:r>
            <a:r>
              <a:rPr lang="en-CA" dirty="0"/>
              <a:t>: classification of </a:t>
            </a:r>
            <a:r>
              <a:rPr lang="en-CA" dirty="0" smtClean="0"/>
              <a:t>patients based on clinical history </a:t>
            </a:r>
          </a:p>
          <a:p>
            <a:pPr lvl="1"/>
            <a:r>
              <a:rPr lang="en-CA" i="1" dirty="0" smtClean="0"/>
              <a:t>Libraries</a:t>
            </a:r>
            <a:r>
              <a:rPr lang="en-CA" dirty="0"/>
              <a:t>: </a:t>
            </a:r>
            <a:r>
              <a:rPr lang="en-CA" dirty="0" smtClean="0"/>
              <a:t>order books based into categories(e.g. science fiction, detective, etc.)</a:t>
            </a:r>
            <a:endParaRPr lang="en-CA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51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Ideal clustering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deal with different types of data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c</a:t>
            </a:r>
            <a:r>
              <a:rPr lang="en-US" dirty="0" smtClean="0"/>
              <a:t>ontinuous, categorical, rank-based</a:t>
            </a:r>
          </a:p>
          <a:p>
            <a:r>
              <a:rPr lang="en-US" dirty="0" smtClean="0"/>
              <a:t>Being able to discover clusters of irregular shape (not only circular)</a:t>
            </a:r>
          </a:p>
          <a:p>
            <a:r>
              <a:rPr lang="en-US" dirty="0" smtClean="0"/>
              <a:t>Being able to deal with high-dimensionality</a:t>
            </a:r>
          </a:p>
          <a:p>
            <a:r>
              <a:rPr lang="en-US" dirty="0" smtClean="0"/>
              <a:t>Minimal input parameters (if any)</a:t>
            </a:r>
          </a:p>
          <a:p>
            <a:r>
              <a:rPr lang="en-US" dirty="0" smtClean="0"/>
              <a:t>Interpretability and usability</a:t>
            </a:r>
          </a:p>
          <a:p>
            <a:r>
              <a:rPr lang="en-US" dirty="0" smtClean="0"/>
              <a:t>Reasonably fast (computationally efficient)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36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33750"/>
            <a:ext cx="58293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Edges (E)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Edges connects</a:t>
            </a:r>
          </a:p>
          <a:p>
            <a:pPr lvl="1"/>
            <a:r>
              <a:rPr lang="en-US" dirty="0" smtClean="0"/>
              <a:t>Parent and child nodes (parent </a:t>
            </a:r>
            <a:r>
              <a:rPr lang="en-US" dirty="0" smtClean="0">
                <a:sym typeface="Wingdings" pitchFamily="2" charset="2"/>
              </a:rPr>
              <a:t> child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Directional</a:t>
            </a:r>
          </a:p>
          <a:p>
            <a:r>
              <a:rPr lang="en-US" dirty="0" smtClean="0"/>
              <a:t>Do not have weight</a:t>
            </a:r>
            <a:endParaRPr lang="en-CA" dirty="0" smtClean="0"/>
          </a:p>
          <a:p>
            <a:r>
              <a:rPr lang="en-US" dirty="0" smtClean="0"/>
              <a:t>Represent node splits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9400" y="3333750"/>
            <a:ext cx="817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parent</a:t>
            </a:r>
            <a:endParaRPr lang="en-CA" b="1" dirty="0"/>
          </a:p>
        </p:txBody>
      </p:sp>
      <p:sp>
        <p:nvSpPr>
          <p:cNvPr id="6" name="Rectangle 5"/>
          <p:cNvSpPr/>
          <p:nvPr/>
        </p:nvSpPr>
        <p:spPr>
          <a:xfrm>
            <a:off x="1828800" y="4977740"/>
            <a:ext cx="94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children</a:t>
            </a:r>
            <a:endParaRPr lang="en-CA" dirty="0"/>
          </a:p>
        </p:txBody>
      </p:sp>
      <p:sp>
        <p:nvSpPr>
          <p:cNvPr id="7" name="Left Brace 6"/>
          <p:cNvSpPr/>
          <p:nvPr/>
        </p:nvSpPr>
        <p:spPr>
          <a:xfrm>
            <a:off x="2895600" y="4648200"/>
            <a:ext cx="2286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2420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b="1" dirty="0" smtClean="0"/>
              <a:t>Main types of clustering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r>
              <a:rPr lang="en-CA" b="1" dirty="0"/>
              <a:t>Exclusive </a:t>
            </a:r>
            <a:endParaRPr lang="en-CA" b="1" dirty="0" smtClean="0"/>
          </a:p>
          <a:p>
            <a:pPr lvl="1"/>
            <a:r>
              <a:rPr lang="en-US" dirty="0" smtClean="0"/>
              <a:t>One data point should belong only to 1 cluster</a:t>
            </a:r>
            <a:endParaRPr lang="en-CA" dirty="0"/>
          </a:p>
          <a:p>
            <a:r>
              <a:rPr lang="en-CA" b="1" dirty="0"/>
              <a:t>Overlapping </a:t>
            </a:r>
            <a:endParaRPr lang="en-CA" b="1" dirty="0" smtClean="0"/>
          </a:p>
          <a:p>
            <a:pPr lvl="1"/>
            <a:r>
              <a:rPr lang="en-US" dirty="0" smtClean="0"/>
              <a:t>Given data point can belong to more than 1 cluster</a:t>
            </a:r>
            <a:endParaRPr lang="en-CA" dirty="0"/>
          </a:p>
          <a:p>
            <a:r>
              <a:rPr lang="en-CA" b="1" dirty="0"/>
              <a:t>Hierarchical </a:t>
            </a:r>
            <a:endParaRPr lang="en-CA" b="1" dirty="0" smtClean="0"/>
          </a:p>
          <a:p>
            <a:pPr lvl="1"/>
            <a:r>
              <a:rPr lang="en-US" dirty="0" smtClean="0"/>
              <a:t>Progressively merge small clusters into bigger ones while building a hierarchical tree</a:t>
            </a:r>
            <a:endParaRPr lang="en-CA" dirty="0"/>
          </a:p>
          <a:p>
            <a:r>
              <a:rPr lang="en-CA" b="1" dirty="0"/>
              <a:t>Probabilistic </a:t>
            </a:r>
            <a:endParaRPr lang="en-CA" b="1" dirty="0" smtClean="0"/>
          </a:p>
          <a:p>
            <a:pPr lvl="1"/>
            <a:r>
              <a:rPr lang="en-US" dirty="0" smtClean="0"/>
              <a:t>Uses probabilistic model to determine on how given data point was generated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33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Exclusive clustering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data point can only belong to only ONE cluster</a:t>
            </a:r>
          </a:p>
          <a:p>
            <a:pPr lvl="1"/>
            <a:r>
              <a:rPr lang="en-US" dirty="0" smtClean="0"/>
              <a:t>Algorithms: </a:t>
            </a:r>
          </a:p>
          <a:p>
            <a:pPr lvl="2"/>
            <a:r>
              <a:rPr lang="en-US" dirty="0" smtClean="0"/>
              <a:t>K-means, SVNs, </a:t>
            </a:r>
          </a:p>
          <a:p>
            <a:pPr lvl="2"/>
            <a:r>
              <a:rPr lang="en-CA" dirty="0" smtClean="0"/>
              <a:t>EM </a:t>
            </a:r>
            <a:r>
              <a:rPr lang="en-CA" dirty="0"/>
              <a:t>(expectation maximization</a:t>
            </a:r>
            <a:r>
              <a:rPr lang="en-CA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No overlapping is observed between clusters</a:t>
            </a:r>
          </a:p>
          <a:p>
            <a:r>
              <a:rPr lang="en-US" dirty="0" smtClean="0"/>
              <a:t>K-means is the most popular</a:t>
            </a:r>
            <a:endParaRPr lang="en-CA" dirty="0"/>
          </a:p>
        </p:txBody>
      </p:sp>
      <p:pic>
        <p:nvPicPr>
          <p:cNvPr id="4098" name="Picture 2" descr="http://www.ml.uni-saarland.de/code/pSpectralClustering/images/clusters_11b_notitl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63772"/>
            <a:ext cx="3733800" cy="29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Similarity measures (1)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/>
          <a:lstStyle/>
          <a:p>
            <a:r>
              <a:rPr lang="en-US" dirty="0" smtClean="0"/>
              <a:t>How one decides non-visually if given data </a:t>
            </a:r>
          </a:p>
          <a:p>
            <a:pPr lvl="1"/>
            <a:r>
              <a:rPr lang="en-US" dirty="0" smtClean="0"/>
              <a:t>point belongs to given cluster?</a:t>
            </a:r>
          </a:p>
          <a:p>
            <a:r>
              <a:rPr lang="en-US" b="1" dirty="0" smtClean="0"/>
              <a:t>Similarity</a:t>
            </a:r>
            <a:r>
              <a:rPr lang="en-US" dirty="0" smtClean="0"/>
              <a:t> measure </a:t>
            </a:r>
            <a:r>
              <a:rPr lang="en-US" b="1" dirty="0" smtClean="0"/>
              <a:t>s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,x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assesses </a:t>
            </a:r>
            <a:r>
              <a:rPr lang="en-US" b="1" dirty="0" smtClean="0"/>
              <a:t>similarity</a:t>
            </a:r>
            <a:r>
              <a:rPr lang="en-US" dirty="0" smtClean="0"/>
              <a:t> between </a:t>
            </a:r>
            <a:r>
              <a:rPr lang="en-US" dirty="0" err="1" smtClean="0"/>
              <a:t>obeservations</a:t>
            </a:r>
            <a:endParaRPr lang="en-US" dirty="0" smtClean="0"/>
          </a:p>
          <a:p>
            <a:pPr lvl="1"/>
            <a:r>
              <a:rPr lang="en-US" b="1" dirty="0"/>
              <a:t>l</a:t>
            </a:r>
            <a:r>
              <a:rPr lang="en-US" b="1" dirty="0" smtClean="0"/>
              <a:t>arge</a:t>
            </a:r>
            <a:r>
              <a:rPr lang="en-US" dirty="0" smtClean="0"/>
              <a:t> if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,x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are </a:t>
            </a:r>
            <a:r>
              <a:rPr lang="en-US" b="1" dirty="0" smtClean="0"/>
              <a:t>similar</a:t>
            </a:r>
          </a:p>
          <a:p>
            <a:r>
              <a:rPr lang="en-US" b="1" dirty="0" smtClean="0"/>
              <a:t>Dis-similarity</a:t>
            </a:r>
            <a:r>
              <a:rPr lang="en-US" dirty="0" smtClean="0"/>
              <a:t> </a:t>
            </a:r>
            <a:r>
              <a:rPr lang="en-US" dirty="0"/>
              <a:t>measure </a:t>
            </a:r>
            <a:r>
              <a:rPr lang="en-US" b="1" dirty="0" smtClean="0"/>
              <a:t>d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,x</a:t>
            </a:r>
            <a:r>
              <a:rPr lang="en-US" baseline="-25000" dirty="0" err="1" smtClean="0"/>
              <a:t>k</a:t>
            </a:r>
            <a:r>
              <a:rPr lang="en-US" dirty="0" smtClean="0"/>
              <a:t>) – i.e. distance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ssesses </a:t>
            </a:r>
            <a:r>
              <a:rPr lang="en-US" dirty="0" smtClean="0">
                <a:solidFill>
                  <a:srgbClr val="FF0000"/>
                </a:solidFill>
              </a:rPr>
              <a:t>dis</a:t>
            </a:r>
            <a:r>
              <a:rPr lang="en-US" dirty="0" smtClean="0"/>
              <a:t>-similarity</a:t>
            </a:r>
          </a:p>
          <a:p>
            <a:pPr lvl="1"/>
            <a:r>
              <a:rPr lang="en-US" b="1" dirty="0" smtClean="0"/>
              <a:t>Large</a:t>
            </a:r>
            <a:r>
              <a:rPr lang="en-US" dirty="0" smtClean="0"/>
              <a:t> if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,x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FF0000"/>
                </a:solidFill>
              </a:rPr>
              <a:t>dis</a:t>
            </a:r>
            <a:r>
              <a:rPr lang="en-US" b="1" dirty="0" smtClean="0"/>
              <a:t>-similar</a:t>
            </a:r>
          </a:p>
          <a:p>
            <a:pPr lvl="1"/>
            <a:r>
              <a:rPr lang="en-US" dirty="0" smtClean="0"/>
              <a:t>Could be thought as a distance </a:t>
            </a:r>
            <a:r>
              <a:rPr lang="en-US" dirty="0"/>
              <a:t>between data points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5943600"/>
            <a:ext cx="52768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Similarity measures (2)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dirty="0" smtClean="0"/>
              <a:t>Distance measures:</a:t>
            </a:r>
          </a:p>
          <a:p>
            <a:pPr lvl="1"/>
            <a:r>
              <a:rPr lang="en-CA" dirty="0"/>
              <a:t>Euclidean </a:t>
            </a:r>
            <a:r>
              <a:rPr lang="en-CA" dirty="0" smtClean="0"/>
              <a:t>distance (in 2D similar to distance)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Manhattan (city block) distance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34630"/>
            <a:ext cx="4038600" cy="205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61722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Good </a:t>
            </a:r>
            <a:r>
              <a:rPr lang="en-US" dirty="0" smtClean="0"/>
              <a:t>clustering               Bad clustering</a:t>
            </a:r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2924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43" y="3657600"/>
            <a:ext cx="2577465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15455"/>
            <a:ext cx="75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48790"/>
            <a:ext cx="7143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7" y="838200"/>
            <a:ext cx="16287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5181600"/>
            <a:ext cx="37147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/>
              <a:t>Similarity measures </a:t>
            </a:r>
            <a:r>
              <a:rPr lang="en-US" b="1" dirty="0" smtClean="0"/>
              <a:t>(3)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b="1" dirty="0" smtClean="0"/>
              <a:t>Cosine similarity</a:t>
            </a:r>
          </a:p>
          <a:p>
            <a:endParaRPr lang="en-US" dirty="0"/>
          </a:p>
          <a:p>
            <a:pPr lvl="1"/>
            <a:r>
              <a:rPr lang="en-US" dirty="0" smtClean="0"/>
              <a:t>Smaller the angle, the greater is similarity</a:t>
            </a:r>
          </a:p>
          <a:p>
            <a:pPr lvl="1"/>
            <a:r>
              <a:rPr lang="en-US" dirty="0" smtClean="0"/>
              <a:t>Used in text mining</a:t>
            </a:r>
          </a:p>
          <a:p>
            <a:r>
              <a:rPr lang="en-US" b="1" dirty="0" smtClean="0"/>
              <a:t>Correlation coefficient</a:t>
            </a:r>
          </a:p>
          <a:p>
            <a:pPr lvl="1"/>
            <a:r>
              <a:rPr lang="en-US" dirty="0" smtClean="0"/>
              <a:t>Similar to cosine similarity</a:t>
            </a:r>
          </a:p>
          <a:p>
            <a:pPr lvl="1"/>
            <a:r>
              <a:rPr lang="en-US" dirty="0" smtClean="0"/>
              <a:t>Not susceptible to scale/absolute values</a:t>
            </a:r>
          </a:p>
          <a:p>
            <a:pPr lvl="1"/>
            <a:r>
              <a:rPr lang="en-US" dirty="0" smtClean="0"/>
              <a:t>Looks at shape</a:t>
            </a:r>
          </a:p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52587"/>
            <a:ext cx="24288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02" y="2895600"/>
            <a:ext cx="339172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Misclassification errors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classification context:</a:t>
            </a:r>
          </a:p>
          <a:p>
            <a:pPr lvl="1"/>
            <a:r>
              <a:rPr lang="en-US" dirty="0" smtClean="0"/>
              <a:t>our aim is to assign new unknown samples to known classes (e.g. clusters labeled with class)</a:t>
            </a:r>
          </a:p>
          <a:p>
            <a:pPr marL="514350" indent="-457200"/>
            <a:r>
              <a:rPr lang="en-US" dirty="0" smtClean="0"/>
              <a:t>Misclassification happens when </a:t>
            </a:r>
          </a:p>
          <a:p>
            <a:pPr marL="914400" lvl="1" indent="-457200"/>
            <a:r>
              <a:rPr lang="en-US" dirty="0" smtClean="0"/>
              <a:t>sample X belonging to clusters A is wrongly assigned to cluster B</a:t>
            </a:r>
          </a:p>
          <a:p>
            <a:pPr marL="1314450" lvl="2" indent="-457200"/>
            <a:r>
              <a:rPr lang="en-US" dirty="0" smtClean="0"/>
              <a:t>In this case clustering algorithm produces </a:t>
            </a:r>
          </a:p>
          <a:p>
            <a:pPr marL="1771650" lvl="3" indent="-457200"/>
            <a:r>
              <a:rPr lang="en-US" dirty="0" smtClean="0"/>
              <a:t>wrong class assignment to the sample X</a:t>
            </a:r>
          </a:p>
          <a:p>
            <a:pPr marL="1771650" lvl="3" indent="-457200"/>
            <a:r>
              <a:rPr lang="en-US" dirty="0"/>
              <a:t>c</a:t>
            </a:r>
            <a:r>
              <a:rPr lang="en-US" dirty="0" smtClean="0"/>
              <a:t>ould be estimated using %accuracy, %precision, ROC curves, other  performance measures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9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Misclassification measures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Precision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Recall/True Positive Rate (TPR)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False Discovery Rate (FDR)</a:t>
            </a:r>
          </a:p>
          <a:p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373432"/>
              </p:ext>
            </p:extLst>
          </p:nvPr>
        </p:nvGraphicFramePr>
        <p:xfrm>
          <a:off x="3048000" y="1981200"/>
          <a:ext cx="2667000" cy="83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257120" imgH="393480" progId="Equation.DSMT4">
                  <p:embed/>
                </p:oleObj>
              </mc:Choice>
              <mc:Fallback>
                <p:oleObj name="Equation" r:id="rId4" imgW="1257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1981200"/>
                        <a:ext cx="2667000" cy="835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22705"/>
              </p:ext>
            </p:extLst>
          </p:nvPr>
        </p:nvGraphicFramePr>
        <p:xfrm>
          <a:off x="3886200" y="3124200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571320" imgH="393480" progId="Equation.DSMT4">
                  <p:embed/>
                </p:oleObj>
              </mc:Choice>
              <mc:Fallback>
                <p:oleObj name="Equation" r:id="rId6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3124200"/>
                        <a:ext cx="1143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863173"/>
              </p:ext>
            </p:extLst>
          </p:nvPr>
        </p:nvGraphicFramePr>
        <p:xfrm>
          <a:off x="3810000" y="4343400"/>
          <a:ext cx="1295400" cy="8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4343400"/>
                        <a:ext cx="1295400" cy="85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61933"/>
              </p:ext>
            </p:extLst>
          </p:nvPr>
        </p:nvGraphicFramePr>
        <p:xfrm>
          <a:off x="3962400" y="5638800"/>
          <a:ext cx="1295400" cy="8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0" imgW="571320" imgH="393480" progId="Equation.DSMT4">
                  <p:embed/>
                </p:oleObj>
              </mc:Choice>
              <mc:Fallback>
                <p:oleObj name="Equation" r:id="rId10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62400" y="5638800"/>
                        <a:ext cx="1295400" cy="89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172200" y="1120676"/>
            <a:ext cx="2971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TP</a:t>
            </a:r>
            <a:r>
              <a:rPr lang="en-US" sz="2100" b="1" dirty="0"/>
              <a:t> = true positive predicted result that matches the golden standard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TN</a:t>
            </a:r>
            <a:r>
              <a:rPr lang="en-US" sz="2100" b="1" dirty="0"/>
              <a:t>= true negative predicted result that matched the golden standard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FN</a:t>
            </a:r>
            <a:r>
              <a:rPr lang="en-US" sz="2100" b="1" dirty="0"/>
              <a:t> = the false negative predicted result that is actually positive according to gold standard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FP</a:t>
            </a:r>
            <a:r>
              <a:rPr lang="en-US" sz="2100" b="1" dirty="0"/>
              <a:t>= the false positive predicted result that is actually negative according to gold standard</a:t>
            </a:r>
            <a:endParaRPr lang="en-CA" sz="2100" b="1" dirty="0"/>
          </a:p>
        </p:txBody>
      </p:sp>
    </p:spTree>
    <p:extLst>
      <p:ext uri="{BB962C8B-B14F-4D97-AF65-F5344CB8AC3E}">
        <p14:creationId xmlns:p14="http://schemas.microsoft.com/office/powerpoint/2010/main" val="25137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Unsupervised clustering features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has </a:t>
            </a:r>
            <a:r>
              <a:rPr lang="en-US" b="1" dirty="0" smtClean="0"/>
              <a:t>no labels </a:t>
            </a:r>
            <a:r>
              <a:rPr lang="en-US" dirty="0" smtClean="0"/>
              <a:t>or classified yet</a:t>
            </a:r>
          </a:p>
          <a:p>
            <a:r>
              <a:rPr lang="en-US" dirty="0"/>
              <a:t>d</a:t>
            </a:r>
            <a:r>
              <a:rPr lang="en-US" dirty="0" smtClean="0"/>
              <a:t>oes not take into account </a:t>
            </a:r>
          </a:p>
          <a:p>
            <a:pPr lvl="1"/>
            <a:r>
              <a:rPr lang="en-US" dirty="0" smtClean="0"/>
              <a:t>information about sample classes or labels</a:t>
            </a:r>
          </a:p>
          <a:p>
            <a:r>
              <a:rPr lang="en-US" dirty="0" smtClean="0"/>
              <a:t>Parametric approach</a:t>
            </a:r>
          </a:p>
          <a:p>
            <a:pPr lvl="1"/>
            <a:r>
              <a:rPr lang="en-US" dirty="0" smtClean="0"/>
              <a:t>Estimate parameters about data distribution</a:t>
            </a:r>
          </a:p>
          <a:p>
            <a:pPr lvl="1"/>
            <a:r>
              <a:rPr lang="en-US" dirty="0" smtClean="0"/>
              <a:t>Hard to implement for complex datasets</a:t>
            </a:r>
          </a:p>
          <a:p>
            <a:r>
              <a:rPr lang="en-US" dirty="0" smtClean="0"/>
              <a:t>Non-parametric</a:t>
            </a:r>
          </a:p>
          <a:p>
            <a:pPr lvl="1"/>
            <a:r>
              <a:rPr lang="en-US" dirty="0" smtClean="0"/>
              <a:t>Minimum input parameters required</a:t>
            </a:r>
          </a:p>
          <a:p>
            <a:pPr lvl="1"/>
            <a:r>
              <a:rPr lang="en-US" dirty="0" smtClean="0"/>
              <a:t>No information about data is needed</a:t>
            </a:r>
          </a:p>
          <a:p>
            <a:pPr lvl="1"/>
            <a:r>
              <a:rPr lang="en-US" dirty="0" smtClean="0"/>
              <a:t>Data grouped into clusters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16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Unsupervised </a:t>
            </a:r>
            <a:r>
              <a:rPr lang="en-US" b="1" dirty="0" smtClean="0"/>
              <a:t>clustering questions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Are there </a:t>
            </a:r>
            <a:r>
              <a:rPr lang="en-CA" dirty="0" smtClean="0"/>
              <a:t>clusters present </a:t>
            </a:r>
            <a:r>
              <a:rPr lang="en-CA" dirty="0"/>
              <a:t>in the data?</a:t>
            </a:r>
          </a:p>
          <a:p>
            <a:r>
              <a:rPr lang="en-CA" dirty="0" smtClean="0"/>
              <a:t>Does the obtained clusters </a:t>
            </a:r>
          </a:p>
          <a:p>
            <a:pPr lvl="1"/>
            <a:r>
              <a:rPr lang="en-CA" dirty="0" smtClean="0"/>
              <a:t>are in </a:t>
            </a:r>
            <a:r>
              <a:rPr lang="en-CA" dirty="0"/>
              <a:t>agreement with the prior </a:t>
            </a:r>
            <a:r>
              <a:rPr lang="en-CA" dirty="0" smtClean="0"/>
              <a:t>knowledge?</a:t>
            </a:r>
            <a:endParaRPr lang="en-CA" dirty="0"/>
          </a:p>
          <a:p>
            <a:r>
              <a:rPr lang="en-CA" dirty="0" smtClean="0"/>
              <a:t>Do </a:t>
            </a:r>
            <a:r>
              <a:rPr lang="en-CA" dirty="0"/>
              <a:t>the identiﬁed clusters ﬁt the data </a:t>
            </a:r>
            <a:r>
              <a:rPr lang="en-CA" dirty="0" smtClean="0"/>
              <a:t>well</a:t>
            </a:r>
          </a:p>
          <a:p>
            <a:pPr lvl="1"/>
            <a:r>
              <a:rPr lang="en-CA" dirty="0" smtClean="0"/>
              <a:t>based on specific parameter</a:t>
            </a:r>
          </a:p>
          <a:p>
            <a:pPr lvl="1"/>
            <a:r>
              <a:rPr lang="en-CA" dirty="0" smtClean="0"/>
              <a:t>e.g. error function is minimized)?</a:t>
            </a:r>
          </a:p>
          <a:p>
            <a:r>
              <a:rPr lang="en-US" dirty="0" smtClean="0"/>
              <a:t>If true sample labels are known (but not used during clustering)</a:t>
            </a:r>
          </a:p>
          <a:p>
            <a:pPr lvl="1"/>
            <a:r>
              <a:rPr lang="en-US" dirty="0" smtClean="0"/>
              <a:t>how well the obtained clusters classify samples?</a:t>
            </a:r>
          </a:p>
          <a:p>
            <a:pPr lvl="2"/>
            <a:r>
              <a:rPr lang="en-US" dirty="0" smtClean="0"/>
              <a:t>external </a:t>
            </a:r>
            <a:r>
              <a:rPr lang="en-US" i="1" dirty="0" smtClean="0"/>
              <a:t>a posteriori  </a:t>
            </a:r>
            <a:r>
              <a:rPr lang="en-US" dirty="0" smtClean="0"/>
              <a:t>validation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35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Supervised clustering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Sample labels used in clustering</a:t>
            </a:r>
          </a:p>
          <a:p>
            <a:r>
              <a:rPr lang="en-US" dirty="0" smtClean="0"/>
              <a:t>Used to </a:t>
            </a:r>
          </a:p>
          <a:p>
            <a:pPr lvl="1"/>
            <a:r>
              <a:rPr lang="en-US" dirty="0" smtClean="0"/>
              <a:t>look for outliers in a given class</a:t>
            </a:r>
          </a:p>
          <a:p>
            <a:pPr lvl="1"/>
            <a:r>
              <a:rPr lang="en-US" dirty="0" smtClean="0"/>
              <a:t>Identify mislabeled samples</a:t>
            </a:r>
          </a:p>
          <a:p>
            <a:pPr lvl="1"/>
            <a:r>
              <a:rPr lang="en-US" dirty="0" smtClean="0"/>
              <a:t>Maximize class purity</a:t>
            </a:r>
          </a:p>
          <a:p>
            <a:r>
              <a:rPr lang="en-US" dirty="0" smtClean="0"/>
              <a:t>Algorithms</a:t>
            </a:r>
          </a:p>
          <a:p>
            <a:pPr lvl="1"/>
            <a:r>
              <a:rPr lang="en-CA" dirty="0"/>
              <a:t>Supervised Partitioning Around </a:t>
            </a:r>
            <a:r>
              <a:rPr lang="en-CA" dirty="0" err="1"/>
              <a:t>Medoids</a:t>
            </a:r>
            <a:r>
              <a:rPr lang="en-CA" dirty="0"/>
              <a:t> (SPAM</a:t>
            </a:r>
            <a:r>
              <a:rPr lang="en-CA" dirty="0" smtClean="0"/>
              <a:t>)</a:t>
            </a:r>
          </a:p>
          <a:p>
            <a:pPr lvl="1"/>
            <a:r>
              <a:rPr lang="en-CA" dirty="0"/>
              <a:t>Supervised Clustering using Evolutionary Computing (SCEC</a:t>
            </a:r>
            <a:r>
              <a:rPr lang="en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75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types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Decision</a:t>
            </a:r>
          </a:p>
          <a:p>
            <a:pPr lvl="1"/>
            <a:r>
              <a:rPr lang="en-US" dirty="0" smtClean="0"/>
              <a:t>To move to next node need  to take decision</a:t>
            </a:r>
          </a:p>
          <a:p>
            <a:r>
              <a:rPr lang="en-US" b="1" dirty="0" smtClean="0"/>
              <a:t>Classification</a:t>
            </a:r>
          </a:p>
          <a:p>
            <a:pPr lvl="1"/>
            <a:r>
              <a:rPr lang="en-US" dirty="0" smtClean="0"/>
              <a:t>Allow to predict class</a:t>
            </a:r>
          </a:p>
          <a:p>
            <a:pPr lvl="2"/>
            <a:r>
              <a:rPr lang="en-US" dirty="0"/>
              <a:t>use input to predict </a:t>
            </a:r>
            <a:r>
              <a:rPr lang="en-US" dirty="0" smtClean="0"/>
              <a:t>output </a:t>
            </a:r>
            <a:r>
              <a:rPr lang="en-US" dirty="0" smtClean="0">
                <a:sym typeface="Wingdings" pitchFamily="2" charset="2"/>
              </a:rPr>
              <a:t> class label</a:t>
            </a:r>
            <a:endParaRPr lang="en-CA" dirty="0"/>
          </a:p>
          <a:p>
            <a:pPr lvl="2"/>
            <a:r>
              <a:rPr lang="en-US" dirty="0" smtClean="0"/>
              <a:t>i.e.  classify </a:t>
            </a:r>
            <a:r>
              <a:rPr lang="en-US" dirty="0"/>
              <a:t>input</a:t>
            </a:r>
            <a:endParaRPr lang="en-US" dirty="0" smtClean="0"/>
          </a:p>
          <a:p>
            <a:r>
              <a:rPr lang="en-US" b="1" dirty="0" smtClean="0"/>
              <a:t>Regression</a:t>
            </a:r>
          </a:p>
          <a:p>
            <a:pPr lvl="1"/>
            <a:r>
              <a:rPr lang="en-US" dirty="0" smtClean="0"/>
              <a:t>Allow to predict output value</a:t>
            </a:r>
          </a:p>
          <a:p>
            <a:pPr lvl="2"/>
            <a:r>
              <a:rPr lang="en-US" dirty="0" smtClean="0"/>
              <a:t>i.e. use input to predict output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897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Unsupervised VS Supervised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Unsupervised </a:t>
            </a:r>
            <a:r>
              <a:rPr lang="en-US" dirty="0" smtClean="0"/>
              <a:t>clustering created </a:t>
            </a:r>
            <a:r>
              <a:rPr lang="en-US" b="1" dirty="0" smtClean="0"/>
              <a:t>impure</a:t>
            </a:r>
            <a:r>
              <a:rPr lang="en-US" dirty="0" smtClean="0"/>
              <a:t> cluster A </a:t>
            </a:r>
          </a:p>
          <a:p>
            <a:r>
              <a:rPr lang="en-US" b="1" dirty="0" smtClean="0"/>
              <a:t>Supervised</a:t>
            </a:r>
            <a:r>
              <a:rPr lang="en-US" dirty="0" smtClean="0"/>
              <a:t> clustering made cluster A </a:t>
            </a:r>
            <a:r>
              <a:rPr lang="en-US" b="1" dirty="0" smtClean="0"/>
              <a:t>pure </a:t>
            </a:r>
            <a:r>
              <a:rPr lang="en-US" dirty="0" smtClean="0"/>
              <a:t>(classes are known and used during clustering)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K-means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Simplest unsupervised clustering algorithm</a:t>
            </a:r>
            <a:endParaRPr lang="en-CA" dirty="0" smtClean="0"/>
          </a:p>
          <a:p>
            <a:r>
              <a:rPr lang="en-US" dirty="0" smtClean="0"/>
              <a:t>Requires specification of expected number of clusters (i.e. k = # of clusters)</a:t>
            </a:r>
          </a:p>
          <a:p>
            <a:r>
              <a:rPr lang="en-US" dirty="0" smtClean="0"/>
              <a:t>Similarity is calculated based on Euclidian distance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scikit-learn.org/stable/_images/plot_mean_shift_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9668" r="5750" b="5533"/>
          <a:stretch/>
        </p:blipFill>
        <p:spPr bwMode="auto">
          <a:xfrm>
            <a:off x="4648199" y="1600200"/>
            <a:ext cx="422209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0580" y="4953000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k=3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374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K-means algorith</a:t>
            </a:r>
            <a:r>
              <a:rPr lang="en-US" b="1" dirty="0"/>
              <a:t>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Given dataset </a:t>
            </a:r>
            <a:r>
              <a:rPr lang="en-US" b="1" dirty="0">
                <a:solidFill>
                  <a:srgbClr val="7030A0"/>
                </a:solidFill>
              </a:rPr>
              <a:t>X</a:t>
            </a:r>
            <a:r>
              <a:rPr lang="en-US" dirty="0" smtClean="0">
                <a:solidFill>
                  <a:srgbClr val="7030A0"/>
                </a:solidFill>
              </a:rPr>
              <a:t>={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,….</a:t>
            </a:r>
            <a:r>
              <a:rPr lang="en-US" dirty="0" err="1" smtClean="0">
                <a:solidFill>
                  <a:srgbClr val="7030A0"/>
                </a:solidFill>
              </a:rPr>
              <a:t>x</a:t>
            </a:r>
            <a:r>
              <a:rPr lang="en-US" baseline="-25000" dirty="0" err="1" smtClean="0">
                <a:solidFill>
                  <a:srgbClr val="7030A0"/>
                </a:solidFill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} assign to clusters</a:t>
            </a:r>
            <a:r>
              <a:rPr lang="en-US" b="1" dirty="0" smtClean="0">
                <a:solidFill>
                  <a:srgbClr val="7030A0"/>
                </a:solidFill>
              </a:rPr>
              <a:t> c</a:t>
            </a:r>
            <a:r>
              <a:rPr lang="en-US" dirty="0" smtClean="0">
                <a:solidFill>
                  <a:srgbClr val="7030A0"/>
                </a:solidFill>
              </a:rPr>
              <a:t>={c</a:t>
            </a:r>
            <a:r>
              <a:rPr lang="en-US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,…,</a:t>
            </a:r>
            <a:r>
              <a:rPr lang="en-US" dirty="0" err="1" smtClean="0">
                <a:solidFill>
                  <a:srgbClr val="7030A0"/>
                </a:solidFill>
              </a:rPr>
              <a:t>c</a:t>
            </a:r>
            <a:r>
              <a:rPr lang="en-US" baseline="-25000" dirty="0" err="1" smtClean="0">
                <a:solidFill>
                  <a:srgbClr val="7030A0"/>
                </a:solidFill>
              </a:rPr>
              <a:t>k</a:t>
            </a:r>
            <a:r>
              <a:rPr lang="en-US" dirty="0" smtClean="0">
                <a:solidFill>
                  <a:srgbClr val="7030A0"/>
                </a:solidFill>
              </a:rPr>
              <a:t>}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 centroids u={u</a:t>
            </a:r>
            <a:r>
              <a:rPr lang="en-US" baseline="-25000" dirty="0" smtClean="0"/>
              <a:t>1</a:t>
            </a:r>
            <a:r>
              <a:rPr lang="en-US" dirty="0" smtClean="0"/>
              <a:t>,..,u</a:t>
            </a:r>
            <a:r>
              <a:rPr lang="en-US" baseline="-25000" dirty="0" smtClean="0"/>
              <a:t>k</a:t>
            </a:r>
            <a:r>
              <a:rPr lang="en-US" dirty="0" smtClean="0"/>
              <a:t>} as far apart as possible. If not  a 1</a:t>
            </a:r>
            <a:r>
              <a:rPr lang="en-US" baseline="30000" dirty="0" smtClean="0"/>
              <a:t>st</a:t>
            </a:r>
            <a:r>
              <a:rPr lang="en-US" dirty="0" smtClean="0"/>
              <a:t> iteration, recalculate </a:t>
            </a:r>
            <a:r>
              <a:rPr lang="en-US" dirty="0"/>
              <a:t>centroids of the clusters </a:t>
            </a:r>
            <a:r>
              <a:rPr lang="en-US" b="1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points in the dataset and associate them to centroids </a:t>
            </a:r>
            <a:r>
              <a:rPr lang="en-US" b="1" dirty="0" smtClean="0"/>
              <a:t>u</a:t>
            </a:r>
            <a:r>
              <a:rPr lang="en-US" dirty="0" smtClean="0"/>
              <a:t> populating clusters </a:t>
            </a:r>
            <a:r>
              <a:rPr lang="en-US" b="1" dirty="0" smtClean="0"/>
              <a:t>c</a:t>
            </a:r>
            <a:endParaRPr lang="en-US" b="1" baseline="-25000" dirty="0" smtClean="0"/>
          </a:p>
          <a:p>
            <a:pPr marL="514350" indent="-514350">
              <a:buFont typeface="+mj-lt"/>
              <a:buAutoNum type="arabicPeriod"/>
            </a:pPr>
            <a:endParaRPr lang="en-US" baseline="-25000" dirty="0"/>
          </a:p>
          <a:p>
            <a:pPr marL="514350" indent="-514350">
              <a:buFont typeface="+mj-lt"/>
              <a:buAutoNum type="arabicPeriod"/>
            </a:pP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steps 1-3 until no centroids  do not move and acceptable error function threshold is met</a:t>
            </a: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endParaRPr lang="en-US" baseline="-25000" dirty="0"/>
          </a:p>
          <a:p>
            <a:pPr marL="514350" indent="-514350">
              <a:buFont typeface="+mj-lt"/>
              <a:buAutoNum type="arabicPeriod"/>
            </a:pPr>
            <a:endParaRPr lang="en-US" baseline="-25000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90" y="5029200"/>
            <a:ext cx="441063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1371600" cy="91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9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dirty="0" smtClean="0"/>
              <a:t>Hierarchical clustering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33757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Divides or aggregates data recursively into groups</a:t>
            </a:r>
          </a:p>
          <a:p>
            <a:r>
              <a:rPr lang="en-US" dirty="0" smtClean="0"/>
              <a:t>Agglomerative</a:t>
            </a:r>
          </a:p>
          <a:p>
            <a:pPr lvl="1"/>
            <a:r>
              <a:rPr lang="en-US" dirty="0" smtClean="0"/>
              <a:t>Bottom-up approach. Start from small clusters and start aggregation process to create larger clusters</a:t>
            </a:r>
          </a:p>
          <a:p>
            <a:r>
              <a:rPr lang="en-US" dirty="0" smtClean="0"/>
              <a:t>Divisive</a:t>
            </a:r>
          </a:p>
          <a:p>
            <a:pPr lvl="1"/>
            <a:r>
              <a:rPr lang="en-US" dirty="0" smtClean="0"/>
              <a:t>From one cluster representing whole data start dividing it into small parts</a:t>
            </a:r>
          </a:p>
          <a:p>
            <a:r>
              <a:rPr lang="en-US" dirty="0" smtClean="0"/>
              <a:t>Data separation process is based on </a:t>
            </a:r>
            <a:r>
              <a:rPr lang="en-US" b="1" dirty="0" smtClean="0"/>
              <a:t>nested</a:t>
            </a:r>
            <a:r>
              <a:rPr lang="en-US" dirty="0" smtClean="0"/>
              <a:t> clusters</a:t>
            </a:r>
          </a:p>
          <a:p>
            <a:pPr lvl="1"/>
            <a:r>
              <a:rPr lang="en-US" dirty="0" smtClean="0"/>
              <a:t>Smaller clusters within other bigger clusters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430401" y="6400800"/>
            <a:ext cx="624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Two nested clusters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blue</a:t>
            </a:r>
            <a:r>
              <a:rPr lang="en-US" dirty="0" smtClean="0"/>
              <a:t>  with 2 smaller  clusters each</a:t>
            </a:r>
            <a:endParaRPr lang="en-CA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21" y="4562475"/>
            <a:ext cx="20383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17716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4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dirty="0" smtClean="0"/>
              <a:t>Hierarchical clustering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515" y="1015375"/>
            <a:ext cx="5943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Agglomerative:</a:t>
            </a:r>
            <a:endParaRPr lang="en-CA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Start </a:t>
            </a:r>
            <a:r>
              <a:rPr lang="en-CA" dirty="0"/>
              <a:t>by assigning each </a:t>
            </a:r>
            <a:r>
              <a:rPr lang="en-CA" dirty="0" smtClean="0"/>
              <a:t>data point </a:t>
            </a:r>
            <a:r>
              <a:rPr lang="en-CA" dirty="0"/>
              <a:t>to a cluster </a:t>
            </a:r>
            <a:r>
              <a:rPr lang="en-CA" dirty="0" smtClean="0"/>
              <a:t>c</a:t>
            </a:r>
            <a:r>
              <a:rPr lang="en-CA" baseline="-25000" dirty="0" smtClean="0"/>
              <a:t>i{1..n}</a:t>
            </a:r>
            <a:r>
              <a:rPr lang="en-CA" baseline="-25000" dirty="0"/>
              <a:t> </a:t>
            </a:r>
            <a:r>
              <a:rPr lang="en-CA" dirty="0" smtClean="0"/>
              <a:t>so that you </a:t>
            </a:r>
            <a:r>
              <a:rPr lang="en-CA" dirty="0"/>
              <a:t>have </a:t>
            </a:r>
            <a:r>
              <a:rPr lang="en-CA" dirty="0" smtClean="0"/>
              <a:t>n clusters</a:t>
            </a:r>
            <a:r>
              <a:rPr lang="en-CA" dirty="0"/>
              <a:t> </a:t>
            </a:r>
            <a:r>
              <a:rPr lang="en-CA" dirty="0" smtClean="0"/>
              <a:t>each </a:t>
            </a:r>
            <a:r>
              <a:rPr lang="en-CA" dirty="0"/>
              <a:t>containing just one </a:t>
            </a:r>
            <a:r>
              <a:rPr lang="en-CA" dirty="0" smtClean="0"/>
              <a:t>item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Find </a:t>
            </a:r>
            <a:r>
              <a:rPr lang="en-CA" dirty="0"/>
              <a:t>the pair of </a:t>
            </a:r>
            <a:r>
              <a:rPr lang="en-CA" dirty="0" smtClean="0"/>
              <a:t>clusters c</a:t>
            </a:r>
            <a:r>
              <a:rPr lang="en-CA" baseline="-25000" dirty="0" smtClean="0"/>
              <a:t>i </a:t>
            </a:r>
            <a:r>
              <a:rPr lang="en-CA" dirty="0" smtClean="0"/>
              <a:t> and </a:t>
            </a:r>
            <a:r>
              <a:rPr lang="en-CA" dirty="0"/>
              <a:t>c</a:t>
            </a:r>
            <a:r>
              <a:rPr lang="en-CA" baseline="-25000" dirty="0"/>
              <a:t>j</a:t>
            </a:r>
            <a:r>
              <a:rPr lang="en-CA" dirty="0"/>
              <a:t> </a:t>
            </a:r>
            <a:r>
              <a:rPr lang="en-CA" dirty="0" smtClean="0"/>
              <a:t>(having the smallest distance/largest similarity between them) and </a:t>
            </a:r>
            <a:r>
              <a:rPr lang="en-CA" dirty="0"/>
              <a:t>merge them into a single cluster </a:t>
            </a:r>
            <a:r>
              <a:rPr lang="en-CA" dirty="0" smtClean="0"/>
              <a:t>c</a:t>
            </a:r>
            <a:r>
              <a:rPr lang="en-CA" baseline="-25000" dirty="0" smtClean="0"/>
              <a:t>k</a:t>
            </a:r>
            <a:r>
              <a:rPr lang="en-CA" dirty="0" smtClean="0"/>
              <a:t>=c</a:t>
            </a:r>
            <a:r>
              <a:rPr lang="en-CA" baseline="-25000" dirty="0" smtClean="0"/>
              <a:t>i</a:t>
            </a:r>
            <a:r>
              <a:rPr lang="en-CA" dirty="0" smtClean="0"/>
              <a:t>∪c</a:t>
            </a:r>
            <a:r>
              <a:rPr lang="en-CA" baseline="-25000" dirty="0" smtClean="0"/>
              <a:t>j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Eliminate selected clusters </a:t>
            </a:r>
            <a:r>
              <a:rPr lang="en-CA" dirty="0" smtClean="0"/>
              <a:t>c</a:t>
            </a:r>
            <a:r>
              <a:rPr lang="en-CA" baseline="-25000" dirty="0" smtClean="0"/>
              <a:t>i</a:t>
            </a:r>
            <a:r>
              <a:rPr lang="en-CA" dirty="0" smtClean="0"/>
              <a:t> and c</a:t>
            </a:r>
            <a:r>
              <a:rPr lang="en-CA" baseline="-25000" dirty="0" smtClean="0"/>
              <a:t>j </a:t>
            </a:r>
            <a:r>
              <a:rPr lang="en-CA" dirty="0" smtClean="0"/>
              <a:t>from the list of clusters </a:t>
            </a:r>
            <a:r>
              <a:rPr lang="en-CA" b="1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Compute and update distances </a:t>
            </a:r>
            <a:r>
              <a:rPr lang="en-CA" dirty="0"/>
              <a:t>(similarities) between the new cluster and each of the old </a:t>
            </a:r>
            <a:r>
              <a:rPr lang="en-CA" dirty="0" smtClean="0"/>
              <a:t>clusters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Repeat steps 2-4 until the total number of clusters n=1 (one big cluster)</a:t>
            </a:r>
            <a:endParaRPr lang="en-CA" dirty="0"/>
          </a:p>
          <a:p>
            <a:endParaRPr lang="en-C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31" y="2133600"/>
            <a:ext cx="2617469" cy="232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577042" cy="17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12865" y="6447183"/>
            <a:ext cx="175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Hierarchical tree</a:t>
            </a:r>
            <a:endParaRPr lang="en-CA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31" y="533400"/>
            <a:ext cx="2617469" cy="153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2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"/>
            <a:ext cx="8229600" cy="895350"/>
          </a:xfrm>
        </p:spPr>
        <p:txBody>
          <a:bodyPr/>
          <a:lstStyle/>
          <a:p>
            <a:r>
              <a:rPr lang="en-US" b="1" dirty="0" smtClean="0"/>
              <a:t>Hierarchical tree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Tree levels</a:t>
            </a:r>
          </a:p>
          <a:p>
            <a:pPr lvl="1"/>
            <a:r>
              <a:rPr lang="en-US" dirty="0" smtClean="0"/>
              <a:t>cut tree horizontally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op levels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larger clusters</a:t>
            </a:r>
          </a:p>
          <a:p>
            <a:pPr lvl="1"/>
            <a:r>
              <a:rPr lang="en-US" dirty="0" smtClean="0"/>
              <a:t>bottom levels </a:t>
            </a:r>
            <a:r>
              <a:rPr lang="en-US" dirty="0" smtClean="0">
                <a:sym typeface="Wingdings" pitchFamily="2" charset="2"/>
              </a:rPr>
              <a:t> smaller clusters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very bottom level of the tree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contains clusters with class label assigned</a:t>
            </a:r>
          </a:p>
          <a:p>
            <a:pPr lvl="2"/>
            <a:r>
              <a:rPr lang="en-US" dirty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mallest clusters </a:t>
            </a:r>
          </a:p>
          <a:p>
            <a:r>
              <a:rPr lang="en-US" dirty="0" smtClean="0">
                <a:sym typeface="Wingdings" pitchFamily="2" charset="2"/>
              </a:rPr>
              <a:t>Branches of the tree represent distances between clusters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90036"/>
            <a:ext cx="6705600" cy="308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3" y="645789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smtClean="0"/>
              <a:t>Source: </a:t>
            </a:r>
            <a:r>
              <a:rPr lang="en-CA" sz="1000" dirty="0" err="1" smtClean="0"/>
              <a:t>Daqing</a:t>
            </a:r>
            <a:r>
              <a:rPr lang="en-CA" sz="1000" dirty="0" smtClean="0"/>
              <a:t> </a:t>
            </a:r>
            <a:r>
              <a:rPr lang="en-CA" sz="1000" dirty="0"/>
              <a:t>Mao, Yi </a:t>
            </a:r>
            <a:r>
              <a:rPr lang="en-CA" sz="1000" dirty="0" err="1"/>
              <a:t>Luo</a:t>
            </a:r>
            <a:r>
              <a:rPr lang="en-CA" sz="1000" dirty="0"/>
              <a:t>, </a:t>
            </a:r>
            <a:r>
              <a:rPr lang="en-CA" sz="1000" dirty="0" err="1"/>
              <a:t>Jinghai</a:t>
            </a:r>
            <a:r>
              <a:rPr lang="en-CA" sz="1000" dirty="0"/>
              <a:t> Zhang and Jun Zhu A NEW STRATEGY OF COOPERATIVITY OF BICLUSTERING AND HIERARCHICAL CLUSTERING: A CASE OF ANALYZING YEAST GENOMIC MICROARRAY DATASETS</a:t>
            </a:r>
          </a:p>
        </p:txBody>
      </p:sp>
    </p:spTree>
    <p:extLst>
      <p:ext uri="{BB962C8B-B14F-4D97-AF65-F5344CB8AC3E}">
        <p14:creationId xmlns:p14="http://schemas.microsoft.com/office/powerpoint/2010/main" val="32990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Hierarchical </a:t>
            </a:r>
            <a:r>
              <a:rPr lang="en-US" b="1" dirty="0" smtClean="0"/>
              <a:t>clustering - distance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Cluster distance measured</a:t>
            </a:r>
          </a:p>
          <a:p>
            <a:pPr lvl="1"/>
            <a:r>
              <a:rPr lang="en-US" dirty="0" smtClean="0"/>
              <a:t>Minimal distance (single linkage, nearest neighbor)</a:t>
            </a:r>
          </a:p>
          <a:p>
            <a:pPr lvl="2"/>
            <a:r>
              <a:rPr lang="en-US" dirty="0" smtClean="0"/>
              <a:t>Encourages growth of elongated clusters</a:t>
            </a:r>
          </a:p>
          <a:p>
            <a:pPr lvl="2"/>
            <a:r>
              <a:rPr lang="en-US" dirty="0" smtClean="0"/>
              <a:t>Sensitive to noise</a:t>
            </a:r>
          </a:p>
          <a:p>
            <a:pPr lvl="1"/>
            <a:r>
              <a:rPr lang="en-US" dirty="0" smtClean="0"/>
              <a:t>Maximum distance (complete linkage)</a:t>
            </a:r>
          </a:p>
          <a:p>
            <a:pPr lvl="2"/>
            <a:r>
              <a:rPr lang="en-US" dirty="0" smtClean="0"/>
              <a:t>Encourages compact clusters</a:t>
            </a:r>
          </a:p>
          <a:p>
            <a:pPr lvl="2"/>
            <a:r>
              <a:rPr lang="en-US" dirty="0" smtClean="0"/>
              <a:t>Does not work well on elongated clusters </a:t>
            </a:r>
            <a:endParaRPr lang="en-US" dirty="0"/>
          </a:p>
          <a:p>
            <a:pPr lvl="1"/>
            <a:r>
              <a:rPr lang="en-US" dirty="0" smtClean="0"/>
              <a:t>Average distance</a:t>
            </a:r>
          </a:p>
          <a:p>
            <a:pPr lvl="1"/>
            <a:r>
              <a:rPr lang="en-US" dirty="0" smtClean="0"/>
              <a:t>Mean distance</a:t>
            </a:r>
          </a:p>
          <a:p>
            <a:pPr lvl="2"/>
            <a:r>
              <a:rPr lang="en-US" dirty="0" smtClean="0"/>
              <a:t>Cheaper to compute than average distance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  <p:sp>
        <p:nvSpPr>
          <p:cNvPr id="4" name="Right Brace 3"/>
          <p:cNvSpPr/>
          <p:nvPr/>
        </p:nvSpPr>
        <p:spPr>
          <a:xfrm>
            <a:off x="3962400" y="5105400"/>
            <a:ext cx="1524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267200" y="5261113"/>
            <a:ext cx="3438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More robust to noise, more stable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959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Principal component analysis (PCA)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Non-parametric method of extracting patterns in data from complex/high-</a:t>
            </a:r>
            <a:r>
              <a:rPr lang="en-US" dirty="0" err="1" smtClean="0"/>
              <a:t>dimentional</a:t>
            </a:r>
            <a:r>
              <a:rPr lang="en-US" dirty="0" smtClean="0"/>
              <a:t> datasets</a:t>
            </a:r>
          </a:p>
          <a:p>
            <a:r>
              <a:rPr lang="en-US" dirty="0" smtClean="0"/>
              <a:t>Used for data compression and simplification</a:t>
            </a:r>
          </a:p>
          <a:p>
            <a:pPr lvl="1"/>
            <a:r>
              <a:rPr lang="en-US" dirty="0" smtClean="0"/>
              <a:t>Extraction of “relevant” data</a:t>
            </a:r>
          </a:p>
          <a:p>
            <a:pPr lvl="1"/>
            <a:r>
              <a:rPr lang="en-US" dirty="0" smtClean="0"/>
              <a:t>Reduction of data </a:t>
            </a:r>
            <a:r>
              <a:rPr lang="en-US" dirty="0" err="1" smtClean="0"/>
              <a:t>dimentionality</a:t>
            </a:r>
            <a:endParaRPr lang="en-US" dirty="0" smtClean="0"/>
          </a:p>
          <a:p>
            <a:r>
              <a:rPr lang="en-US" dirty="0" smtClean="0"/>
              <a:t>Comes from linear algebra</a:t>
            </a:r>
          </a:p>
          <a:p>
            <a:r>
              <a:rPr lang="en-US" dirty="0" smtClean="0"/>
              <a:t>Relies on variance present in data</a:t>
            </a:r>
          </a:p>
          <a:p>
            <a:r>
              <a:rPr lang="en-US" dirty="0" smtClean="0"/>
              <a:t>Not a clustering technique</a:t>
            </a:r>
            <a:r>
              <a:rPr lang="en-CA" dirty="0" smtClean="0"/>
              <a:t>, but used together with clustering such as k-means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88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Principal component analysis (PCA)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Assumes “linearity” in data</a:t>
            </a:r>
          </a:p>
          <a:p>
            <a:pPr lvl="1"/>
            <a:r>
              <a:rPr lang="en-US" dirty="0" smtClean="0"/>
              <a:t>Hidden factors in data have an additive nature</a:t>
            </a:r>
          </a:p>
          <a:p>
            <a:pPr lvl="1"/>
            <a:r>
              <a:rPr lang="en-US" dirty="0" smtClean="0"/>
              <a:t>Usually a good approximation to take</a:t>
            </a:r>
          </a:p>
          <a:p>
            <a:r>
              <a:rPr lang="en-US" dirty="0" smtClean="0"/>
              <a:t>Designed to analyze </a:t>
            </a:r>
            <a:r>
              <a:rPr lang="en-US" b="1" dirty="0" smtClean="0"/>
              <a:t>variance</a:t>
            </a:r>
            <a:r>
              <a:rPr lang="en-US" dirty="0" smtClean="0"/>
              <a:t> in data via</a:t>
            </a:r>
          </a:p>
          <a:p>
            <a:pPr lvl="1"/>
            <a:r>
              <a:rPr lang="en-US" dirty="0" smtClean="0"/>
              <a:t>Covariance matrix</a:t>
            </a:r>
          </a:p>
          <a:p>
            <a:pPr lvl="1"/>
            <a:r>
              <a:rPr lang="en-US" dirty="0" smtClean="0"/>
              <a:t>Correlation matrix</a:t>
            </a:r>
          </a:p>
          <a:p>
            <a:r>
              <a:rPr lang="en-US" dirty="0" smtClean="0"/>
              <a:t>Data could be transformed to lower dimensions via eigenvectors (principal components) capturing the largest variance in input data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95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PCA algorithm in nutshell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Relies on manipulation of matrices via linear algebra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Subtract mean from each variable vector (e.g. gene or individual, etc.) </a:t>
            </a:r>
            <a:r>
              <a:rPr lang="en-US" dirty="0" smtClean="0">
                <a:sym typeface="Wingdings" pitchFamily="2" charset="2"/>
              </a:rPr>
              <a:t> centers data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Calculate co-variance matrix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b="1" dirty="0" smtClean="0"/>
              <a:t>Calculate </a:t>
            </a:r>
            <a:r>
              <a:rPr lang="en-CA" b="1" dirty="0"/>
              <a:t>the eigenvectors and eigenvalues of the </a:t>
            </a:r>
            <a:r>
              <a:rPr lang="en-CA" b="1" dirty="0" smtClean="0"/>
              <a:t>covariance matrix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Choose principal components (PCs)</a:t>
            </a:r>
          </a:p>
          <a:p>
            <a:pPr marL="971550" lvl="1" indent="-514350"/>
            <a:r>
              <a:rPr lang="en-CA" dirty="0"/>
              <a:t>the eigenvector with the </a:t>
            </a:r>
            <a:r>
              <a:rPr lang="en-CA" i="1" dirty="0"/>
              <a:t>highest </a:t>
            </a:r>
            <a:r>
              <a:rPr lang="en-CA" dirty="0"/>
              <a:t>eigenvalue is the </a:t>
            </a:r>
            <a:r>
              <a:rPr lang="en-CA" i="1" dirty="0"/>
              <a:t>principle component </a:t>
            </a:r>
            <a:r>
              <a:rPr lang="en-CA" dirty="0"/>
              <a:t>of the data </a:t>
            </a:r>
            <a:r>
              <a:rPr lang="en-CA" dirty="0" smtClean="0"/>
              <a:t>set</a:t>
            </a:r>
          </a:p>
          <a:p>
            <a:pPr marL="971550" lvl="1" indent="-514350"/>
            <a:r>
              <a:rPr lang="en-US" dirty="0"/>
              <a:t>e</a:t>
            </a:r>
            <a:r>
              <a:rPr lang="en-US" dirty="0" smtClean="0"/>
              <a:t>igenvectors are perpendicular to each other</a:t>
            </a:r>
            <a:endParaRPr lang="en-CA" dirty="0" smtClean="0"/>
          </a:p>
          <a:p>
            <a:pPr marL="971550" lvl="1" indent="-514350">
              <a:buFont typeface="+mj-lt"/>
              <a:buAutoNum type="arabicPeriod" startAt="5"/>
            </a:pPr>
            <a:r>
              <a:rPr lang="en-US" b="1" dirty="0" smtClean="0"/>
              <a:t>Transpose data along selected principal components</a:t>
            </a:r>
          </a:p>
          <a:p>
            <a:pPr marL="971550" lvl="1" indent="-514350">
              <a:buFont typeface="+mj-lt"/>
              <a:buAutoNum type="arabicPeriod" startAt="5"/>
            </a:pPr>
            <a:endParaRPr lang="en-US" dirty="0" smtClean="0"/>
          </a:p>
          <a:p>
            <a:pPr marL="971550" lvl="1" indent="-514350">
              <a:buFont typeface="+mj-lt"/>
              <a:buAutoNum type="arabicPeriod" startAt="5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83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ceit.com/m/visthink-decision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" y="838200"/>
            <a:ext cx="910300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969"/>
            <a:ext cx="8229600" cy="1143000"/>
          </a:xfrm>
        </p:spPr>
        <p:txBody>
          <a:bodyPr/>
          <a:lstStyle/>
          <a:p>
            <a:r>
              <a:rPr lang="en-US" b="1" dirty="0" smtClean="0"/>
              <a:t>Decision Tree example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8" name="Picture 4" descr="http://www.decision-making-solutions.com/images/personal-decision-tree-example-iStock_000013980970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" y="838200"/>
            <a:ext cx="1926565" cy="13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PCA illustration example (1)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1) Subtract means </a:t>
            </a:r>
            <a:r>
              <a:rPr lang="en-US" dirty="0" err="1" smtClean="0"/>
              <a:t>Xbar</a:t>
            </a:r>
            <a:r>
              <a:rPr lang="en-US" dirty="0" smtClean="0"/>
              <a:t> and </a:t>
            </a:r>
            <a:r>
              <a:rPr lang="en-US" dirty="0" err="1" smtClean="0"/>
              <a:t>Ybar</a:t>
            </a:r>
            <a:r>
              <a:rPr lang="en-US" dirty="0" smtClean="0"/>
              <a:t> from the data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69342"/>
              </p:ext>
            </p:extLst>
          </p:nvPr>
        </p:nvGraphicFramePr>
        <p:xfrm>
          <a:off x="5562600" y="2209800"/>
          <a:ext cx="1676400" cy="3618553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</a:tblGrid>
              <a:tr h="482053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3650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50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50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50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50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50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50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50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50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50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429000" y="3810000"/>
            <a:ext cx="19050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34849"/>
              </p:ext>
            </p:extLst>
          </p:nvPr>
        </p:nvGraphicFramePr>
        <p:xfrm>
          <a:off x="1600200" y="2209800"/>
          <a:ext cx="1600200" cy="3553515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</a:tblGrid>
              <a:tr h="31172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54848"/>
              </p:ext>
            </p:extLst>
          </p:nvPr>
        </p:nvGraphicFramePr>
        <p:xfrm>
          <a:off x="3465443" y="3276600"/>
          <a:ext cx="1673225" cy="41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571320" imgH="203040" progId="Equation.DSMT4">
                  <p:embed/>
                </p:oleObj>
              </mc:Choice>
              <mc:Fallback>
                <p:oleObj name="Equation" r:id="rId4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5443" y="3276600"/>
                        <a:ext cx="1673225" cy="413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767976"/>
              </p:ext>
            </p:extLst>
          </p:nvPr>
        </p:nvGraphicFramePr>
        <p:xfrm>
          <a:off x="3660706" y="3886200"/>
          <a:ext cx="14415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545760" imgH="203040" progId="Equation.DSMT4">
                  <p:embed/>
                </p:oleObj>
              </mc:Choice>
              <mc:Fallback>
                <p:oleObj name="Equation" r:id="rId6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0706" y="3886200"/>
                        <a:ext cx="144158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1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dirty="0" smtClean="0"/>
              <a:t>PCA illustration example (2)</a:t>
            </a:r>
            <a:endParaRPr lang="en-CA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2) Calculate </a:t>
            </a:r>
            <a:r>
              <a:rPr lang="en-US" dirty="0" smtClean="0">
                <a:hlinkClick r:id="rId3"/>
              </a:rPr>
              <a:t>co-variance</a:t>
            </a:r>
            <a:r>
              <a:rPr lang="en-US" dirty="0" smtClean="0"/>
              <a:t> of X and Y vectors: </a:t>
            </a:r>
            <a:r>
              <a:rPr lang="en-US" i="1" dirty="0" err="1" smtClean="0"/>
              <a:t>cov</a:t>
            </a:r>
            <a:r>
              <a:rPr lang="en-US" i="1" dirty="0" smtClean="0"/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3) </a:t>
            </a:r>
            <a:r>
              <a:rPr lang="en-CA" dirty="0" smtClean="0"/>
              <a:t>Calculate eigenvalue and eigenvector from the covariance matrix: </a:t>
            </a:r>
            <a:r>
              <a:rPr lang="en-CA" i="1" dirty="0" err="1" smtClean="0"/>
              <a:t>eigen</a:t>
            </a:r>
            <a:r>
              <a:rPr lang="en-CA" i="1" dirty="0" smtClean="0"/>
              <a:t>(covariance matrix)</a:t>
            </a:r>
          </a:p>
          <a:p>
            <a:pPr marL="0" lvl="1" indent="0">
              <a:buNone/>
            </a:pPr>
            <a:endParaRPr lang="en-US" i="1" dirty="0"/>
          </a:p>
          <a:p>
            <a:pPr marL="0" lvl="1" indent="0">
              <a:buNone/>
            </a:pPr>
            <a:endParaRPr lang="en-US" i="1" dirty="0" smtClean="0"/>
          </a:p>
          <a:p>
            <a:pPr marL="0" lvl="1" indent="0">
              <a:buNone/>
            </a:pPr>
            <a:endParaRPr lang="en-US" i="1" dirty="0"/>
          </a:p>
          <a:p>
            <a:pPr marL="0" lvl="1" indent="0">
              <a:buNone/>
            </a:pPr>
            <a:r>
              <a:rPr lang="en-US" dirty="0" smtClean="0"/>
              <a:t>4) Choose eigenvectors (PCs) with highest eigenvalues</a:t>
            </a:r>
          </a:p>
          <a:p>
            <a:pPr marL="857250" lvl="2" indent="-457200"/>
            <a:r>
              <a:rPr lang="en-US" dirty="0" smtClean="0"/>
              <a:t>In these case the 1</a:t>
            </a:r>
            <a:r>
              <a:rPr lang="en-US" baseline="30000" dirty="0" smtClean="0"/>
              <a:t>st</a:t>
            </a:r>
            <a:r>
              <a:rPr lang="en-US" dirty="0" smtClean="0"/>
              <a:t> eigenvector could be selected (PC1)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 smtClean="0"/>
          </a:p>
          <a:p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82197"/>
              </p:ext>
            </p:extLst>
          </p:nvPr>
        </p:nvGraphicFramePr>
        <p:xfrm>
          <a:off x="2743200" y="2133600"/>
          <a:ext cx="2819399" cy="1125855"/>
        </p:xfrm>
        <a:graphic>
          <a:graphicData uri="http://schemas.openxmlformats.org/drawingml/2006/table">
            <a:tbl>
              <a:tblPr/>
              <a:tblGrid>
                <a:gridCol w="818535"/>
                <a:gridCol w="1000432"/>
                <a:gridCol w="1000432"/>
              </a:tblGrid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0.616556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0.615444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0.615444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0.716556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91418"/>
              </p:ext>
            </p:extLst>
          </p:nvPr>
        </p:nvGraphicFramePr>
        <p:xfrm>
          <a:off x="2286000" y="4356652"/>
          <a:ext cx="3505200" cy="1371600"/>
        </p:xfrm>
        <a:graphic>
          <a:graphicData uri="http://schemas.openxmlformats.org/drawingml/2006/table">
            <a:tbl>
              <a:tblPr/>
              <a:tblGrid>
                <a:gridCol w="1375036"/>
                <a:gridCol w="1065082"/>
                <a:gridCol w="1065082"/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0.677873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-0.73518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0.735179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0.677873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eigenvalues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6400801" y="4800600"/>
            <a:ext cx="457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own Arrow 8"/>
          <p:cNvSpPr/>
          <p:nvPr/>
        </p:nvSpPr>
        <p:spPr>
          <a:xfrm>
            <a:off x="7159488" y="4800600"/>
            <a:ext cx="457200" cy="914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400800" y="4330148"/>
            <a:ext cx="1215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PC1   </a:t>
            </a:r>
            <a:r>
              <a:rPr lang="en-US" b="1" dirty="0" smtClean="0"/>
              <a:t>   </a:t>
            </a:r>
            <a:r>
              <a:rPr lang="en-US" b="1" dirty="0"/>
              <a:t>PC2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289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PCA illustration example </a:t>
            </a:r>
            <a:r>
              <a:rPr lang="en-US" b="1" dirty="0" smtClean="0"/>
              <a:t>(3)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5) </a:t>
            </a:r>
            <a:r>
              <a:rPr lang="en-US" dirty="0"/>
              <a:t>Transpose data along</a:t>
            </a:r>
            <a:r>
              <a:rPr lang="en-US" dirty="0" smtClean="0"/>
              <a:t> selected PCs</a:t>
            </a:r>
          </a:p>
          <a:p>
            <a:pPr lvl="1"/>
            <a:r>
              <a:rPr lang="en-US" dirty="0" smtClean="0"/>
              <a:t>As expected PC1 captures most data variance</a:t>
            </a:r>
          </a:p>
          <a:p>
            <a:pPr lvl="1"/>
            <a:r>
              <a:rPr lang="en-US" dirty="0" smtClean="0"/>
              <a:t>To transpose multiply selected eigenvectors by initial data</a:t>
            </a:r>
            <a:endParaRPr lang="en-CA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5110468" cy="509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908" y="5907157"/>
            <a:ext cx="7132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Transposed data = eigenvectors x mean-subtracted data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13169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 implementation of PCA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contains several functions to perform </a:t>
            </a:r>
            <a:r>
              <a:rPr lang="en-US" dirty="0" err="1" smtClean="0"/>
              <a:t>pca</a:t>
            </a:r>
            <a:endParaRPr lang="en-US" dirty="0" smtClean="0"/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rincomp</a:t>
            </a:r>
            <a:r>
              <a:rPr lang="en-US" dirty="0" smtClean="0"/>
              <a:t>(): 	</a:t>
            </a:r>
            <a:r>
              <a:rPr lang="en-CA" dirty="0" smtClean="0"/>
              <a:t>stats library</a:t>
            </a:r>
            <a:endParaRPr lang="en-US" dirty="0" smtClean="0"/>
          </a:p>
          <a:p>
            <a:pPr lvl="1"/>
            <a:r>
              <a:rPr lang="en-CA" dirty="0" err="1"/>
              <a:t>prcomp</a:t>
            </a:r>
            <a:r>
              <a:rPr lang="en-CA" dirty="0" smtClean="0"/>
              <a:t>():	stats library</a:t>
            </a:r>
          </a:p>
          <a:p>
            <a:pPr lvl="1"/>
            <a:r>
              <a:rPr lang="en-CA" dirty="0"/>
              <a:t>PCA </a:t>
            </a:r>
            <a:r>
              <a:rPr lang="en-CA" dirty="0" smtClean="0"/>
              <a:t>(): 		</a:t>
            </a:r>
            <a:r>
              <a:rPr lang="en-CA" dirty="0" err="1" smtClean="0"/>
              <a:t>FactoMineR</a:t>
            </a:r>
            <a:r>
              <a:rPr lang="en-CA" dirty="0" smtClean="0"/>
              <a:t> library</a:t>
            </a:r>
            <a:endParaRPr lang="en-CA" dirty="0"/>
          </a:p>
          <a:p>
            <a:pPr lvl="1"/>
            <a:endParaRPr lang="en-CA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97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prcomp</a:t>
            </a:r>
            <a:r>
              <a:rPr lang="en-US" dirty="0" smtClean="0"/>
              <a:t>()  function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fr-BE" dirty="0" err="1" smtClean="0">
                <a:latin typeface="Courier New" pitchFamily="49" charset="0"/>
                <a:cs typeface="Courier New" pitchFamily="49" charset="0"/>
              </a:rPr>
              <a:t>pca</a:t>
            </a:r>
            <a:r>
              <a:rPr lang="fr-BE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BE" dirty="0" err="1" smtClean="0">
                <a:latin typeface="Courier New" pitchFamily="49" charset="0"/>
                <a:cs typeface="Courier New" pitchFamily="49" charset="0"/>
              </a:rPr>
              <a:t>prcomp</a:t>
            </a:r>
            <a:r>
              <a:rPr lang="fr-BE" dirty="0" smtClean="0">
                <a:latin typeface="Courier New" pitchFamily="49" charset="0"/>
                <a:cs typeface="Courier New" pitchFamily="49" charset="0"/>
              </a:rPr>
              <a:t>(data, </a:t>
            </a:r>
            <a:r>
              <a:rPr lang="fr-BE" dirty="0" err="1" smtClean="0">
                <a:latin typeface="Courier New" pitchFamily="49" charset="0"/>
                <a:cs typeface="Courier New" pitchFamily="49" charset="0"/>
              </a:rPr>
              <a:t>retx</a:t>
            </a:r>
            <a:r>
              <a:rPr lang="fr-BE" dirty="0" smtClean="0">
                <a:latin typeface="Courier New" pitchFamily="49" charset="0"/>
                <a:cs typeface="Courier New" pitchFamily="49" charset="0"/>
              </a:rPr>
              <a:t>=T)</a:t>
            </a:r>
          </a:p>
          <a:p>
            <a:pPr marL="0" indent="0">
              <a:buNone/>
            </a:pPr>
            <a:r>
              <a:rPr lang="fr-BE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fr-BE" dirty="0" err="1" smtClean="0">
                <a:latin typeface="Courier New" pitchFamily="49" charset="0"/>
                <a:cs typeface="Courier New" pitchFamily="49" charset="0"/>
              </a:rPr>
              <a:t>pca</a:t>
            </a:r>
            <a:endParaRPr lang="fr-BE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BE" dirty="0" smtClean="0">
                <a:latin typeface="Courier New" pitchFamily="49" charset="0"/>
                <a:cs typeface="Courier New" pitchFamily="49" charset="0"/>
              </a:rPr>
              <a:t>Standard </a:t>
            </a:r>
            <a:r>
              <a:rPr lang="fr-BE" dirty="0" err="1" smtClean="0">
                <a:latin typeface="Courier New" pitchFamily="49" charset="0"/>
                <a:cs typeface="Courier New" pitchFamily="49" charset="0"/>
              </a:rPr>
              <a:t>deviations</a:t>
            </a:r>
            <a:r>
              <a:rPr lang="fr-BE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fr-BE" dirty="0" smtClean="0">
                <a:latin typeface="Courier New" pitchFamily="49" charset="0"/>
                <a:cs typeface="Courier New" pitchFamily="49" charset="0"/>
              </a:rPr>
              <a:t>[1] 1.1331495 0.2215477</a:t>
            </a:r>
          </a:p>
          <a:p>
            <a:pPr marL="0" indent="0">
              <a:buNone/>
            </a:pPr>
            <a:endParaRPr lang="fr-BE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BE" dirty="0" smtClean="0">
                <a:latin typeface="Courier New" pitchFamily="49" charset="0"/>
                <a:cs typeface="Courier New" pitchFamily="49" charset="0"/>
              </a:rPr>
              <a:t>Rotation:</a:t>
            </a:r>
          </a:p>
          <a:p>
            <a:pPr marL="0" indent="0">
              <a:buNone/>
            </a:pPr>
            <a:r>
              <a:rPr lang="fr-BE" dirty="0" smtClean="0">
                <a:latin typeface="Courier New" pitchFamily="49" charset="0"/>
                <a:cs typeface="Courier New" pitchFamily="49" charset="0"/>
              </a:rPr>
              <a:t>         PC1        PC2</a:t>
            </a:r>
          </a:p>
          <a:p>
            <a:pPr marL="0" indent="0">
              <a:buNone/>
            </a:pPr>
            <a:r>
              <a:rPr lang="fr-BE" dirty="0" smtClean="0">
                <a:latin typeface="Courier New" pitchFamily="49" charset="0"/>
                <a:cs typeface="Courier New" pitchFamily="49" charset="0"/>
              </a:rPr>
              <a:t>x -0.6778734  0.7351787</a:t>
            </a:r>
          </a:p>
          <a:p>
            <a:pPr marL="0" indent="0">
              <a:buNone/>
            </a:pPr>
            <a:r>
              <a:rPr lang="fr-BE" dirty="0" smtClean="0">
                <a:latin typeface="Courier New" pitchFamily="49" charset="0"/>
                <a:cs typeface="Courier New" pitchFamily="49" charset="0"/>
              </a:rPr>
              <a:t>y -0.7351787 -0.6778734</a:t>
            </a:r>
            <a:endParaRPr lang="en-CA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7052" y="3609489"/>
            <a:ext cx="428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Co-variance matrix with PCs along columns</a:t>
            </a:r>
            <a:endParaRPr lang="en-CA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3794155"/>
            <a:ext cx="2173852" cy="320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5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19529"/>
            <a:ext cx="4465983" cy="445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prcomp</a:t>
            </a:r>
            <a:r>
              <a:rPr lang="en-US" b="1" dirty="0" smtClean="0"/>
              <a:t>()  function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41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pca$x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              PC1         PC2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 [1,] -0.82797019  0.17511531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 [2,]  1.77758033 -0.14285723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 [3,] -0.99219749 -0.38437499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 [4,] -0.27421042 -0.13041721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 [5,] -1.67580142  0.20949846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 [6,] -0.91294910 -0.17528244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 [7,]  0.09910944  0.34982470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 [8,]  1.14457216 -0.04641726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 [9,]  0.43804614 -0.01776463</a:t>
            </a:r>
          </a:p>
          <a:p>
            <a:pPr marL="0" indent="0">
              <a:buNone/>
            </a:pPr>
            <a:r>
              <a:rPr lang="pl-PL" sz="1800" dirty="0">
                <a:latin typeface="Courier New" pitchFamily="49" charset="0"/>
                <a:cs typeface="Courier New" pitchFamily="49" charset="0"/>
              </a:rPr>
              <a:t>[10,]  1.22382056  0.16267529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Data is rotated or superimposed onto the selected 2 </a:t>
            </a:r>
            <a:r>
              <a:rPr lang="en-US" sz="2400" dirty="0" smtClean="0"/>
              <a:t>PCs acting as news axis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New </a:t>
            </a:r>
            <a:r>
              <a:rPr lang="en-US" sz="2400" dirty="0"/>
              <a:t>coordinates for x and y vectors </a:t>
            </a:r>
            <a:r>
              <a:rPr lang="en-US" sz="2400" dirty="0" smtClean="0"/>
              <a:t>along PC1 and PC2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358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prcomp</a:t>
            </a:r>
            <a:r>
              <a:rPr lang="en-US" b="1" dirty="0"/>
              <a:t>()  function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Obtaining information on variance explained by each PC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CA" sz="22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CA" sz="2200" dirty="0">
                <a:latin typeface="Courier New" pitchFamily="49" charset="0"/>
                <a:cs typeface="Courier New" pitchFamily="49" charset="0"/>
              </a:rPr>
              <a:t>summary(</a:t>
            </a:r>
            <a:r>
              <a:rPr lang="en-CA" sz="2200" dirty="0" err="1">
                <a:latin typeface="Courier New" pitchFamily="49" charset="0"/>
                <a:cs typeface="Courier New" pitchFamily="49" charset="0"/>
              </a:rPr>
              <a:t>pca</a:t>
            </a:r>
            <a:r>
              <a:rPr lang="en-CA" sz="22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CA" sz="2200" dirty="0">
                <a:latin typeface="Courier New" pitchFamily="49" charset="0"/>
                <a:cs typeface="Courier New" pitchFamily="49" charset="0"/>
              </a:rPr>
              <a:t>Importance of components:</a:t>
            </a:r>
          </a:p>
          <a:p>
            <a:pPr marL="0" indent="0">
              <a:buNone/>
            </a:pPr>
            <a:r>
              <a:rPr lang="en-CA" sz="2200" dirty="0">
                <a:latin typeface="Courier New" pitchFamily="49" charset="0"/>
                <a:cs typeface="Courier New" pitchFamily="49" charset="0"/>
              </a:rPr>
              <a:t>                          Comp.1     Comp.2</a:t>
            </a:r>
          </a:p>
          <a:p>
            <a:pPr marL="0" indent="0">
              <a:buNone/>
            </a:pPr>
            <a:r>
              <a:rPr lang="en-CA" sz="2200" dirty="0">
                <a:latin typeface="Courier New" pitchFamily="49" charset="0"/>
                <a:cs typeface="Courier New" pitchFamily="49" charset="0"/>
              </a:rPr>
              <a:t>Standard deviation     1.0750000 0.21017864</a:t>
            </a:r>
          </a:p>
          <a:p>
            <a:pPr marL="0" indent="0">
              <a:buNone/>
            </a:pPr>
            <a:r>
              <a:rPr lang="en-CA" sz="2200" b="1" dirty="0">
                <a:latin typeface="Courier New" pitchFamily="49" charset="0"/>
                <a:cs typeface="Courier New" pitchFamily="49" charset="0"/>
              </a:rPr>
              <a:t>Proportion of Variance 0.9631813 0.03681869</a:t>
            </a:r>
          </a:p>
          <a:p>
            <a:pPr marL="0" indent="0">
              <a:buNone/>
            </a:pPr>
            <a:r>
              <a:rPr lang="en-CA" sz="2200" dirty="0">
                <a:latin typeface="Courier New" pitchFamily="49" charset="0"/>
                <a:cs typeface="Courier New" pitchFamily="49" charset="0"/>
              </a:rPr>
              <a:t>Cumulative Proportion  0.9631813 1.00000000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25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</a:t>
            </a:r>
            <a:r>
              <a:rPr lang="en-US" b="1" dirty="0" err="1" smtClean="0"/>
              <a:t>rincomp</a:t>
            </a:r>
            <a:r>
              <a:rPr lang="en-US" b="1" dirty="0" smtClean="0"/>
              <a:t>() function in 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CA" sz="2000" dirty="0" err="1">
                <a:latin typeface="Courier New" pitchFamily="49" charset="0"/>
                <a:cs typeface="Courier New" pitchFamily="49" charset="0"/>
              </a:rPr>
              <a:t>pca</a:t>
            </a:r>
            <a:r>
              <a:rPr lang="en-CA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2000" dirty="0" err="1">
                <a:latin typeface="Courier New" pitchFamily="49" charset="0"/>
                <a:cs typeface="Courier New" pitchFamily="49" charset="0"/>
              </a:rPr>
              <a:t>princomp</a:t>
            </a:r>
            <a:r>
              <a:rPr lang="en-CA" sz="2000" dirty="0">
                <a:latin typeface="Courier New" pitchFamily="49" charset="0"/>
                <a:cs typeface="Courier New" pitchFamily="49" charset="0"/>
              </a:rPr>
              <a:t>(data, </a:t>
            </a:r>
            <a:r>
              <a:rPr lang="en-CA" sz="2000" dirty="0" err="1">
                <a:latin typeface="Courier New" pitchFamily="49" charset="0"/>
                <a:cs typeface="Courier New" pitchFamily="49" charset="0"/>
              </a:rPr>
              <a:t>retx</a:t>
            </a:r>
            <a:r>
              <a:rPr lang="en-CA" sz="2000" dirty="0">
                <a:latin typeface="Courier New" pitchFamily="49" charset="0"/>
                <a:cs typeface="Courier New" pitchFamily="49" charset="0"/>
              </a:rPr>
              <a:t>=T)</a:t>
            </a:r>
          </a:p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CA" sz="2000" dirty="0" err="1">
                <a:latin typeface="Courier New" pitchFamily="49" charset="0"/>
                <a:cs typeface="Courier New" pitchFamily="49" charset="0"/>
              </a:rPr>
              <a:t>pca</a:t>
            </a:r>
            <a:endParaRPr lang="en-CA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Call:</a:t>
            </a:r>
          </a:p>
          <a:p>
            <a:pPr marL="0" indent="0">
              <a:buNone/>
            </a:pPr>
            <a:r>
              <a:rPr lang="en-CA" sz="2000" dirty="0" err="1">
                <a:latin typeface="Courier New" pitchFamily="49" charset="0"/>
                <a:cs typeface="Courier New" pitchFamily="49" charset="0"/>
              </a:rPr>
              <a:t>princomp</a:t>
            </a:r>
            <a:r>
              <a:rPr lang="en-CA" sz="2000" dirty="0">
                <a:latin typeface="Courier New" pitchFamily="49" charset="0"/>
                <a:cs typeface="Courier New" pitchFamily="49" charset="0"/>
              </a:rPr>
              <a:t>(x = data, </a:t>
            </a:r>
            <a:r>
              <a:rPr lang="en-CA" sz="2000" dirty="0" err="1">
                <a:latin typeface="Courier New" pitchFamily="49" charset="0"/>
                <a:cs typeface="Courier New" pitchFamily="49" charset="0"/>
              </a:rPr>
              <a:t>retx</a:t>
            </a:r>
            <a:r>
              <a:rPr lang="en-CA" sz="2000" dirty="0">
                <a:latin typeface="Courier New" pitchFamily="49" charset="0"/>
                <a:cs typeface="Courier New" pitchFamily="49" charset="0"/>
              </a:rPr>
              <a:t> = T)</a:t>
            </a:r>
          </a:p>
          <a:p>
            <a:pPr marL="0" indent="0">
              <a:buNone/>
            </a:pPr>
            <a:endParaRPr lang="en-CA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Standard deviations:</a:t>
            </a:r>
          </a:p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   Comp.1    Comp.2 </a:t>
            </a:r>
          </a:p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1.0750000 0.2101786 </a:t>
            </a:r>
          </a:p>
          <a:p>
            <a:pPr marL="0" indent="0">
              <a:buNone/>
            </a:pPr>
            <a:endParaRPr lang="en-CA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 2  variables and  10 observations.</a:t>
            </a:r>
          </a:p>
        </p:txBody>
      </p:sp>
    </p:spTree>
    <p:extLst>
      <p:ext uri="{BB962C8B-B14F-4D97-AF65-F5344CB8AC3E}">
        <p14:creationId xmlns:p14="http://schemas.microsoft.com/office/powerpoint/2010/main" val="29243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princomp</a:t>
            </a:r>
            <a:r>
              <a:rPr lang="en-US" b="1" dirty="0" smtClean="0"/>
              <a:t>() function in 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1800" dirty="0">
                <a:latin typeface="Courier New" pitchFamily="49" charset="0"/>
                <a:cs typeface="Courier New" pitchFamily="49" charset="0"/>
              </a:rPr>
              <a:t>&gt; attributes(</a:t>
            </a:r>
            <a:r>
              <a:rPr lang="en-CA" sz="1800" dirty="0" err="1">
                <a:latin typeface="Courier New" pitchFamily="49" charset="0"/>
                <a:cs typeface="Courier New" pitchFamily="49" charset="0"/>
              </a:rPr>
              <a:t>pca</a:t>
            </a:r>
            <a:r>
              <a:rPr lang="en-CA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CA" sz="1800" dirty="0">
                <a:latin typeface="Courier New" pitchFamily="49" charset="0"/>
                <a:cs typeface="Courier New" pitchFamily="49" charset="0"/>
              </a:rPr>
              <a:t>$names</a:t>
            </a:r>
          </a:p>
          <a:p>
            <a:pPr marL="0" indent="0">
              <a:buNone/>
            </a:pPr>
            <a:r>
              <a:rPr lang="en-CA" sz="1800" dirty="0">
                <a:latin typeface="Courier New" pitchFamily="49" charset="0"/>
                <a:cs typeface="Courier New" pitchFamily="49" charset="0"/>
              </a:rPr>
              <a:t>[1] "</a:t>
            </a:r>
            <a:r>
              <a:rPr lang="en-CA" sz="1800" dirty="0" err="1">
                <a:latin typeface="Courier New" pitchFamily="49" charset="0"/>
                <a:cs typeface="Courier New" pitchFamily="49" charset="0"/>
              </a:rPr>
              <a:t>sdev</a:t>
            </a:r>
            <a:r>
              <a:rPr lang="en-CA" sz="1800" dirty="0">
                <a:latin typeface="Courier New" pitchFamily="49" charset="0"/>
                <a:cs typeface="Courier New" pitchFamily="49" charset="0"/>
              </a:rPr>
              <a:t>"     "loadings" "center"   "scale"    "</a:t>
            </a:r>
            <a:r>
              <a:rPr lang="en-CA" sz="1800" dirty="0" err="1">
                <a:latin typeface="Courier New" pitchFamily="49" charset="0"/>
                <a:cs typeface="Courier New" pitchFamily="49" charset="0"/>
              </a:rPr>
              <a:t>n.obs</a:t>
            </a:r>
            <a:r>
              <a:rPr lang="en-CA" sz="1800" dirty="0">
                <a:latin typeface="Courier New" pitchFamily="49" charset="0"/>
                <a:cs typeface="Courier New" pitchFamily="49" charset="0"/>
              </a:rPr>
              <a:t>"    "scores"   "call"    </a:t>
            </a:r>
          </a:p>
          <a:p>
            <a:pPr marL="0" indent="0">
              <a:buNone/>
            </a:pPr>
            <a:endParaRPr lang="en-CA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urier New" pitchFamily="49" charset="0"/>
                <a:cs typeface="Courier New" pitchFamily="49" charset="0"/>
              </a:rPr>
              <a:t>$class</a:t>
            </a:r>
          </a:p>
          <a:p>
            <a:pPr marL="0" indent="0">
              <a:buNone/>
            </a:pPr>
            <a:r>
              <a:rPr lang="en-CA" sz="1800" dirty="0">
                <a:latin typeface="Courier New" pitchFamily="49" charset="0"/>
                <a:cs typeface="Courier New" pitchFamily="49" charset="0"/>
              </a:rPr>
              <a:t>[1] "</a:t>
            </a:r>
            <a:r>
              <a:rPr lang="en-CA" sz="1800" dirty="0" err="1" smtClean="0">
                <a:latin typeface="Courier New" pitchFamily="49" charset="0"/>
                <a:cs typeface="Courier New" pitchFamily="49" charset="0"/>
              </a:rPr>
              <a:t>princomp</a:t>
            </a:r>
            <a:r>
              <a:rPr lang="en-CA" sz="18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fr-BE" sz="1800" b="1" dirty="0" err="1">
                <a:latin typeface="Courier New" pitchFamily="49" charset="0"/>
                <a:cs typeface="Courier New" pitchFamily="49" charset="0"/>
              </a:rPr>
              <a:t>pca$scores</a:t>
            </a:r>
            <a:endParaRPr lang="fr-BE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           Comp.1      Comp.2</a:t>
            </a: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 [1,]  0.82797019 -0.17511531</a:t>
            </a: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 [2,] -1.77758033  0.14285723</a:t>
            </a: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 [3,]  0.99219749  0.38437499</a:t>
            </a: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 [4,]  0.27421042  0.13041721</a:t>
            </a: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 [5,]  1.67580142 -0.20949846</a:t>
            </a: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 [6,]  0.91294910  0.17528244</a:t>
            </a: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 [7,] -0.09910944 -0.34982470</a:t>
            </a: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 [8,] -1.14457216  0.04641726</a:t>
            </a: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 [9,] -0.43804614  0.01776463</a:t>
            </a:r>
          </a:p>
          <a:p>
            <a:pPr marL="0" indent="0">
              <a:buNone/>
            </a:pPr>
            <a:r>
              <a:rPr lang="fr-BE" sz="1800" dirty="0">
                <a:latin typeface="Courier New" pitchFamily="49" charset="0"/>
                <a:cs typeface="Courier New" pitchFamily="49" charset="0"/>
              </a:rPr>
              <a:t>[10,] -1.22382056 -0.16267529</a:t>
            </a:r>
          </a:p>
          <a:p>
            <a:pPr marL="0" indent="0">
              <a:buNone/>
            </a:pPr>
            <a:endParaRPr lang="en-CA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3339" y="4463534"/>
            <a:ext cx="3723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Rotated along PC1 and PC2 values of </a:t>
            </a:r>
            <a:endParaRPr lang="en-US" b="1" dirty="0" smtClean="0"/>
          </a:p>
          <a:p>
            <a:pPr algn="ctr"/>
            <a:r>
              <a:rPr lang="en-US" b="1" dirty="0"/>
              <a:t>m</a:t>
            </a:r>
            <a:r>
              <a:rPr lang="en-US" b="1" dirty="0" smtClean="0"/>
              <a:t>ean subtracted vectors X and Y </a:t>
            </a:r>
            <a:endParaRPr lang="en-CA" b="1" dirty="0"/>
          </a:p>
        </p:txBody>
      </p:sp>
      <p:sp>
        <p:nvSpPr>
          <p:cNvPr id="5" name="Right Brace 4"/>
          <p:cNvSpPr/>
          <p:nvPr/>
        </p:nvSpPr>
        <p:spPr>
          <a:xfrm>
            <a:off x="3810000" y="3505200"/>
            <a:ext cx="5334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1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princomp</a:t>
            </a:r>
            <a:r>
              <a:rPr lang="en-US" b="1" dirty="0"/>
              <a:t>()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print information on eigenvectors(PCs)</a:t>
            </a:r>
            <a:endParaRPr lang="en-CA" dirty="0"/>
          </a:p>
          <a:p>
            <a:pPr marL="0" indent="0">
              <a:buNone/>
            </a:pP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CA" sz="2000" b="1" dirty="0" err="1">
                <a:latin typeface="Courier New" pitchFamily="49" charset="0"/>
                <a:cs typeface="Courier New" pitchFamily="49" charset="0"/>
              </a:rPr>
              <a:t>pca$loadings</a:t>
            </a:r>
            <a:endParaRPr lang="en-CA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CA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Loadings:</a:t>
            </a:r>
          </a:p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  Comp.1 Comp.2</a:t>
            </a:r>
          </a:p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x  0.678 -0.735</a:t>
            </a:r>
          </a:p>
          <a:p>
            <a:pPr marL="0" indent="0">
              <a:buNone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y  0.735  0.678</a:t>
            </a:r>
          </a:p>
        </p:txBody>
      </p:sp>
    </p:spTree>
    <p:extLst>
      <p:ext uri="{BB962C8B-B14F-4D97-AF65-F5344CB8AC3E}">
        <p14:creationId xmlns:p14="http://schemas.microsoft.com/office/powerpoint/2010/main" val="42605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pidminer decision tree personal loan ac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9104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tree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43600"/>
            <a:ext cx="82296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Leaf nodes predict class of input (i.e. customer)</a:t>
            </a:r>
          </a:p>
          <a:p>
            <a:r>
              <a:rPr lang="en-US" dirty="0" smtClean="0"/>
              <a:t>Output class label – yes or no answer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263134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 banking </a:t>
            </a:r>
            <a:r>
              <a:rPr lang="en-CA" dirty="0"/>
              <a:t>customer would accept a personal </a:t>
            </a:r>
            <a:r>
              <a:rPr lang="en-CA" dirty="0" smtClean="0"/>
              <a:t>loan? Classes = {yes, no}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82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Mining field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Data Mining (DM) is a field that uses other techniques to analyze data and to </a:t>
            </a:r>
            <a:r>
              <a:rPr lang="en-US" b="1" dirty="0" smtClean="0"/>
              <a:t>find patterns </a:t>
            </a:r>
            <a:r>
              <a:rPr lang="en-US" dirty="0" smtClean="0"/>
              <a:t>in data</a:t>
            </a:r>
          </a:p>
          <a:p>
            <a:pPr lvl="1"/>
            <a:r>
              <a:rPr lang="en-US" dirty="0" smtClean="0"/>
              <a:t>The techniques used are often do not have solid statistical basis</a:t>
            </a:r>
          </a:p>
          <a:p>
            <a:pPr lvl="1"/>
            <a:r>
              <a:rPr lang="en-US" dirty="0" smtClean="0"/>
              <a:t>DM based methods can process huge amounts of data</a:t>
            </a:r>
          </a:p>
          <a:p>
            <a:pPr lvl="1"/>
            <a:r>
              <a:rPr lang="en-US" dirty="0" smtClean="0"/>
              <a:t>Classification Rules, Association Rules, Neural Networks, Supporter Vector Machines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88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Final remarks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Making  sense of data is very important task for XXI century</a:t>
            </a:r>
          </a:p>
          <a:p>
            <a:pPr lvl="1"/>
            <a:r>
              <a:rPr lang="en-US" dirty="0" smtClean="0"/>
              <a:t>Easy to generate data</a:t>
            </a:r>
          </a:p>
          <a:p>
            <a:pPr lvl="1"/>
            <a:r>
              <a:rPr lang="en-US" dirty="0" smtClean="0"/>
              <a:t>Hard to make any sense of collected data</a:t>
            </a:r>
          </a:p>
          <a:p>
            <a:r>
              <a:rPr lang="en-US" dirty="0" smtClean="0"/>
              <a:t>The data clustering and data complexity reduction techniques could be applied in any discipline (Biology, Physics, Economics)</a:t>
            </a:r>
          </a:p>
          <a:p>
            <a:r>
              <a:rPr lang="en-US" dirty="0" smtClean="0"/>
              <a:t>No method is perfect</a:t>
            </a:r>
          </a:p>
          <a:p>
            <a:pPr lvl="1"/>
            <a:r>
              <a:rPr lang="en-US" dirty="0" smtClean="0"/>
              <a:t>Active research in fields related to Big Data analysis</a:t>
            </a:r>
          </a:p>
          <a:p>
            <a:pPr lvl="2"/>
            <a:r>
              <a:rPr lang="en-US" dirty="0" smtClean="0"/>
              <a:t>Data Mining, Statistics, </a:t>
            </a:r>
            <a:r>
              <a:rPr lang="en-US" smtClean="0"/>
              <a:t>Machine Learning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74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1200" dirty="0" smtClean="0"/>
              <a:t>[</a:t>
            </a:r>
            <a:r>
              <a:rPr lang="en-US" sz="1200" dirty="0"/>
              <a:t>1</a:t>
            </a:r>
            <a:r>
              <a:rPr lang="en-US" sz="1200" dirty="0" smtClean="0"/>
              <a:t>] </a:t>
            </a:r>
            <a:r>
              <a:rPr lang="en-CA" sz="1200" dirty="0"/>
              <a:t>Leo </a:t>
            </a:r>
            <a:r>
              <a:rPr lang="en-CA" sz="1200" dirty="0" err="1"/>
              <a:t>Breiman</a:t>
            </a:r>
            <a:r>
              <a:rPr lang="en-CA" sz="1200" dirty="0"/>
              <a:t> Random Forests October 2001, Volume 45, Issue 1, </a:t>
            </a:r>
            <a:r>
              <a:rPr lang="en-CA" sz="1200" dirty="0" err="1"/>
              <a:t>pp</a:t>
            </a:r>
            <a:r>
              <a:rPr lang="en-CA" sz="1200" dirty="0"/>
              <a:t> </a:t>
            </a:r>
            <a:r>
              <a:rPr lang="en-CA" sz="1200" dirty="0" smtClean="0"/>
              <a:t>5-32 </a:t>
            </a:r>
            <a:r>
              <a:rPr lang="en-CA" sz="1200" dirty="0" err="1" smtClean="0"/>
              <a:t>doi</a:t>
            </a:r>
            <a:r>
              <a:rPr lang="en-CA" sz="1200" dirty="0" smtClean="0"/>
              <a:t>: </a:t>
            </a:r>
            <a:r>
              <a:rPr lang="en-CA" sz="1200" dirty="0" smtClean="0">
                <a:hlinkClick r:id="rId2"/>
              </a:rPr>
              <a:t>10.1196/annals.1407.021</a:t>
            </a:r>
            <a:endParaRPr lang="en-CA" sz="1200" dirty="0" smtClean="0"/>
          </a:p>
          <a:p>
            <a:pPr marL="0" indent="0" fontAlgn="base">
              <a:buNone/>
            </a:pPr>
            <a:r>
              <a:rPr lang="en-US" sz="1200" dirty="0" smtClean="0"/>
              <a:t>[2] </a:t>
            </a:r>
            <a:r>
              <a:rPr lang="en-CA" sz="1200" dirty="0"/>
              <a:t>Huynh-Thu, V. A., </a:t>
            </a:r>
            <a:r>
              <a:rPr lang="en-CA" sz="1200" dirty="0" err="1"/>
              <a:t>Irrthum</a:t>
            </a:r>
            <a:r>
              <a:rPr lang="en-CA" sz="1200" dirty="0"/>
              <a:t>, A., </a:t>
            </a:r>
            <a:r>
              <a:rPr lang="en-CA" sz="1200" dirty="0" err="1"/>
              <a:t>Wehenkel</a:t>
            </a:r>
            <a:r>
              <a:rPr lang="en-CA" sz="1200" dirty="0"/>
              <a:t>, L., and </a:t>
            </a:r>
            <a:r>
              <a:rPr lang="en-CA" sz="1200" dirty="0" err="1"/>
              <a:t>Geurts</a:t>
            </a:r>
            <a:r>
              <a:rPr lang="en-CA" sz="1200" dirty="0"/>
              <a:t>, P. Inferring regulatory networks from expression data using tree-based methods. </a:t>
            </a:r>
            <a:r>
              <a:rPr lang="en-CA" sz="1200" dirty="0" err="1"/>
              <a:t>PLoS</a:t>
            </a:r>
            <a:r>
              <a:rPr lang="en-CA" sz="1200" dirty="0"/>
              <a:t> ONE, 5(9):e12776, 2010 </a:t>
            </a:r>
            <a:endParaRPr lang="en-CA" sz="1200" dirty="0" smtClean="0"/>
          </a:p>
          <a:p>
            <a:pPr marL="0" indent="0" fontAlgn="base">
              <a:buNone/>
            </a:pPr>
            <a:r>
              <a:rPr lang="en-US" sz="1200" dirty="0" smtClean="0"/>
              <a:t>[3] </a:t>
            </a:r>
            <a:r>
              <a:rPr lang="en-US" sz="1200" dirty="0" err="1"/>
              <a:t>Hothorn</a:t>
            </a:r>
            <a:r>
              <a:rPr lang="en-US" sz="1200" dirty="0"/>
              <a:t>, T., </a:t>
            </a:r>
            <a:r>
              <a:rPr lang="en-US" sz="1200" dirty="0" err="1"/>
              <a:t>Hornik</a:t>
            </a:r>
            <a:r>
              <a:rPr lang="en-US" sz="1200" dirty="0"/>
              <a:t>, K., </a:t>
            </a:r>
            <a:r>
              <a:rPr lang="en-US" sz="1200" dirty="0" err="1"/>
              <a:t>Zeileis</a:t>
            </a:r>
            <a:r>
              <a:rPr lang="en-US" sz="1200" dirty="0"/>
              <a:t>, A., 2006. Unbiased recursive partitioning: a conditional inference framework. J. </a:t>
            </a:r>
            <a:r>
              <a:rPr lang="en-US" sz="1200" dirty="0" err="1"/>
              <a:t>Comput</a:t>
            </a:r>
            <a:r>
              <a:rPr lang="en-US" sz="1200" dirty="0"/>
              <a:t>. Graph. Statist. 15, </a:t>
            </a:r>
            <a:r>
              <a:rPr lang="en-US" sz="1200" dirty="0" smtClean="0"/>
              <a:t>651–674</a:t>
            </a:r>
          </a:p>
          <a:p>
            <a:pPr marL="0" indent="0" fontAlgn="base">
              <a:buNone/>
            </a:pPr>
            <a:r>
              <a:rPr lang="en-US" sz="1200" dirty="0" smtClean="0"/>
              <a:t>[4] </a:t>
            </a:r>
            <a:r>
              <a:rPr lang="en-CA" sz="1200" dirty="0" err="1"/>
              <a:t>Marbach</a:t>
            </a:r>
            <a:r>
              <a:rPr lang="en-CA" sz="1200" dirty="0"/>
              <a:t> D. Wisdom of crowds for robust gene network inference</a:t>
            </a:r>
            <a:r>
              <a:rPr lang="en-CA" sz="1200" dirty="0" smtClean="0"/>
              <a:t>. Nat </a:t>
            </a:r>
            <a:r>
              <a:rPr lang="en-CA" sz="1200" dirty="0"/>
              <a:t>Methods. 2012 Jul 15;9(8):</a:t>
            </a:r>
            <a:r>
              <a:rPr lang="en-CA" sz="1200" dirty="0" smtClean="0"/>
              <a:t>796-804</a:t>
            </a:r>
          </a:p>
          <a:p>
            <a:pPr marL="0" indent="0">
              <a:buNone/>
            </a:pPr>
            <a:r>
              <a:rPr lang="en-CA" sz="1200" dirty="0" smtClean="0"/>
              <a:t>[5] </a:t>
            </a:r>
            <a:r>
              <a:rPr lang="en-CA" sz="1200" dirty="0" smtClean="0">
                <a:hlinkClick r:id="rId3"/>
              </a:rPr>
              <a:t>http://home.deib.polimi.it/matteucc/Clustering/tutorial_html/</a:t>
            </a:r>
            <a:endParaRPr lang="en-CA" sz="1200" dirty="0" smtClean="0"/>
          </a:p>
          <a:p>
            <a:pPr marL="0" indent="0">
              <a:buNone/>
            </a:pPr>
            <a:r>
              <a:rPr lang="en-CA" sz="1200" dirty="0" smtClean="0"/>
              <a:t>[6] </a:t>
            </a:r>
            <a:r>
              <a:rPr lang="en-CA" sz="1200" dirty="0" smtClean="0">
                <a:hlinkClick r:id="rId4"/>
              </a:rPr>
              <a:t>http://www.hypertextbookshop.com/dataminingbook/public_version/contents/chapters/chapter004/chapter.html</a:t>
            </a:r>
            <a:endParaRPr lang="en-CA" sz="1200" dirty="0" smtClean="0"/>
          </a:p>
          <a:p>
            <a:pPr marL="0" indent="0">
              <a:buNone/>
            </a:pPr>
            <a:r>
              <a:rPr lang="en-GB" sz="1200" dirty="0" smtClean="0"/>
              <a:t>[7] </a:t>
            </a:r>
            <a:r>
              <a:rPr lang="en-CA" sz="1200" dirty="0" err="1" smtClean="0"/>
              <a:t>Strobl</a:t>
            </a:r>
            <a:r>
              <a:rPr lang="en-CA" sz="1200" dirty="0" smtClean="0"/>
              <a:t>, </a:t>
            </a:r>
            <a:r>
              <a:rPr lang="en-CA" sz="1200" dirty="0" err="1" smtClean="0"/>
              <a:t>Carolin</a:t>
            </a:r>
            <a:r>
              <a:rPr lang="en-CA" sz="1200" dirty="0" smtClean="0"/>
              <a:t>, et al. "Conditional variable importance for random forests." </a:t>
            </a:r>
            <a:r>
              <a:rPr lang="en-CA" sz="1200" i="1" dirty="0" smtClean="0"/>
              <a:t>BMC bioinformatics</a:t>
            </a:r>
            <a:r>
              <a:rPr lang="en-CA" sz="1200" dirty="0" smtClean="0"/>
              <a:t> 9.1 (2008): 307.</a:t>
            </a:r>
          </a:p>
          <a:p>
            <a:pPr marL="0" indent="0">
              <a:buNone/>
            </a:pPr>
            <a:r>
              <a:rPr lang="en-CA" sz="1200" dirty="0" smtClean="0"/>
              <a:t>[8] </a:t>
            </a:r>
            <a:r>
              <a:rPr lang="en-CA" sz="1200" dirty="0" err="1" smtClean="0"/>
              <a:t>Breiman</a:t>
            </a:r>
            <a:r>
              <a:rPr lang="en-CA" sz="1200" dirty="0" smtClean="0"/>
              <a:t>, Leo. "Statistical modeling: The two cultures." </a:t>
            </a:r>
            <a:r>
              <a:rPr lang="en-CA" sz="1200" i="1" dirty="0" smtClean="0"/>
              <a:t>Quality control and applied statistics</a:t>
            </a:r>
            <a:r>
              <a:rPr lang="en-CA" sz="1200" dirty="0" smtClean="0"/>
              <a:t> 48.1 (2003): 81-82.</a:t>
            </a:r>
          </a:p>
          <a:p>
            <a:pPr marL="0" indent="0">
              <a:buNone/>
            </a:pPr>
            <a:r>
              <a:rPr lang="en-CA" sz="1200" dirty="0" smtClean="0"/>
              <a:t>[9]</a:t>
            </a:r>
            <a:r>
              <a:rPr lang="en-CA" sz="1200" dirty="0" smtClean="0">
                <a:hlinkClick r:id="rId5" invalidUrl="ftp://131.252.97.79/Transfer/Treg/WFRE_Articles/Liaw_02_Classification and regression by randomForest.pdf"/>
              </a:rPr>
              <a:t> </a:t>
            </a:r>
            <a:r>
              <a:rPr lang="en-CA" sz="1200" dirty="0" err="1" smtClean="0">
                <a:hlinkClick r:id="rId6" invalidUrl="ftp://131.252.97.79/Transfer/Treg/WFRE_Articles/Liaw_02_Classification and regression by randomForest.pdf"/>
              </a:rPr>
              <a:t>Liaw</a:t>
            </a:r>
            <a:r>
              <a:rPr lang="en-CA" sz="1200" dirty="0" smtClean="0">
                <a:hlinkClick r:id="rId7" invalidUrl="ftp://131.252.97.79/Transfer/Treg/WFRE_Articles/Liaw_02_Classification and regression by randomForest.pdf"/>
              </a:rPr>
              <a:t>, Andy, and Matthew Wiener. "Classification and regression by </a:t>
            </a:r>
            <a:r>
              <a:rPr lang="en-CA" sz="1200" dirty="0" err="1" smtClean="0">
                <a:hlinkClick r:id="rId8" invalidUrl="ftp://131.252.97.79/Transfer/Treg/WFRE_Articles/Liaw_02_Classification and regression by randomForest.pdf"/>
              </a:rPr>
              <a:t>randomForest</a:t>
            </a:r>
            <a:r>
              <a:rPr lang="en-CA" sz="1200" dirty="0" smtClean="0">
                <a:hlinkClick r:id="rId9" invalidUrl="ftp://131.252.97.79/Transfer/Treg/WFRE_Articles/Liaw_02_Classification and regression by randomForest.pdf"/>
              </a:rPr>
              <a:t>." </a:t>
            </a:r>
            <a:r>
              <a:rPr lang="en-CA" sz="1200" i="1" dirty="0" smtClean="0">
                <a:hlinkClick r:id="rId10" invalidUrl="ftp://131.252.97.79/Transfer/Treg/WFRE_Articles/Liaw_02_Classification and regression by randomForest.pdf"/>
              </a:rPr>
              <a:t>R news</a:t>
            </a:r>
            <a:r>
              <a:rPr lang="en-CA" sz="1200" dirty="0" smtClean="0">
                <a:hlinkClick r:id="rId11" invalidUrl="ftp://131.252.97.79/Transfer/Treg/WFRE_Articles/Liaw_02_Classification and regression by randomForest.pdf"/>
              </a:rPr>
              <a:t> 2.3 (2002): 18-22</a:t>
            </a:r>
            <a:r>
              <a:rPr lang="en-CA" sz="1200" dirty="0" smtClean="0">
                <a:hlinkClick r:id="rId12" invalidUrl="ftp://131.252.97.79/Transfer/Treg/WFRE_Articles/Liaw_02_Classification and regression by randomForest.pdf"/>
              </a:rPr>
              <a:t>.</a:t>
            </a:r>
            <a:endParaRPr lang="en-CA" sz="12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CA" sz="1200" b="1" dirty="0" smtClean="0"/>
          </a:p>
          <a:p>
            <a:pPr marL="0" indent="0" fontAlgn="base">
              <a:buNone/>
            </a:pPr>
            <a:endParaRPr lang="en-CA" sz="1400" b="1" dirty="0" smtClean="0"/>
          </a:p>
          <a:p>
            <a:pPr marL="0" indent="0" fontAlgn="base">
              <a:buNone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1178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4634</Words>
  <Application>Microsoft Office PowerPoint</Application>
  <PresentationFormat>On-screen Show (4:3)</PresentationFormat>
  <Paragraphs>1234</Paragraphs>
  <Slides>92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Office Theme</vt:lpstr>
      <vt:lpstr>Equation</vt:lpstr>
      <vt:lpstr>L10: Trees and networks Data clustering</vt:lpstr>
      <vt:lpstr>Talk Plan</vt:lpstr>
      <vt:lpstr>Data Structures</vt:lpstr>
      <vt:lpstr>Trees</vt:lpstr>
      <vt:lpstr>Nodes (N)</vt:lpstr>
      <vt:lpstr>Edges (E)</vt:lpstr>
      <vt:lpstr>Tree types</vt:lpstr>
      <vt:lpstr>Decision Tree example</vt:lpstr>
      <vt:lpstr>Classification tree</vt:lpstr>
      <vt:lpstr>Classification example</vt:lpstr>
      <vt:lpstr>Classification example</vt:lpstr>
      <vt:lpstr>Regression trees</vt:lpstr>
      <vt:lpstr>Decision Trees (DTs)</vt:lpstr>
      <vt:lpstr>Tree growth and splitting</vt:lpstr>
      <vt:lpstr>Regression trees</vt:lpstr>
      <vt:lpstr>Single against ensemble of trees</vt:lpstr>
      <vt:lpstr>Tree ensembles</vt:lpstr>
      <vt:lpstr>Building a forest</vt:lpstr>
      <vt:lpstr>Random Forests</vt:lpstr>
      <vt:lpstr>Random Forest animation</vt:lpstr>
      <vt:lpstr>Splits</vt:lpstr>
      <vt:lpstr>Goodness of split</vt:lpstr>
      <vt:lpstr>GINI Index calculation</vt:lpstr>
      <vt:lpstr>GINI Index of a split</vt:lpstr>
      <vt:lpstr>GINI Index split</vt:lpstr>
      <vt:lpstr>Out-of-the-bag (OOB) samples</vt:lpstr>
      <vt:lpstr>RF variable importance (1)</vt:lpstr>
      <vt:lpstr>RF variable importance (3)</vt:lpstr>
      <vt:lpstr>Conditional inference forest (CIF)</vt:lpstr>
      <vt:lpstr>PowerPoint Presentation</vt:lpstr>
      <vt:lpstr>CIF algorithm</vt:lpstr>
      <vt:lpstr>Advantages of CI framework</vt:lpstr>
      <vt:lpstr>Building  Conditional Inference Trees</vt:lpstr>
      <vt:lpstr>CI tree – categorical response (Y)</vt:lpstr>
      <vt:lpstr>CI tree – continuous response (Y)</vt:lpstr>
      <vt:lpstr>RandomForest vs Conditional Inference</vt:lpstr>
      <vt:lpstr>CIF conditional permutation</vt:lpstr>
      <vt:lpstr>PowerPoint Presentation</vt:lpstr>
      <vt:lpstr>CIF to interaction networks (1)</vt:lpstr>
      <vt:lpstr>CIF to interaction networks (2)</vt:lpstr>
      <vt:lpstr>CIF to interaction networks (3)</vt:lpstr>
      <vt:lpstr>PowerPoint Presentation</vt:lpstr>
      <vt:lpstr>Building a CI tree</vt:lpstr>
      <vt:lpstr>ctree_control() </vt:lpstr>
      <vt:lpstr>ctree() </vt:lpstr>
      <vt:lpstr>Building a CI forests (CIF)</vt:lpstr>
      <vt:lpstr>cforest_control() </vt:lpstr>
      <vt:lpstr>cforest_classical()</vt:lpstr>
      <vt:lpstr>cforest_unbiased()</vt:lpstr>
      <vt:lpstr>cforest() </vt:lpstr>
      <vt:lpstr>varimp()</vt:lpstr>
      <vt:lpstr>Glaucoma example</vt:lpstr>
      <vt:lpstr>CITs in action</vt:lpstr>
      <vt:lpstr>Prediction of a class</vt:lpstr>
      <vt:lpstr>Single CI tree</vt:lpstr>
      <vt:lpstr>Data Clustering</vt:lpstr>
      <vt:lpstr>Clustering – “grouping” of data</vt:lpstr>
      <vt:lpstr>Usefulness of data clustering</vt:lpstr>
      <vt:lpstr>Ideal clustering</vt:lpstr>
      <vt:lpstr>Main types of clustering</vt:lpstr>
      <vt:lpstr>Exclusive clustering</vt:lpstr>
      <vt:lpstr>Similarity measures (1)</vt:lpstr>
      <vt:lpstr>Similarity measures (2)</vt:lpstr>
      <vt:lpstr>Similarity measures (3)</vt:lpstr>
      <vt:lpstr>Misclassification errors</vt:lpstr>
      <vt:lpstr>Misclassification measures</vt:lpstr>
      <vt:lpstr>Unsupervised clustering features</vt:lpstr>
      <vt:lpstr>Unsupervised clustering questions</vt:lpstr>
      <vt:lpstr>Supervised clustering</vt:lpstr>
      <vt:lpstr>Unsupervised VS Supervised</vt:lpstr>
      <vt:lpstr>K-means</vt:lpstr>
      <vt:lpstr>K-means algorithm</vt:lpstr>
      <vt:lpstr>Hierarchical clustering</vt:lpstr>
      <vt:lpstr>Hierarchical clustering</vt:lpstr>
      <vt:lpstr>Hierarchical tree</vt:lpstr>
      <vt:lpstr>Hierarchical clustering - distance</vt:lpstr>
      <vt:lpstr>Principal component analysis (PCA)</vt:lpstr>
      <vt:lpstr>Principal component analysis (PCA)</vt:lpstr>
      <vt:lpstr>PCA algorithm in nutshell</vt:lpstr>
      <vt:lpstr>PCA illustration example (1)</vt:lpstr>
      <vt:lpstr>PCA illustration example (2)</vt:lpstr>
      <vt:lpstr>PCA illustration example (3)</vt:lpstr>
      <vt:lpstr>R implementation of PCA</vt:lpstr>
      <vt:lpstr>prcomp()  function </vt:lpstr>
      <vt:lpstr>prcomp()  function </vt:lpstr>
      <vt:lpstr>prcomp()  function </vt:lpstr>
      <vt:lpstr>princomp() function in R</vt:lpstr>
      <vt:lpstr>princomp() function in R</vt:lpstr>
      <vt:lpstr>princomp()</vt:lpstr>
      <vt:lpstr>Data Mining field</vt:lpstr>
      <vt:lpstr>Final remarks</vt:lpstr>
      <vt:lpstr>References</vt:lpstr>
    </vt:vector>
  </TitlesOfParts>
  <Company>ULg - 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L10: Trees and networks Data clustering</dc:title>
  <dc:creator>Kyrylo Bessonov</dc:creator>
  <cp:lastModifiedBy>Kyrylo Bessonov</cp:lastModifiedBy>
  <cp:revision>16</cp:revision>
  <dcterms:created xsi:type="dcterms:W3CDTF">2015-11-20T15:39:34Z</dcterms:created>
  <dcterms:modified xsi:type="dcterms:W3CDTF">2015-11-20T17:54:55Z</dcterms:modified>
</cp:coreProperties>
</file>