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340" r:id="rId4"/>
    <p:sldId id="341" r:id="rId5"/>
    <p:sldId id="342" r:id="rId6"/>
    <p:sldId id="295" r:id="rId7"/>
    <p:sldId id="296" r:id="rId8"/>
    <p:sldId id="297" r:id="rId9"/>
    <p:sldId id="298" r:id="rId10"/>
    <p:sldId id="335" r:id="rId11"/>
    <p:sldId id="336" r:id="rId12"/>
    <p:sldId id="334" r:id="rId13"/>
    <p:sldId id="300" r:id="rId14"/>
    <p:sldId id="332" r:id="rId15"/>
    <p:sldId id="333" r:id="rId16"/>
    <p:sldId id="337" r:id="rId17"/>
    <p:sldId id="301" r:id="rId18"/>
    <p:sldId id="302" r:id="rId19"/>
    <p:sldId id="303" r:id="rId20"/>
    <p:sldId id="339" r:id="rId21"/>
    <p:sldId id="261" r:id="rId22"/>
    <p:sldId id="304" r:id="rId23"/>
    <p:sldId id="262" r:id="rId24"/>
    <p:sldId id="264" r:id="rId25"/>
    <p:sldId id="265" r:id="rId26"/>
    <p:sldId id="266" r:id="rId27"/>
    <p:sldId id="267" r:id="rId28"/>
    <p:sldId id="305" r:id="rId29"/>
    <p:sldId id="263" r:id="rId30"/>
    <p:sldId id="268" r:id="rId31"/>
    <p:sldId id="269" r:id="rId32"/>
    <p:sldId id="270" r:id="rId33"/>
    <p:sldId id="271" r:id="rId34"/>
    <p:sldId id="258" r:id="rId35"/>
    <p:sldId id="272" r:id="rId36"/>
    <p:sldId id="273" r:id="rId37"/>
    <p:sldId id="275" r:id="rId38"/>
    <p:sldId id="306" r:id="rId39"/>
    <p:sldId id="274" r:id="rId40"/>
    <p:sldId id="276" r:id="rId41"/>
    <p:sldId id="277" r:id="rId42"/>
    <p:sldId id="278" r:id="rId43"/>
    <p:sldId id="281" r:id="rId44"/>
    <p:sldId id="279" r:id="rId45"/>
    <p:sldId id="280" r:id="rId46"/>
    <p:sldId id="283" r:id="rId47"/>
    <p:sldId id="282" r:id="rId48"/>
    <p:sldId id="284" r:id="rId49"/>
    <p:sldId id="286" r:id="rId50"/>
    <p:sldId id="287" r:id="rId51"/>
    <p:sldId id="288" r:id="rId52"/>
    <p:sldId id="289" r:id="rId53"/>
    <p:sldId id="291" r:id="rId54"/>
    <p:sldId id="290" r:id="rId55"/>
    <p:sldId id="358" r:id="rId56"/>
    <p:sldId id="359" r:id="rId57"/>
    <p:sldId id="360" r:id="rId58"/>
    <p:sldId id="344" r:id="rId59"/>
    <p:sldId id="343" r:id="rId60"/>
    <p:sldId id="349" r:id="rId61"/>
    <p:sldId id="350" r:id="rId62"/>
    <p:sldId id="351" r:id="rId63"/>
    <p:sldId id="345" r:id="rId64"/>
    <p:sldId id="346" r:id="rId65"/>
    <p:sldId id="347" r:id="rId66"/>
    <p:sldId id="348" r:id="rId67"/>
    <p:sldId id="352" r:id="rId68"/>
    <p:sldId id="353" r:id="rId69"/>
    <p:sldId id="354" r:id="rId70"/>
    <p:sldId id="355" r:id="rId71"/>
    <p:sldId id="356" r:id="rId72"/>
    <p:sldId id="357" r:id="rId73"/>
    <p:sldId id="331" r:id="rId74"/>
    <p:sldId id="259" r:id="rId75"/>
  </p:sldIdLst>
  <p:sldSz cx="9144000" cy="6858000" type="screen4x3"/>
  <p:notesSz cx="68072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7" autoAdjust="0"/>
  </p:normalViewPr>
  <p:slideViewPr>
    <p:cSldViewPr>
      <p:cViewPr>
        <p:scale>
          <a:sx n="70" d="100"/>
          <a:sy n="70" d="100"/>
        </p:scale>
        <p:origin x="-2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A087-A696-49BA-B01C-0BA8384DAD05}" type="datetimeFigureOut">
              <a:rPr lang="en-CA" smtClean="0"/>
              <a:pPr/>
              <a:t>27/11/2015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7155-340B-4E34-A927-08A5C16CF8F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35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20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GG</a:t>
            </a:r>
          </a:p>
          <a:p>
            <a:r>
              <a:rPr lang="en-US" dirty="0" smtClean="0"/>
              <a:t>AC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76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Global context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1170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953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25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Uniprot</a:t>
            </a:r>
            <a:r>
              <a:rPr lang="en-US" dirty="0" smtClean="0"/>
              <a:t> ID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478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</a:t>
            </a:r>
            <a:r>
              <a:rPr lang="en-US" baseline="0" dirty="0" smtClean="0"/>
              <a:t> protein sequence starts from 2</a:t>
            </a:r>
            <a:r>
              <a:rPr lang="en-US" baseline="30000" dirty="0" smtClean="0"/>
              <a:t>nd</a:t>
            </a:r>
            <a:r>
              <a:rPr lang="en-US" baseline="0" dirty="0" smtClean="0"/>
              <a:t> line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372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558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r>
              <a:rPr lang="en-US" baseline="0" dirty="0" smtClean="0"/>
              <a:t> in MBP-Human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571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421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14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430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42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46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34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AATA</a:t>
            </a:r>
          </a:p>
          <a:p>
            <a:r>
              <a:rPr lang="en-US" dirty="0" smtClean="0"/>
              <a:t>AA-A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69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57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7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0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155-340B-4E34-A927-08A5C16CF8F7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79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9906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Bioinformatics                                  GBIO0002</a:t>
            </a:r>
            <a:r>
              <a:rPr lang="en-US" sz="18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-1                                   Biological 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Sequences</a:t>
            </a:r>
            <a:endParaRPr lang="en-CA" sz="18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942" y="6427113"/>
            <a:ext cx="8346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____________________________________________________________________________________________________________________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Kirill</a:t>
            </a:r>
            <a:r>
              <a:rPr lang="fr-BE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Bessonov</a:t>
            </a:r>
            <a:r>
              <a:rPr lang="fr-BE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		</a:t>
            </a:r>
            <a:r>
              <a:rPr lang="fr-BE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		                                                                    </a:t>
            </a:r>
            <a:r>
              <a:rPr lang="fr-BE" sz="11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fr-BE" sz="11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fld id="{B6F15528-21DE-4FAA-801E-634DDDAF4B2B}" type="slidenum">
              <a:rPr lang="en-US" sz="1100" b="1" smtClean="0"/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CA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unipro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seqinr.r-forge.r-project.org/seqinr_2_0-7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ncbi.nlm.nih.gov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blast.ncbi.nlm.nih.gov/Blast.cgi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dk/~sestoft/bsa/graphalign.html" TargetMode="External"/><Relationship Id="rId2" Type="http://schemas.openxmlformats.org/officeDocument/2006/relationships/hyperlink" Target="http://a-little-book-of-r-for-bioinformatics.readthedocs.org/en/latest/src/chapter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qinr.r-forge.r-project.org/seqinr_2_0-7.pdf" TargetMode="External"/><Relationship Id="rId5" Type="http://schemas.openxmlformats.org/officeDocument/2006/relationships/hyperlink" Target="http://www.bioconductor.org/packages/2.10/bioc/manuals/Biostrings/man/Biostrings.pdf" TargetMode="External"/><Relationship Id="rId4" Type="http://schemas.openxmlformats.org/officeDocument/2006/relationships/hyperlink" Target="http://www.bioinformatics.org/sms2/pairwise_align_dna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41.media.tumblr.com/8d69505774e9a216e78b313bd44a617e/tumblr_nlh360QoEu1stoxi4o2_1280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Biological Sequences Analysis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GBIO00002-1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Presented by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Kirill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Bessonov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Oct 27, 2015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0.gstatic.com/images?q=tbn:ANd9GcSCd32POs10hFj045CoD6z1qMNZ88xL43GFHRNRkRB5A9L8wjB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08566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2-words</a:t>
            </a:r>
            <a:r>
              <a:rPr lang="en-CA" dirty="0"/>
              <a:t>: </a:t>
            </a:r>
            <a:r>
              <a:rPr lang="en-CA" dirty="0" err="1" smtClean="0"/>
              <a:t>dinucleotides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of 2 nucleotides</a:t>
            </a:r>
          </a:p>
          <a:p>
            <a:pPr lvl="1"/>
            <a:r>
              <a:rPr lang="en-US" dirty="0" smtClean="0"/>
              <a:t>Given DNA alphabet {A,T,C,G}</a:t>
            </a:r>
          </a:p>
          <a:p>
            <a:pPr lvl="2"/>
            <a:r>
              <a:rPr lang="en-US" dirty="0" smtClean="0"/>
              <a:t>How many possible </a:t>
            </a:r>
            <a:r>
              <a:rPr lang="en-US" dirty="0" err="1" smtClean="0"/>
              <a:t>dinucleoties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Total of 16: AA, AC,AG,AT … TG,TT</a:t>
            </a:r>
            <a:endParaRPr lang="en-CA" dirty="0" smtClean="0"/>
          </a:p>
          <a:p>
            <a:r>
              <a:rPr lang="en-CA" dirty="0" err="1" smtClean="0"/>
              <a:t>CpG</a:t>
            </a:r>
            <a:r>
              <a:rPr lang="en-CA" dirty="0" smtClean="0"/>
              <a:t> </a:t>
            </a:r>
            <a:r>
              <a:rPr lang="en-CA" dirty="0"/>
              <a:t>islands are regions of </a:t>
            </a:r>
            <a:r>
              <a:rPr lang="en-CA" dirty="0" smtClean="0"/>
              <a:t>DNA</a:t>
            </a:r>
          </a:p>
          <a:p>
            <a:pPr lvl="1"/>
            <a:r>
              <a:rPr lang="en-US" dirty="0" smtClean="0"/>
              <a:t>Frequent repetition of </a:t>
            </a:r>
            <a:r>
              <a:rPr lang="en-US" dirty="0" err="1" smtClean="0"/>
              <a:t>CpG</a:t>
            </a:r>
            <a:r>
              <a:rPr lang="en-US" dirty="0" smtClean="0"/>
              <a:t> </a:t>
            </a:r>
            <a:r>
              <a:rPr lang="en-US" dirty="0" err="1" smtClean="0"/>
              <a:t>dinucleotides</a:t>
            </a:r>
            <a:endParaRPr lang="en-CA" dirty="0" smtClean="0"/>
          </a:p>
          <a:p>
            <a:pPr lvl="1"/>
            <a:r>
              <a:rPr lang="en-US" dirty="0" smtClean="0"/>
              <a:t>Rich in ‘G’ and ‘C’</a:t>
            </a:r>
          </a:p>
          <a:p>
            <a:pPr lvl="1"/>
            <a:r>
              <a:rPr lang="en-CA" dirty="0"/>
              <a:t> </a:t>
            </a:r>
            <a:r>
              <a:rPr lang="en-CA" dirty="0" err="1"/>
              <a:t>CpG</a:t>
            </a:r>
            <a:r>
              <a:rPr lang="en-CA" dirty="0"/>
              <a:t> islands appear in some 70% of promoters of human genes</a:t>
            </a:r>
          </a:p>
        </p:txBody>
      </p:sp>
    </p:spTree>
    <p:extLst>
      <p:ext uri="{BB962C8B-B14F-4D97-AF65-F5344CB8AC3E}">
        <p14:creationId xmlns:p14="http://schemas.microsoft.com/office/powerpoint/2010/main" val="5087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CpG</a:t>
            </a:r>
            <a:r>
              <a:rPr lang="en-US" dirty="0" smtClean="0"/>
              <a:t> islands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CpG</a:t>
            </a:r>
            <a:r>
              <a:rPr lang="en-US" dirty="0" smtClean="0"/>
              <a:t> sites could be methylated</a:t>
            </a:r>
          </a:p>
          <a:p>
            <a:r>
              <a:rPr lang="en-US" dirty="0" smtClean="0"/>
              <a:t>Location and methylation state</a:t>
            </a:r>
          </a:p>
          <a:p>
            <a:pPr lvl="1"/>
            <a:r>
              <a:rPr lang="en-US" dirty="0" smtClean="0"/>
              <a:t>Impact gene expression</a:t>
            </a:r>
          </a:p>
          <a:p>
            <a:pPr lvl="2"/>
            <a:r>
              <a:rPr lang="en-US" dirty="0" smtClean="0"/>
              <a:t>If in promoter region and methylated</a:t>
            </a:r>
          </a:p>
          <a:p>
            <a:pPr lvl="3"/>
            <a:r>
              <a:rPr lang="en-US" dirty="0" smtClean="0"/>
              <a:t>May inhibit expression</a:t>
            </a:r>
          </a:p>
          <a:p>
            <a:pPr lvl="1"/>
            <a:r>
              <a:rPr lang="en-US" dirty="0" smtClean="0"/>
              <a:t>Present at the gene ‘start’ region</a:t>
            </a:r>
          </a:p>
          <a:p>
            <a:r>
              <a:rPr lang="en-US" dirty="0" smtClean="0"/>
              <a:t>How many </a:t>
            </a:r>
            <a:r>
              <a:rPr lang="en-US" dirty="0" err="1" smtClean="0"/>
              <a:t>CpG</a:t>
            </a:r>
            <a:r>
              <a:rPr lang="en-US" dirty="0" smtClean="0"/>
              <a:t> sites in this DNA sequence?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9002"/>
            <a:ext cx="5638800" cy="37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3-words: codons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in case of DNA sequences</a:t>
            </a:r>
          </a:p>
          <a:p>
            <a:r>
              <a:rPr lang="en-US" dirty="0" smtClean="0"/>
              <a:t>Linked to expression</a:t>
            </a:r>
            <a:endParaRPr lang="en-CA" dirty="0" smtClean="0"/>
          </a:p>
          <a:p>
            <a:pPr lvl="1"/>
            <a:r>
              <a:rPr lang="en-US" dirty="0" smtClean="0"/>
              <a:t>DNA </a:t>
            </a:r>
            <a:r>
              <a:rPr lang="en-US" dirty="0" smtClean="0">
                <a:sym typeface="Wingdings" pitchFamily="2" charset="2"/>
              </a:rPr>
              <a:t> RNA  protein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610600" cy="316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smtClean="0"/>
              <a:t>Patterns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6031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Recognizing </a:t>
            </a:r>
            <a:r>
              <a:rPr lang="en-US" b="1" dirty="0"/>
              <a:t>motifs, sites, signals, domains</a:t>
            </a:r>
            <a:endParaRPr lang="en-CA" sz="1400" dirty="0"/>
          </a:p>
          <a:p>
            <a:pPr lvl="1"/>
            <a:r>
              <a:rPr lang="en-US" dirty="0" smtClean="0"/>
              <a:t>functionally </a:t>
            </a:r>
            <a:r>
              <a:rPr lang="en-US" dirty="0"/>
              <a:t>important </a:t>
            </a:r>
            <a:r>
              <a:rPr lang="en-US" dirty="0" smtClean="0"/>
              <a:t>regions</a:t>
            </a:r>
            <a:endParaRPr lang="en-CA" sz="1200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conserved motif  </a:t>
            </a:r>
            <a:r>
              <a:rPr lang="en-US" dirty="0" smtClean="0"/>
              <a:t>- </a:t>
            </a:r>
            <a:r>
              <a:rPr lang="en-US" i="1" dirty="0" smtClean="0"/>
              <a:t>consensus </a:t>
            </a:r>
            <a:r>
              <a:rPr lang="en-US" i="1" dirty="0"/>
              <a:t>sequence</a:t>
            </a:r>
            <a:endParaRPr lang="en-CA" sz="1200" dirty="0"/>
          </a:p>
          <a:p>
            <a:pPr lvl="1"/>
            <a:r>
              <a:rPr lang="en-US" dirty="0"/>
              <a:t>Often </a:t>
            </a:r>
            <a:r>
              <a:rPr lang="en-US" dirty="0" smtClean="0"/>
              <a:t>words </a:t>
            </a:r>
            <a:r>
              <a:rPr lang="en-US" dirty="0"/>
              <a:t>(in bold) are used </a:t>
            </a:r>
            <a:r>
              <a:rPr lang="en-US" dirty="0" smtClean="0"/>
              <a:t>interchangeably</a:t>
            </a:r>
          </a:p>
          <a:p>
            <a:r>
              <a:rPr lang="en-US" dirty="0"/>
              <a:t>Gene starts with</a:t>
            </a:r>
            <a:r>
              <a:rPr lang="en-CA" dirty="0"/>
              <a:t> with an “ATG” codon</a:t>
            </a:r>
          </a:p>
          <a:p>
            <a:pPr lvl="1"/>
            <a:r>
              <a:rPr lang="en-US" sz="3200" dirty="0"/>
              <a:t>Identify </a:t>
            </a:r>
            <a:r>
              <a:rPr lang="en-US" sz="3200" dirty="0" smtClean="0"/>
              <a:t># of </a:t>
            </a:r>
            <a:r>
              <a:rPr lang="en-US" sz="3200" dirty="0"/>
              <a:t>potential  gene start </a:t>
            </a:r>
            <a:r>
              <a:rPr lang="en-US" sz="3200" dirty="0" smtClean="0"/>
              <a:t>sites</a:t>
            </a:r>
          </a:p>
          <a:p>
            <a:pPr lvl="2"/>
            <a:r>
              <a:rPr lang="en-US" dirty="0" smtClean="0"/>
              <a:t>4 sites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AATCGG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CGCGTAGGATCGGTAGGGTAGGCTTTAAGATC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CTATTTTCGAGATTCGATTCTAGCTAGGTTTAGCTTAGCTTAGTGCCAGAAATCGG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CGCGTAGGATCGGTAGGGTAGGCTTTAAGATC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CTATTTTCGAGATTCGATTCTAGCTAGGTTTTTAGTGCCAGAAATCGTTAGTGCCAGAAATCGATT</a:t>
            </a:r>
            <a:endParaRPr lang="en-CA" sz="1000" dirty="0"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41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virtuallaboratory.colorado.edu/BioFun-Support/AllGraphics/replica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3712528" cy="1871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distribution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171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distribution </a:t>
            </a:r>
            <a:r>
              <a:rPr lang="en-US" dirty="0" smtClean="0"/>
              <a:t>of </a:t>
            </a:r>
            <a:r>
              <a:rPr lang="en-US" dirty="0"/>
              <a:t>bases within a DNA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not ordinarily </a:t>
            </a:r>
            <a:r>
              <a:rPr lang="en-US" dirty="0" smtClean="0"/>
              <a:t>uniform</a:t>
            </a:r>
          </a:p>
          <a:p>
            <a:pPr lvl="2"/>
            <a:r>
              <a:rPr lang="en-US" dirty="0" smtClean="0"/>
              <a:t>i.e. not P(A) =P(C) = P(G) </a:t>
            </a:r>
            <a:r>
              <a:rPr lang="en-US" dirty="0"/>
              <a:t>= </a:t>
            </a:r>
            <a:r>
              <a:rPr lang="en-US" dirty="0" smtClean="0"/>
              <a:t>P(T) </a:t>
            </a:r>
            <a:r>
              <a:rPr lang="en-US" dirty="0"/>
              <a:t>= </a:t>
            </a:r>
            <a:r>
              <a:rPr lang="en-US" dirty="0" smtClean="0"/>
              <a:t>0.25</a:t>
            </a:r>
            <a:endParaRPr lang="en-CA" dirty="0"/>
          </a:p>
          <a:p>
            <a:r>
              <a:rPr lang="en-US" dirty="0"/>
              <a:t>There may be an excess of G over C on the leading </a:t>
            </a:r>
            <a:r>
              <a:rPr lang="en-US" dirty="0" smtClean="0"/>
              <a:t>strands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This can be described by the “GC skew”,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39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GC </a:t>
            </a:r>
            <a:r>
              <a:rPr lang="en-CA" dirty="0" smtClean="0"/>
              <a:t>skew in a sequence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CA" dirty="0"/>
              <a:t>GC skew is defined as </a:t>
            </a:r>
            <a:endParaRPr lang="en-CA" dirty="0" smtClean="0"/>
          </a:p>
          <a:p>
            <a:pPr marL="742950" lvl="2" indent="-342900"/>
            <a:r>
              <a:rPr lang="en-CA" dirty="0" smtClean="0"/>
              <a:t>(#</a:t>
            </a:r>
            <a:r>
              <a:rPr lang="en-CA" dirty="0"/>
              <a:t>G - #C) / (#G + #C</a:t>
            </a:r>
            <a:r>
              <a:rPr lang="en-CA" dirty="0" smtClean="0"/>
              <a:t>)</a:t>
            </a:r>
          </a:p>
          <a:p>
            <a:pPr marL="742950" lvl="2" indent="-342900"/>
            <a:r>
              <a:rPr lang="en-US" dirty="0" smtClean="0"/>
              <a:t>Calculated in windows of length </a:t>
            </a:r>
            <a:r>
              <a:rPr lang="en-US" i="1" dirty="0" smtClean="0"/>
              <a:t>l</a:t>
            </a:r>
            <a:endParaRPr lang="en-CA" i="1" dirty="0" smtClean="0"/>
          </a:p>
          <a:p>
            <a:pPr marL="742950" lvl="2" indent="-342900"/>
            <a:r>
              <a:rPr lang="en-CA" dirty="0" smtClean="0"/>
              <a:t>Theoretical minimal is 0</a:t>
            </a:r>
          </a:p>
          <a:p>
            <a:pPr marL="1200150" lvl="3" indent="-342900"/>
            <a:r>
              <a:rPr lang="en-CA" dirty="0" smtClean="0"/>
              <a:t>#G and #C are equal 	</a:t>
            </a:r>
          </a:p>
          <a:p>
            <a:pPr marL="742950" lvl="2" indent="-342900"/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91912"/>
            <a:ext cx="7696200" cy="283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2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genome characteristics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7432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363" y="6019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Fact: </a:t>
            </a:r>
            <a:r>
              <a:rPr lang="en-CA" dirty="0"/>
              <a:t> </a:t>
            </a:r>
            <a:r>
              <a:rPr lang="en-CA" dirty="0" smtClean="0"/>
              <a:t>the amount of adenine is always the same as the amount of thymine, and the amount of guanine equals the amount of cytosine (A:T=1 and G:C = 1)  - </a:t>
            </a:r>
            <a:r>
              <a:rPr lang="en-CA" b="1" dirty="0" smtClean="0"/>
              <a:t>in the whole genome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160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iencemag.org/site/feature/data/1051142s1_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2033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68" y="3034124"/>
            <a:ext cx="8229600" cy="80803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Alignments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4192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context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Proteins may be </a:t>
            </a:r>
            <a:r>
              <a:rPr lang="en-GB" dirty="0" smtClean="0"/>
              <a:t>multifunctional</a:t>
            </a:r>
          </a:p>
          <a:p>
            <a:pPr lvl="1"/>
            <a:r>
              <a:rPr lang="en-GB" b="1" dirty="0" smtClean="0"/>
              <a:t>Sequence</a:t>
            </a:r>
            <a:r>
              <a:rPr lang="en-GB" dirty="0" smtClean="0"/>
              <a:t> determines protein </a:t>
            </a:r>
            <a:r>
              <a:rPr lang="en-GB" b="1" dirty="0" smtClean="0"/>
              <a:t>function </a:t>
            </a:r>
          </a:p>
          <a:p>
            <a:pPr lvl="1"/>
            <a:r>
              <a:rPr lang="en-GB" dirty="0" smtClean="0"/>
              <a:t>Assumptions</a:t>
            </a:r>
          </a:p>
          <a:p>
            <a:pPr lvl="2"/>
            <a:r>
              <a:rPr lang="en-GB" dirty="0" smtClean="0"/>
              <a:t>Pairs </a:t>
            </a:r>
            <a:r>
              <a:rPr lang="en-GB" dirty="0"/>
              <a:t>of proteins </a:t>
            </a:r>
            <a:r>
              <a:rPr lang="en-GB" dirty="0" smtClean="0"/>
              <a:t>with </a:t>
            </a:r>
            <a:r>
              <a:rPr lang="en-GB" b="1" dirty="0" smtClean="0"/>
              <a:t>similar sequence </a:t>
            </a:r>
            <a:r>
              <a:rPr lang="en-GB" dirty="0" smtClean="0"/>
              <a:t>also share </a:t>
            </a:r>
            <a:r>
              <a:rPr lang="en-GB" b="1" dirty="0" smtClean="0"/>
              <a:t>similar biological function</a:t>
            </a:r>
            <a:r>
              <a:rPr lang="en-GB" dirty="0" smtClean="0"/>
              <a:t>(s)</a:t>
            </a:r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4" name="Picture 3" descr="localalignmrationale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038600"/>
            <a:ext cx="5943600" cy="24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08038"/>
          </a:xfrm>
        </p:spPr>
        <p:txBody>
          <a:bodyPr/>
          <a:lstStyle/>
          <a:p>
            <a:r>
              <a:rPr lang="en-US" dirty="0" smtClean="0"/>
              <a:t>Comparing sequences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are </a:t>
            </a:r>
            <a:r>
              <a:rPr lang="en-GB" dirty="0"/>
              <a:t>important for a number of reasons. </a:t>
            </a:r>
            <a:endParaRPr lang="en-CA" sz="1600" dirty="0"/>
          </a:p>
          <a:p>
            <a:pPr lvl="1"/>
            <a:r>
              <a:rPr lang="en-GB" dirty="0" smtClean="0"/>
              <a:t>used </a:t>
            </a:r>
            <a:r>
              <a:rPr lang="en-GB" dirty="0"/>
              <a:t>to establish evolutionary relationships among </a:t>
            </a:r>
            <a:r>
              <a:rPr lang="en-GB" dirty="0" smtClean="0"/>
              <a:t>organisms</a:t>
            </a:r>
            <a:endParaRPr lang="en-CA" sz="1400" dirty="0"/>
          </a:p>
          <a:p>
            <a:pPr lvl="1"/>
            <a:r>
              <a:rPr lang="en-GB" dirty="0" smtClean="0"/>
              <a:t>identifi­cation </a:t>
            </a:r>
            <a:r>
              <a:rPr lang="en-GB" dirty="0"/>
              <a:t>of functionally conserved sequences (e.g., DNA sequences controlling gene expression)</a:t>
            </a:r>
          </a:p>
          <a:p>
            <a:pPr lvl="2"/>
            <a:r>
              <a:rPr lang="en-CA" sz="2800" dirty="0" smtClean="0"/>
              <a:t>‘TATAAT’ box </a:t>
            </a:r>
            <a:r>
              <a:rPr lang="en-CA" sz="2800" dirty="0" smtClean="0">
                <a:sym typeface="Wingdings" pitchFamily="2" charset="2"/>
              </a:rPr>
              <a:t> transcription initiation</a:t>
            </a:r>
          </a:p>
          <a:p>
            <a:pPr lvl="2"/>
            <a:endParaRPr lang="en-US" sz="2800" dirty="0">
              <a:sym typeface="Wingdings" pitchFamily="2" charset="2"/>
            </a:endParaRPr>
          </a:p>
          <a:p>
            <a:pPr marL="914400" lvl="2" indent="0">
              <a:buNone/>
            </a:pPr>
            <a:endParaRPr lang="en-CA" sz="2800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develop </a:t>
            </a:r>
            <a:r>
              <a:rPr lang="en-GB" dirty="0"/>
              <a:t>models for human diseases </a:t>
            </a:r>
            <a:endParaRPr lang="en-GB" dirty="0" smtClean="0"/>
          </a:p>
          <a:p>
            <a:pPr lvl="2"/>
            <a:r>
              <a:rPr lang="en-GB" dirty="0" smtClean="0"/>
              <a:t>identify </a:t>
            </a:r>
            <a:r>
              <a:rPr lang="en-GB" dirty="0"/>
              <a:t>corresponding genes in model </a:t>
            </a:r>
            <a:r>
              <a:rPr lang="en-GB" dirty="0" smtClean="0"/>
              <a:t>organisms (e.g. yeast, mouse), </a:t>
            </a:r>
            <a:r>
              <a:rPr lang="en-GB" dirty="0"/>
              <a:t>which can be </a:t>
            </a:r>
            <a:r>
              <a:rPr lang="en-GB" b="1" dirty="0"/>
              <a:t>geneti­cally </a:t>
            </a:r>
            <a:r>
              <a:rPr lang="en-GB" b="1" dirty="0" smtClean="0"/>
              <a:t>manipulated</a:t>
            </a:r>
          </a:p>
          <a:p>
            <a:pPr lvl="3"/>
            <a:r>
              <a:rPr lang="en-GB" dirty="0" smtClean="0"/>
              <a:t>E.g. gene knock outs / silencing 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7162800" cy="17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Global </a:t>
            </a:r>
            <a:r>
              <a:rPr lang="en-CA" dirty="0"/>
              <a:t>Alignment: </a:t>
            </a:r>
            <a:r>
              <a:rPr lang="en-CA" dirty="0" smtClean="0"/>
              <a:t>Needleman-</a:t>
            </a:r>
            <a:r>
              <a:rPr lang="en-CA" dirty="0" err="1" smtClean="0"/>
              <a:t>Wunsch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Local </a:t>
            </a:r>
            <a:r>
              <a:rPr lang="en-CA" dirty="0"/>
              <a:t>Alignment: </a:t>
            </a:r>
            <a:r>
              <a:rPr lang="en-CA" dirty="0" smtClean="0"/>
              <a:t>Smith-Waterman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Practical</a:t>
            </a:r>
          </a:p>
          <a:p>
            <a:pPr lvl="1"/>
            <a:r>
              <a:rPr lang="en-US" dirty="0" smtClean="0"/>
              <a:t>Retrieval of sequences using R</a:t>
            </a:r>
          </a:p>
          <a:p>
            <a:pPr lvl="1"/>
            <a:r>
              <a:rPr lang="en-US" dirty="0" smtClean="0"/>
              <a:t>Alignment of sequences using R</a:t>
            </a:r>
          </a:p>
          <a:p>
            <a:pPr lvl="1"/>
            <a:r>
              <a:rPr lang="en-US" dirty="0" smtClean="0"/>
              <a:t>Finding ORF with R</a:t>
            </a:r>
          </a:p>
          <a:p>
            <a:pPr lvl="1"/>
            <a:r>
              <a:rPr lang="en-US" dirty="0" smtClean="0"/>
              <a:t>Comparing two species based on genes</a:t>
            </a:r>
          </a:p>
        </p:txBody>
      </p:sp>
    </p:spTree>
    <p:extLst>
      <p:ext uri="{BB962C8B-B14F-4D97-AF65-F5344CB8AC3E}">
        <p14:creationId xmlns:p14="http://schemas.microsoft.com/office/powerpoint/2010/main" val="31534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15400" cy="808038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CA" sz="3000" b="1" dirty="0" smtClean="0"/>
              <a:t>Deletions/insertions/substitution of nucleotides</a:t>
            </a:r>
            <a:endParaRPr lang="en-CA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Mutations are of 3 main types</a:t>
            </a:r>
            <a:endParaRPr lang="en-CA" dirty="0" smtClean="0"/>
          </a:p>
          <a:p>
            <a:pPr lvl="1"/>
            <a:r>
              <a:rPr lang="en-CA" dirty="0" smtClean="0"/>
              <a:t>Deletions </a:t>
            </a:r>
          </a:p>
          <a:p>
            <a:pPr lvl="1"/>
            <a:r>
              <a:rPr lang="en-CA" dirty="0" smtClean="0"/>
              <a:t>Insertions</a:t>
            </a:r>
          </a:p>
          <a:p>
            <a:pPr lvl="1"/>
            <a:r>
              <a:rPr lang="en-CA" dirty="0" smtClean="0"/>
              <a:t>Substitution</a:t>
            </a:r>
            <a:endParaRPr lang="en-CA" dirty="0"/>
          </a:p>
          <a:p>
            <a:pPr lvl="1"/>
            <a:r>
              <a:rPr lang="en-CA" dirty="0" smtClean="0"/>
              <a:t> </a:t>
            </a:r>
            <a:r>
              <a:rPr lang="en-CA" dirty="0"/>
              <a:t>C</a:t>
            </a:r>
            <a:r>
              <a:rPr lang="en-CA" dirty="0" smtClean="0"/>
              <a:t>ause </a:t>
            </a:r>
            <a:r>
              <a:rPr lang="en-CA" dirty="0"/>
              <a:t>a shift in the mRNA reading frame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52913"/>
            <a:ext cx="4567704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8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two sequences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two ways of pairwise comparison</a:t>
            </a:r>
          </a:p>
          <a:p>
            <a:pPr lvl="1"/>
            <a:r>
              <a:rPr lang="en-US" dirty="0" smtClean="0"/>
              <a:t>Global using </a:t>
            </a:r>
            <a:r>
              <a:rPr lang="en-CA" b="1" dirty="0"/>
              <a:t>Needleman-</a:t>
            </a:r>
            <a:r>
              <a:rPr lang="en-CA" b="1" dirty="0" err="1"/>
              <a:t>Wunsch</a:t>
            </a:r>
            <a:r>
              <a:rPr lang="en-CA" b="1" dirty="0"/>
              <a:t> </a:t>
            </a:r>
            <a:r>
              <a:rPr lang="en-CA" b="1" dirty="0" smtClean="0"/>
              <a:t>algorithm (NW)</a:t>
            </a:r>
            <a:endParaRPr lang="en-US" dirty="0" smtClean="0"/>
          </a:p>
          <a:p>
            <a:pPr lvl="1"/>
            <a:r>
              <a:rPr lang="en-US" dirty="0" smtClean="0"/>
              <a:t>Local using </a:t>
            </a:r>
            <a:r>
              <a:rPr lang="en-CA" b="1" dirty="0"/>
              <a:t>Smith-Waterman </a:t>
            </a:r>
            <a:r>
              <a:rPr lang="en-CA" b="1" dirty="0" smtClean="0"/>
              <a:t>algorithm (SW)</a:t>
            </a:r>
            <a:endParaRPr lang="en-CA" b="1" dirty="0"/>
          </a:p>
          <a:p>
            <a:r>
              <a:rPr lang="en-US" dirty="0" smtClean="0"/>
              <a:t>Global alignment (NW)</a:t>
            </a:r>
          </a:p>
          <a:p>
            <a:pPr lvl="2"/>
            <a:r>
              <a:rPr lang="en-US" dirty="0" smtClean="0"/>
              <a:t>Alignment of the “whole” sequence</a:t>
            </a:r>
          </a:p>
          <a:p>
            <a:r>
              <a:rPr lang="en-US" dirty="0" smtClean="0"/>
              <a:t>Local alignment (SW)</a:t>
            </a:r>
          </a:p>
          <a:p>
            <a:pPr lvl="2"/>
            <a:r>
              <a:rPr lang="en-US" dirty="0" smtClean="0"/>
              <a:t>tries to align portions (e.g. motifs) </a:t>
            </a:r>
          </a:p>
          <a:p>
            <a:pPr lvl="2"/>
            <a:r>
              <a:rPr lang="en-US" dirty="0" smtClean="0"/>
              <a:t>more flexible </a:t>
            </a:r>
            <a:endParaRPr lang="en-US" dirty="0"/>
          </a:p>
          <a:p>
            <a:pPr lvl="3"/>
            <a:r>
              <a:rPr lang="en-US" dirty="0" smtClean="0"/>
              <a:t>Considers sequences “parts”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orks well on </a:t>
            </a:r>
          </a:p>
          <a:p>
            <a:pPr lvl="3"/>
            <a:r>
              <a:rPr lang="en-US" dirty="0" smtClean="0"/>
              <a:t>highly divergent sequences</a:t>
            </a:r>
          </a:p>
          <a:p>
            <a:pPr lvl="2"/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5105400"/>
            <a:ext cx="2200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3" y="3426031"/>
            <a:ext cx="12668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 rot="5400000">
            <a:off x="7396823" y="2847386"/>
            <a:ext cx="158803" cy="973346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804089" y="2964727"/>
            <a:ext cx="1358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e</a:t>
            </a:r>
            <a:r>
              <a:rPr lang="en-US" sz="1400" u="sng" dirty="0" smtClean="0"/>
              <a:t>ntire</a:t>
            </a:r>
            <a:r>
              <a:rPr lang="en-US" sz="1400" dirty="0" smtClean="0"/>
              <a:t> sequence</a:t>
            </a:r>
            <a:endParaRPr lang="en-CA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962898" y="3954668"/>
            <a:ext cx="49530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0" y="3657600"/>
            <a:ext cx="74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</a:t>
            </a:r>
            <a:r>
              <a:rPr lang="en-US" sz="1400" dirty="0" smtClean="0"/>
              <a:t>erfect </a:t>
            </a:r>
          </a:p>
          <a:p>
            <a:pPr algn="ctr"/>
            <a:r>
              <a:rPr lang="en-US" sz="1400" dirty="0" smtClean="0"/>
              <a:t>match</a:t>
            </a:r>
            <a:endParaRPr lang="en-CA" sz="1400" dirty="0"/>
          </a:p>
        </p:txBody>
      </p:sp>
      <p:sp>
        <p:nvSpPr>
          <p:cNvPr id="15" name="Left Brace 14"/>
          <p:cNvSpPr/>
          <p:nvPr/>
        </p:nvSpPr>
        <p:spPr>
          <a:xfrm rot="5400000">
            <a:off x="6695931" y="4811787"/>
            <a:ext cx="162469" cy="424761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Left Brace 15"/>
          <p:cNvSpPr/>
          <p:nvPr/>
        </p:nvSpPr>
        <p:spPr>
          <a:xfrm rot="5400000">
            <a:off x="8164585" y="4811787"/>
            <a:ext cx="162469" cy="424761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6599756" y="4483306"/>
            <a:ext cx="170604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/>
              <a:t>u</a:t>
            </a:r>
            <a:r>
              <a:rPr lang="en-US" sz="1400" u="sng" dirty="0" smtClean="0"/>
              <a:t>naligned</a:t>
            </a:r>
            <a:r>
              <a:rPr lang="en-US" sz="1400" dirty="0" smtClean="0"/>
              <a:t> sequence</a:t>
            </a:r>
            <a:endParaRPr lang="en-CA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777169" y="4789044"/>
            <a:ext cx="90354" cy="1538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6" idx="1"/>
          </p:cNvCxnSpPr>
          <p:nvPr/>
        </p:nvCxnSpPr>
        <p:spPr>
          <a:xfrm>
            <a:off x="8134348" y="4791083"/>
            <a:ext cx="111471" cy="151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38616" y="6172200"/>
            <a:ext cx="13147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aligned</a:t>
            </a:r>
            <a:r>
              <a:rPr lang="en-US" sz="1400" dirty="0" smtClean="0"/>
              <a:t> </a:t>
            </a:r>
            <a:r>
              <a:rPr lang="en-US" sz="1400" b="1" dirty="0" smtClean="0"/>
              <a:t>portion</a:t>
            </a:r>
            <a:endParaRPr lang="en-CA" sz="1400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7419702" y="5619044"/>
            <a:ext cx="162469" cy="93486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02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12" grpId="0"/>
      <p:bldP spid="15" grpId="0" animBg="1"/>
      <p:bldP spid="16" grpId="0" animBg="1"/>
      <p:bldP spid="17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808038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Global alignment</a:t>
            </a:r>
            <a:endParaRPr lang="en-CA" sz="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9"/>
          <a:stretch/>
        </p:blipFill>
        <p:spPr bwMode="auto">
          <a:xfrm>
            <a:off x="2362200" y="3438280"/>
            <a:ext cx="4424362" cy="235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0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808038"/>
          </a:xfrm>
        </p:spPr>
        <p:txBody>
          <a:bodyPr/>
          <a:lstStyle/>
          <a:p>
            <a:r>
              <a:rPr lang="en-US" dirty="0" smtClean="0"/>
              <a:t>Global alignment (NW)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26913"/>
          </a:xfrm>
        </p:spPr>
        <p:txBody>
          <a:bodyPr>
            <a:normAutofit fontScale="92500" lnSpcReduction="10000"/>
          </a:bodyPr>
          <a:lstStyle/>
          <a:p>
            <a:r>
              <a:rPr lang="en-US" sz="2900" dirty="0" smtClean="0"/>
              <a:t>Sequences are aligned </a:t>
            </a:r>
            <a:r>
              <a:rPr lang="en-US" sz="2900" b="1" dirty="0" smtClean="0"/>
              <a:t>end-to-end </a:t>
            </a:r>
            <a:r>
              <a:rPr lang="en-US" sz="2900" dirty="0" smtClean="0"/>
              <a:t>along their </a:t>
            </a:r>
            <a:r>
              <a:rPr lang="en-US" sz="2900" b="1" u="sng" dirty="0" smtClean="0"/>
              <a:t>entire </a:t>
            </a:r>
            <a:r>
              <a:rPr lang="en-US" sz="2900" dirty="0" smtClean="0"/>
              <a:t>length </a:t>
            </a:r>
          </a:p>
          <a:p>
            <a:r>
              <a:rPr lang="en-US" dirty="0" smtClean="0"/>
              <a:t>Many possible alignments are produced</a:t>
            </a:r>
          </a:p>
          <a:p>
            <a:pPr lvl="1"/>
            <a:r>
              <a:rPr lang="en-US" dirty="0" smtClean="0"/>
              <a:t>The alignment with the highest score is chosen</a:t>
            </a:r>
          </a:p>
          <a:p>
            <a:r>
              <a:rPr lang="en-US" dirty="0" smtClean="0"/>
              <a:t>Naïve algorithm is very inefficient (</a:t>
            </a:r>
            <a:r>
              <a:rPr lang="en-US" i="1" dirty="0" smtClean="0"/>
              <a:t>O</a:t>
            </a:r>
            <a:r>
              <a:rPr lang="en-US" i="1" baseline="30000" dirty="0" smtClean="0"/>
              <a:t>exp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To align sequence of length 15, need to consider</a:t>
            </a:r>
          </a:p>
          <a:p>
            <a:pPr lvl="2"/>
            <a:r>
              <a:rPr lang="en-US" dirty="0" smtClean="0"/>
              <a:t>(insertion, deletion, gap)</a:t>
            </a:r>
            <a:r>
              <a:rPr lang="en-US" baseline="30000" dirty="0" smtClean="0"/>
              <a:t>15</a:t>
            </a:r>
            <a:r>
              <a:rPr lang="en-US" dirty="0" smtClean="0"/>
              <a:t> = 3</a:t>
            </a:r>
            <a:r>
              <a:rPr lang="en-US" baseline="30000" dirty="0" smtClean="0"/>
              <a:t>15 </a:t>
            </a:r>
            <a:r>
              <a:rPr lang="en-US" dirty="0" smtClean="0"/>
              <a:t>= 1,4*10</a:t>
            </a:r>
            <a:r>
              <a:rPr lang="en-US" baseline="30000" dirty="0" smtClean="0"/>
              <a:t>7</a:t>
            </a:r>
          </a:p>
          <a:p>
            <a:pPr lvl="1"/>
            <a:r>
              <a:rPr lang="en-US" dirty="0" smtClean="0"/>
              <a:t>Impractical for sequences of length &gt;20 </a:t>
            </a:r>
            <a:r>
              <a:rPr lang="en-US" dirty="0" err="1" smtClean="0"/>
              <a:t>nt</a:t>
            </a:r>
            <a:endParaRPr lang="en-US" dirty="0" smtClean="0"/>
          </a:p>
          <a:p>
            <a:r>
              <a:rPr lang="en-US" dirty="0" smtClean="0"/>
              <a:t>Used to </a:t>
            </a:r>
            <a:r>
              <a:rPr lang="en-US" dirty="0"/>
              <a:t> </a:t>
            </a:r>
            <a:r>
              <a:rPr lang="en-US" dirty="0" smtClean="0"/>
              <a:t>analyze homology/similarity of </a:t>
            </a:r>
          </a:p>
          <a:p>
            <a:pPr lvl="1"/>
            <a:r>
              <a:rPr lang="en-US" dirty="0" smtClean="0"/>
              <a:t>genes and proteins</a:t>
            </a:r>
          </a:p>
          <a:p>
            <a:pPr lvl="1"/>
            <a:r>
              <a:rPr lang="en-US" dirty="0" smtClean="0"/>
              <a:t>between species</a:t>
            </a:r>
            <a:endParaRPr lang="en-CA" baseline="30000" dirty="0"/>
          </a:p>
        </p:txBody>
      </p:sp>
    </p:spTree>
    <p:extLst>
      <p:ext uri="{BB962C8B-B14F-4D97-AF65-F5344CB8AC3E}">
        <p14:creationId xmlns:p14="http://schemas.microsoft.com/office/powerpoint/2010/main" val="9386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of global alignment (1 of 4)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Define scoring scheme for each event</a:t>
                </a:r>
              </a:p>
              <a:p>
                <a:pPr lvl="1"/>
                <a:r>
                  <a:rPr lang="en-US" dirty="0"/>
                  <a:t>m</a:t>
                </a:r>
                <a:r>
                  <a:rPr lang="en-US" dirty="0" smtClean="0"/>
                  <a:t>ismatch between </a:t>
                </a:r>
                <a:r>
                  <a:rPr lang="en-US" i="1" dirty="0" err="1" smtClean="0"/>
                  <a:t>a</a:t>
                </a:r>
                <a:r>
                  <a:rPr lang="en-US" i="1" baseline="-25000" dirty="0" err="1" smtClean="0"/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 smtClean="0"/>
                  <a:t>b</a:t>
                </a:r>
                <a:r>
                  <a:rPr lang="en-US" i="1" baseline="-25000" dirty="0" err="1" smtClean="0"/>
                  <a:t>j</a:t>
                </a:r>
                <a:r>
                  <a:rPr lang="en-US" i="1" dirty="0" smtClean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 −1</m:t>
                    </m:r>
                  </m:oMath>
                </a14:m>
                <a:r>
                  <a:rPr lang="en-GB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CA" dirty="0" smtClean="0"/>
              </a:p>
              <a:p>
                <a:pPr lvl="1"/>
                <a:r>
                  <a:rPr lang="en-US" dirty="0" smtClean="0"/>
                  <a:t>gap (insertion or deletion)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 −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 </m:t>
                    </m:r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−,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 −2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m</a:t>
                </a:r>
                <a:r>
                  <a:rPr lang="en-US" dirty="0" smtClean="0"/>
                  <a:t>atch between </a:t>
                </a:r>
                <a:r>
                  <a:rPr lang="en-US" i="1" dirty="0" err="1"/>
                  <a:t>a</a:t>
                </a:r>
                <a:r>
                  <a:rPr lang="en-US" i="1" baseline="-25000" dirty="0" err="1"/>
                  <a:t>i</a:t>
                </a:r>
                <a:r>
                  <a:rPr lang="en-US" dirty="0"/>
                  <a:t> and </a:t>
                </a:r>
                <a:r>
                  <a:rPr lang="en-US" i="1" dirty="0" err="1"/>
                  <a:t>b</a:t>
                </a:r>
                <a:r>
                  <a:rPr lang="en-US" i="1" baseline="-25000" dirty="0" err="1"/>
                  <a:t>j</a:t>
                </a:r>
                <a:r>
                  <a:rPr lang="en-US" i="1" dirty="0"/>
                  <a:t> 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 +2</m:t>
                    </m:r>
                  </m:oMath>
                </a14:m>
                <a:r>
                  <a:rPr lang="en-GB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Provide no restrictions on minimal score</a:t>
                </a:r>
              </a:p>
              <a:p>
                <a:r>
                  <a:rPr lang="en-US" dirty="0" smtClean="0"/>
                  <a:t>Start completing the alignment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MxN</a:t>
                </a:r>
                <a:r>
                  <a:rPr lang="en-US" dirty="0" smtClean="0"/>
                  <a:t> matrix </a:t>
                </a:r>
                <a:endParaRPr lang="en-CA" dirty="0"/>
              </a:p>
              <a:p>
                <a:pPr marL="914400" lvl="2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630" t="-1643" b="-37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43600" y="2590800"/>
            <a:ext cx="2743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s1: ..AA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A..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s2: ..AA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A..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s1: ..AAT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A..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s2: ..AACA..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s1: ..AA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A..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s2: ..AA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A..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of global alignment </a:t>
            </a:r>
            <a:r>
              <a:rPr lang="en-US" dirty="0" smtClean="0"/>
              <a:t>(2 </a:t>
            </a:r>
            <a:r>
              <a:rPr lang="en-US" dirty="0"/>
              <a:t>of 4</a:t>
            </a:r>
            <a:r>
              <a:rPr lang="en-US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87569"/>
            <a:ext cx="8458200" cy="4826913"/>
          </a:xfrm>
        </p:spPr>
        <p:txBody>
          <a:bodyPr/>
          <a:lstStyle/>
          <a:p>
            <a:r>
              <a:rPr lang="en-US" dirty="0" smtClean="0"/>
              <a:t>The matrix should have </a:t>
            </a:r>
            <a:r>
              <a:rPr lang="en-US" b="1" dirty="0" smtClean="0"/>
              <a:t>extra</a:t>
            </a:r>
            <a:r>
              <a:rPr lang="en-US" dirty="0" smtClean="0"/>
              <a:t> column and row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columns , where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/>
              <a:t> is the length sequence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rows, where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is the length of sequence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Initialize </a:t>
            </a:r>
            <a:r>
              <a:rPr lang="en-US" dirty="0" smtClean="0"/>
              <a:t>the matrix</a:t>
            </a:r>
          </a:p>
          <a:p>
            <a:pPr marL="914400" lvl="1" indent="-514350"/>
            <a:r>
              <a:rPr lang="en-US" dirty="0" smtClean="0"/>
              <a:t>introduce </a:t>
            </a:r>
            <a:r>
              <a:rPr lang="en-US" b="1" dirty="0" smtClean="0"/>
              <a:t>gap penalty </a:t>
            </a:r>
            <a:r>
              <a:rPr lang="en-US" dirty="0" smtClean="0"/>
              <a:t>at every </a:t>
            </a:r>
            <a:r>
              <a:rPr lang="en-US" b="1" dirty="0" smtClean="0"/>
              <a:t>initial</a:t>
            </a:r>
            <a:r>
              <a:rPr lang="en-US" dirty="0" smtClean="0"/>
              <a:t> position along rows and columns</a:t>
            </a:r>
          </a:p>
          <a:p>
            <a:pPr marL="914400" lvl="1" indent="-514350"/>
            <a:r>
              <a:rPr lang="en-US" dirty="0" smtClean="0"/>
              <a:t>Scores at each cell are </a:t>
            </a:r>
            <a:r>
              <a:rPr lang="en-US" b="1" dirty="0" smtClean="0"/>
              <a:t>cumulative</a:t>
            </a:r>
            <a:r>
              <a:rPr lang="en-US" dirty="0" smtClean="0"/>
              <a:t> 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01085"/>
              </p:ext>
            </p:extLst>
          </p:nvPr>
        </p:nvGraphicFramePr>
        <p:xfrm>
          <a:off x="3048000" y="4876800"/>
          <a:ext cx="3581400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/>
                <a:gridCol w="508000"/>
                <a:gridCol w="673100"/>
                <a:gridCol w="673100"/>
                <a:gridCol w="673100"/>
                <a:gridCol w="673100"/>
              </a:tblGrid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-6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-8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-4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Y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-6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962400" y="541020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48200" y="541020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4000" y="541020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541020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77294" y="5486400"/>
            <a:ext cx="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77294" y="5832000"/>
            <a:ext cx="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75315" y="6156000"/>
            <a:ext cx="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10445" y="5178623"/>
            <a:ext cx="45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-2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2678" y="5179105"/>
            <a:ext cx="45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-2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65717" y="5179595"/>
            <a:ext cx="45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-2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11437" y="5180085"/>
            <a:ext cx="45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-2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1400" y="5408207"/>
            <a:ext cx="45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-2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1400" y="5769700"/>
            <a:ext cx="45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-2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11583" y="6093700"/>
            <a:ext cx="45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604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of global alignment </a:t>
            </a:r>
            <a:r>
              <a:rPr lang="en-US" dirty="0" smtClean="0"/>
              <a:t>(3 </a:t>
            </a:r>
            <a:r>
              <a:rPr lang="en-US" dirty="0"/>
              <a:t>of </a:t>
            </a:r>
            <a:r>
              <a:rPr lang="en-US" dirty="0" smtClean="0"/>
              <a:t>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97931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A</a:t>
            </a:r>
            <a:r>
              <a:rPr lang="en-US" dirty="0" smtClean="0"/>
              <a:t>lignment possibilities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b="1" dirty="0" smtClean="0"/>
              <a:t>Gap (</a:t>
            </a:r>
            <a:r>
              <a:rPr lang="en-US" sz="2400" b="1" dirty="0" err="1" smtClean="0"/>
              <a:t>horiz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vert</a:t>
            </a:r>
            <a:r>
              <a:rPr lang="en-US" sz="2400" b="1" dirty="0" smtClean="0"/>
              <a:t>)           </a:t>
            </a:r>
            <a:r>
              <a:rPr lang="en-US" sz="2400" b="1" dirty="0"/>
              <a:t> </a:t>
            </a:r>
            <a:r>
              <a:rPr lang="en-US" sz="2400" b="1" dirty="0" smtClean="0"/>
              <a:t>               Match </a:t>
            </a:r>
            <a:r>
              <a:rPr lang="en-US" sz="2400" b="1" dirty="0"/>
              <a:t>(W-W </a:t>
            </a:r>
            <a:r>
              <a:rPr lang="en-US" sz="2400" b="1" dirty="0" smtClean="0"/>
              <a:t>diag.)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3"/>
            </a:pPr>
            <a:r>
              <a:rPr lang="en-US" dirty="0" smtClean="0"/>
              <a:t>Select </a:t>
            </a:r>
            <a:r>
              <a:rPr lang="en-US" b="1" dirty="0"/>
              <a:t>the maximum </a:t>
            </a:r>
            <a:r>
              <a:rPr lang="en-US" dirty="0" smtClean="0"/>
              <a:t>score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Best alignment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21371"/>
              </p:ext>
            </p:extLst>
          </p:nvPr>
        </p:nvGraphicFramePr>
        <p:xfrm>
          <a:off x="2667001" y="4800600"/>
          <a:ext cx="3581400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/>
                <a:gridCol w="508000"/>
                <a:gridCol w="673100"/>
                <a:gridCol w="673100"/>
                <a:gridCol w="673100"/>
                <a:gridCol w="673100"/>
              </a:tblGrid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-4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-6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-8</a:t>
                      </a:r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-2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-4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-4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4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2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Y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-6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2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3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1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151809"/>
              </p:ext>
            </p:extLst>
          </p:nvPr>
        </p:nvGraphicFramePr>
        <p:xfrm>
          <a:off x="1401454" y="2649588"/>
          <a:ext cx="1371600" cy="1108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57"/>
                <a:gridCol w="378824"/>
                <a:gridCol w="426719"/>
                <a:gridCol w="304800"/>
              </a:tblGrid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-4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526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en-CA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286000" y="3203676"/>
            <a:ext cx="0" cy="3015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581400"/>
            <a:ext cx="198746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38254"/>
              </p:ext>
            </p:extLst>
          </p:nvPr>
        </p:nvGraphicFramePr>
        <p:xfrm>
          <a:off x="4876800" y="2649588"/>
          <a:ext cx="1371600" cy="1108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57"/>
                <a:gridCol w="378824"/>
                <a:gridCol w="426719"/>
                <a:gridCol w="304800"/>
              </a:tblGrid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-4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526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  <a:endParaRPr lang="en-CA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5410200" y="3203677"/>
            <a:ext cx="228600" cy="3015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09800" y="3213637"/>
            <a:ext cx="457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-2</a:t>
            </a:r>
            <a:endParaRPr lang="en-CA" sz="1200" b="1" dirty="0">
              <a:solidFill>
                <a:srgbClr val="7030A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43099" y="3366037"/>
            <a:ext cx="5334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-2</a:t>
            </a:r>
            <a:endParaRPr lang="en-CA" sz="1200" b="1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89862" y="3176894"/>
            <a:ext cx="457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+</a:t>
            </a:r>
            <a:r>
              <a:rPr lang="en-US" sz="1200" b="1" dirty="0" smtClean="0">
                <a:solidFill>
                  <a:srgbClr val="7030A0"/>
                </a:solidFill>
              </a:rPr>
              <a:t>2</a:t>
            </a:r>
            <a:endParaRPr lang="en-CA" sz="12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084561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-OR-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2057400"/>
            <a:ext cx="25908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of global alignment </a:t>
            </a:r>
            <a:r>
              <a:rPr lang="en-US" dirty="0" smtClean="0"/>
              <a:t>(4 </a:t>
            </a:r>
            <a:r>
              <a:rPr lang="en-US" dirty="0"/>
              <a:t>of </a:t>
            </a:r>
            <a:r>
              <a:rPr lang="en-US" dirty="0" smtClean="0"/>
              <a:t>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05551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Select the most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very bottom right </a:t>
            </a:r>
            <a:r>
              <a:rPr lang="en-US" dirty="0" smtClean="0"/>
              <a:t>cell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Consider different path(s) going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very top left cell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the next cell value was generated? From where?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WHAT             		  WHAT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WHY-		   			  WH-Y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Overall score </a:t>
            </a:r>
            <a:r>
              <a:rPr lang="en-US" dirty="0"/>
              <a:t>= </a:t>
            </a:r>
            <a:r>
              <a:rPr lang="en-US" dirty="0" smtClean="0"/>
              <a:t>1			      Overall </a:t>
            </a:r>
            <a:r>
              <a:rPr lang="en-US" dirty="0"/>
              <a:t>score = </a:t>
            </a:r>
            <a:r>
              <a:rPr lang="en-US" dirty="0" smtClean="0"/>
              <a:t>1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6"/>
            </a:pPr>
            <a:r>
              <a:rPr lang="en-US" dirty="0"/>
              <a:t>Select the best alignment(s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19760"/>
              </p:ext>
            </p:extLst>
          </p:nvPr>
        </p:nvGraphicFramePr>
        <p:xfrm>
          <a:off x="457200" y="2819400"/>
          <a:ext cx="3581400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/>
                <a:gridCol w="508000"/>
                <a:gridCol w="673100"/>
                <a:gridCol w="673100"/>
                <a:gridCol w="673100"/>
                <a:gridCol w="673100"/>
              </a:tblGrid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-8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Y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2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3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1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3352800" y="4378325"/>
            <a:ext cx="43815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667000" y="4083050"/>
            <a:ext cx="3810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057400" y="3771900"/>
            <a:ext cx="3810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71600" y="3340100"/>
            <a:ext cx="4572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51304"/>
              </p:ext>
            </p:extLst>
          </p:nvPr>
        </p:nvGraphicFramePr>
        <p:xfrm>
          <a:off x="4991100" y="2806700"/>
          <a:ext cx="3581400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/>
                <a:gridCol w="508000"/>
                <a:gridCol w="673100"/>
                <a:gridCol w="673100"/>
                <a:gridCol w="673100"/>
                <a:gridCol w="673100"/>
              </a:tblGrid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-8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Y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2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3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1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H="1" flipV="1">
            <a:off x="7829550" y="4079138"/>
            <a:ext cx="438150" cy="228600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239000" y="4000501"/>
            <a:ext cx="381000" cy="1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563411" y="3787775"/>
            <a:ext cx="438150" cy="196850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879440" y="3461842"/>
            <a:ext cx="438150" cy="196850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80803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Local alignment</a:t>
            </a:r>
            <a:endParaRPr lang="en-CA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4495800" cy="15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9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alignment (SW)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26913"/>
          </a:xfrm>
        </p:spPr>
        <p:txBody>
          <a:bodyPr>
            <a:normAutofit/>
          </a:bodyPr>
          <a:lstStyle/>
          <a:p>
            <a:r>
              <a:rPr lang="en-US" dirty="0" smtClean="0"/>
              <a:t>Sequences are aligned to find </a:t>
            </a:r>
            <a:r>
              <a:rPr lang="en-US" b="1" u="sng" dirty="0" smtClean="0">
                <a:solidFill>
                  <a:srgbClr val="FF0000"/>
                </a:solidFill>
              </a:rPr>
              <a:t>regions</a:t>
            </a:r>
            <a:r>
              <a:rPr lang="en-US" dirty="0" smtClean="0"/>
              <a:t> where </a:t>
            </a:r>
            <a:r>
              <a:rPr lang="en-US" b="1" dirty="0" smtClean="0"/>
              <a:t>the best </a:t>
            </a:r>
            <a:r>
              <a:rPr lang="en-US" dirty="0" smtClean="0"/>
              <a:t>alignment occurs (i.e. highest score)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Assumes</a:t>
            </a:r>
            <a:r>
              <a:rPr lang="en-US" b="1" dirty="0" smtClean="0"/>
              <a:t> </a:t>
            </a:r>
            <a:r>
              <a:rPr lang="en-US" dirty="0" smtClean="0"/>
              <a:t>a</a:t>
            </a:r>
            <a:r>
              <a:rPr lang="en-US" b="1" dirty="0" smtClean="0"/>
              <a:t> local</a:t>
            </a:r>
            <a:r>
              <a:rPr lang="en-US" dirty="0" smtClean="0"/>
              <a:t> context (aligning parts of seq.)</a:t>
            </a:r>
          </a:p>
          <a:p>
            <a:r>
              <a:rPr lang="en-US" dirty="0" smtClean="0"/>
              <a:t>Ideal for finding short motifs, DNA binding sites</a:t>
            </a:r>
          </a:p>
          <a:p>
            <a:pPr lvl="1"/>
            <a:r>
              <a:rPr lang="en-CA" sz="2400" dirty="0"/>
              <a:t> </a:t>
            </a:r>
            <a:r>
              <a:rPr lang="en-CA" sz="2400" b="1" dirty="0"/>
              <a:t>helix</a:t>
            </a:r>
            <a:r>
              <a:rPr lang="en-CA" sz="2400" dirty="0"/>
              <a:t>-</a:t>
            </a:r>
            <a:r>
              <a:rPr lang="en-CA" sz="2400" b="1" dirty="0"/>
              <a:t>loop</a:t>
            </a:r>
            <a:r>
              <a:rPr lang="en-CA" sz="2400" dirty="0"/>
              <a:t>-</a:t>
            </a:r>
            <a:r>
              <a:rPr lang="en-CA" sz="2400" b="1" dirty="0"/>
              <a:t>helix (</a:t>
            </a:r>
            <a:r>
              <a:rPr lang="en-CA" sz="2400" b="1" dirty="0" err="1"/>
              <a:t>bHLH</a:t>
            </a:r>
            <a:r>
              <a:rPr lang="en-CA" sz="2400" dirty="0" smtClean="0"/>
              <a:t>)  - motif</a:t>
            </a:r>
          </a:p>
          <a:p>
            <a:pPr lvl="1"/>
            <a:r>
              <a:rPr lang="en-US" sz="2400" dirty="0" smtClean="0"/>
              <a:t>TATAAT box (a famous promoter region) – DNA binding site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dirty="0" smtClean="0"/>
              <a:t>Works well on </a:t>
            </a:r>
            <a:r>
              <a:rPr lang="en-US" u="sng" dirty="0" smtClean="0"/>
              <a:t>highly divergent </a:t>
            </a:r>
            <a:r>
              <a:rPr lang="en-US" dirty="0" smtClean="0"/>
              <a:t>sequences</a:t>
            </a:r>
          </a:p>
        </p:txBody>
      </p:sp>
    </p:spTree>
    <p:extLst>
      <p:ext uri="{BB962C8B-B14F-4D97-AF65-F5344CB8AC3E}">
        <p14:creationId xmlns:p14="http://schemas.microsoft.com/office/powerpoint/2010/main" val="8323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Gene structure and expression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30" r="8930"/>
          <a:stretch/>
        </p:blipFill>
        <p:spPr bwMode="auto">
          <a:xfrm>
            <a:off x="152400" y="5410200"/>
            <a:ext cx="810627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07913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ene regions</a:t>
            </a:r>
          </a:p>
          <a:p>
            <a:pPr lvl="1"/>
            <a:r>
              <a:rPr lang="en-US" dirty="0" smtClean="0"/>
              <a:t>5’ </a:t>
            </a:r>
            <a:r>
              <a:rPr lang="en-CA" dirty="0" err="1" smtClean="0"/>
              <a:t>untranslated</a:t>
            </a:r>
            <a:r>
              <a:rPr lang="en-CA" dirty="0" smtClean="0"/>
              <a:t> region (5’UTR)</a:t>
            </a:r>
          </a:p>
          <a:p>
            <a:pPr lvl="2"/>
            <a:r>
              <a:rPr lang="en-US" dirty="0" smtClean="0"/>
              <a:t>Directly upstream of start codon (AUG)</a:t>
            </a:r>
          </a:p>
          <a:p>
            <a:pPr lvl="2"/>
            <a:r>
              <a:rPr lang="en-US" dirty="0" smtClean="0"/>
              <a:t>Regulates translation</a:t>
            </a:r>
          </a:p>
          <a:p>
            <a:pPr lvl="1"/>
            <a:r>
              <a:rPr lang="en-US" dirty="0" smtClean="0"/>
              <a:t>3’ </a:t>
            </a:r>
            <a:r>
              <a:rPr lang="en-CA" dirty="0" err="1"/>
              <a:t>untranslated</a:t>
            </a:r>
            <a:r>
              <a:rPr lang="en-CA" dirty="0"/>
              <a:t> region </a:t>
            </a:r>
            <a:r>
              <a:rPr lang="en-CA" dirty="0" smtClean="0"/>
              <a:t>(3’UTR)</a:t>
            </a:r>
          </a:p>
          <a:p>
            <a:pPr lvl="2"/>
            <a:r>
              <a:rPr lang="en-US" dirty="0" smtClean="0"/>
              <a:t>Right after the stop codon</a:t>
            </a:r>
          </a:p>
          <a:p>
            <a:pPr lvl="2"/>
            <a:r>
              <a:rPr lang="en-US" dirty="0" smtClean="0"/>
              <a:t>Influences translation efficiency </a:t>
            </a:r>
            <a:r>
              <a:rPr lang="en-US" dirty="0" smtClean="0">
                <a:sym typeface="Wingdings" pitchFamily="2" charset="2"/>
              </a:rPr>
              <a:t> [protein]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Open Reading Frame (ORF)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Protein coding region (with introns / exons)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8287248" y="59817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mRNA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4170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of </a:t>
            </a:r>
            <a:r>
              <a:rPr lang="en-US" dirty="0" smtClean="0"/>
              <a:t>local </a:t>
            </a:r>
            <a:r>
              <a:rPr lang="en-US" dirty="0"/>
              <a:t>alignment (1 of 4)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826913"/>
              </a:xfrm>
            </p:spPr>
            <p:txBody>
              <a:bodyPr/>
              <a:lstStyle/>
              <a:p>
                <a:r>
                  <a:rPr lang="en-US" dirty="0" smtClean="0"/>
                  <a:t>The scoring system is similar with one exception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minimum</a:t>
                </a:r>
                <a:r>
                  <a:rPr lang="en-US" dirty="0"/>
                  <a:t> possible score in the matrix is </a:t>
                </a:r>
                <a:r>
                  <a:rPr lang="en-US" b="1" dirty="0" smtClean="0"/>
                  <a:t>zero</a:t>
                </a:r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There are no negative scores in the matrix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/>
                  <a:t>Let’s define the </a:t>
                </a:r>
                <a:r>
                  <a:rPr lang="en-US" sz="2800" b="1" dirty="0" smtClean="0"/>
                  <a:t>scoring system</a:t>
                </a:r>
                <a:r>
                  <a:rPr lang="en-US" sz="2800" dirty="0" smtClean="0"/>
                  <a:t> as in global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1800" b="1" dirty="0" smtClean="0">
                    <a:solidFill>
                      <a:srgbClr val="FF0000"/>
                    </a:solidFill>
                  </a:rPr>
                  <a:t>mismatch</a:t>
                </a:r>
                <a:r>
                  <a:rPr lang="en-US" sz="1800" b="1" dirty="0" smtClean="0"/>
                  <a:t> </a:t>
                </a:r>
                <a:r>
                  <a:rPr lang="en-US" sz="1800" b="1" dirty="0"/>
                  <a:t>between </a:t>
                </a:r>
                <a:r>
                  <a:rPr lang="en-US" sz="1800" b="1" dirty="0" smtClean="0"/>
                  <a:t>seq. </a:t>
                </a:r>
                <a:r>
                  <a:rPr lang="en-US" sz="1800" b="1" i="1" dirty="0" err="1" smtClean="0"/>
                  <a:t>a</a:t>
                </a:r>
                <a:r>
                  <a:rPr lang="en-US" sz="1800" b="1" i="1" baseline="-25000" dirty="0" err="1" smtClean="0"/>
                  <a:t>i</a:t>
                </a:r>
                <a:r>
                  <a:rPr lang="en-US" sz="1800" b="1" dirty="0" smtClean="0"/>
                  <a:t> </a:t>
                </a:r>
                <a:r>
                  <a:rPr lang="en-US" sz="1800" b="1" dirty="0"/>
                  <a:t>and </a:t>
                </a:r>
                <a:r>
                  <a:rPr lang="en-US" sz="1800" b="1" i="1" dirty="0" err="1"/>
                  <a:t>b</a:t>
                </a:r>
                <a:r>
                  <a:rPr lang="en-US" sz="1800" b="1" i="1" baseline="-25000" dirty="0" err="1"/>
                  <a:t>j</a:t>
                </a:r>
                <a:r>
                  <a:rPr lang="en-US" sz="1800" b="1" i="1" dirty="0"/>
                  <a:t> </a:t>
                </a:r>
                <a:r>
                  <a:rPr lang="en-US" sz="1800" i="1" dirty="0" smtClean="0"/>
                  <a:t>	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	</a:t>
                </a:r>
                <a:r>
                  <a:rPr lang="en-US" sz="1800" b="1" dirty="0" smtClean="0"/>
                  <a:t>gap </a:t>
                </a:r>
                <a:r>
                  <a:rPr lang="en-US" sz="1800" b="1" dirty="0"/>
                  <a:t>(insertion or deletion) </a:t>
                </a:r>
                <a:endParaRPr lang="en-US" sz="1800" b="1" i="1" dirty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sz="1600" i="1">
                        <a:latin typeface="Cambria Math"/>
                      </a:rPr>
                      <m:t>= </m:t>
                    </m:r>
                    <m:r>
                      <a:rPr lang="en-GB" sz="1600" b="1" i="1">
                        <a:latin typeface="Cambria Math"/>
                      </a:rPr>
                      <m:t>−</m:t>
                    </m:r>
                    <m:r>
                      <a:rPr lang="en-GB" sz="16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GB" sz="16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600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CA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1600" dirty="0" smtClean="0"/>
                  <a:t> 	 	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, −</m:t>
                        </m:r>
                      </m:e>
                    </m:d>
                    <m:r>
                      <a:rPr lang="en-GB" sz="1600" i="1">
                        <a:latin typeface="Cambria Math"/>
                      </a:rPr>
                      <m:t>= </m:t>
                    </m:r>
                    <m:r>
                      <a:rPr lang="en-GB" sz="16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−,</m:t>
                        </m:r>
                        <m:sSub>
                          <m:sSub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sz="1600" i="1">
                        <a:latin typeface="Cambria Math"/>
                      </a:rPr>
                      <m:t>= </m:t>
                    </m:r>
                    <m:r>
                      <a:rPr lang="en-GB" sz="1600" b="1" i="1">
                        <a:latin typeface="Cambria Math"/>
                      </a:rPr>
                      <m:t>−</m:t>
                    </m:r>
                    <m:r>
                      <a:rPr lang="en-GB" sz="1600" b="1" i="1">
                        <a:latin typeface="Cambria Math"/>
                      </a:rPr>
                      <m:t>𝟐</m:t>
                    </m:r>
                  </m:oMath>
                </a14:m>
                <a:endParaRPr lang="en-US" sz="1600" b="1" dirty="0" smtClean="0"/>
              </a:p>
              <a:p>
                <a:pPr marL="914400" lvl="2" indent="0">
                  <a:buNone/>
                </a:pPr>
                <a:r>
                  <a:rPr lang="en-CA" sz="1600" dirty="0" smtClean="0"/>
                  <a:t>                          </a:t>
                </a:r>
                <a:r>
                  <a:rPr lang="en-CA" sz="1600" dirty="0"/>
                  <a:t> </a:t>
                </a:r>
                <a:r>
                  <a:rPr lang="en-CA" sz="1600" dirty="0" smtClean="0"/>
                  <a:t>  </a:t>
                </a:r>
                <a:r>
                  <a:rPr lang="en-US" sz="1800" b="1" dirty="0" smtClean="0">
                    <a:solidFill>
                      <a:srgbClr val="00B050"/>
                    </a:solidFill>
                  </a:rPr>
                  <a:t>match</a:t>
                </a:r>
                <a:r>
                  <a:rPr lang="en-US" sz="1800" b="1" dirty="0" smtClean="0"/>
                  <a:t> </a:t>
                </a:r>
                <a:r>
                  <a:rPr lang="en-US" sz="1800" b="1" dirty="0"/>
                  <a:t>between </a:t>
                </a:r>
                <a:r>
                  <a:rPr lang="en-US" sz="1800" b="1" i="1" dirty="0" err="1"/>
                  <a:t>a</a:t>
                </a:r>
                <a:r>
                  <a:rPr lang="en-US" sz="1800" b="1" i="1" baseline="-25000" dirty="0" err="1"/>
                  <a:t>i</a:t>
                </a:r>
                <a:r>
                  <a:rPr lang="en-US" sz="1800" b="1" dirty="0"/>
                  <a:t> and </a:t>
                </a:r>
                <a:r>
                  <a:rPr lang="en-US" sz="1800" b="1" i="1" dirty="0" err="1"/>
                  <a:t>b</a:t>
                </a:r>
                <a:r>
                  <a:rPr lang="en-US" sz="1800" b="1" i="1" baseline="-25000" dirty="0" err="1"/>
                  <a:t>j</a:t>
                </a:r>
                <a:r>
                  <a:rPr lang="en-US" sz="1800" b="1" i="1" dirty="0"/>
                  <a:t> </a:t>
                </a:r>
                <a:endParaRPr lang="en-US" sz="1800" b="1" dirty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                               </m:t>
                    </m:r>
                    <m:r>
                      <a:rPr lang="en-GB" sz="16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CA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sz="1600" i="1">
                        <a:latin typeface="Cambria Math"/>
                      </a:rPr>
                      <m:t>= </m:t>
                    </m:r>
                    <m:r>
                      <a:rPr lang="en-GB" sz="1600" b="1" i="1">
                        <a:latin typeface="Cambria Math"/>
                      </a:rPr>
                      <m:t>+</m:t>
                    </m:r>
                    <m:r>
                      <a:rPr lang="en-GB" sz="16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GB" sz="16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61950" indent="-36195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826913"/>
              </a:xfrm>
              <a:blipFill rotWithShape="1">
                <a:blip r:embed="rId2" cstate="print"/>
                <a:stretch>
                  <a:fillRect l="-1571" t="-1643" r="-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8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of local alignment </a:t>
            </a:r>
            <a:r>
              <a:rPr lang="en-US" dirty="0" smtClean="0"/>
              <a:t>(2 </a:t>
            </a:r>
            <a:r>
              <a:rPr lang="en-US" dirty="0"/>
              <a:t>of 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the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MxN</a:t>
            </a:r>
            <a:r>
              <a:rPr lang="en-US" dirty="0" smtClean="0"/>
              <a:t> alignment matrix with M+1 columns and N+1 rows</a:t>
            </a:r>
          </a:p>
          <a:p>
            <a:r>
              <a:rPr lang="en-US" dirty="0"/>
              <a:t>Initialize the matrix by introducing </a:t>
            </a:r>
            <a:r>
              <a:rPr lang="en-US" b="1" dirty="0"/>
              <a:t>gap penalty </a:t>
            </a:r>
            <a:r>
              <a:rPr lang="en-US" dirty="0"/>
              <a:t>at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row and 1</a:t>
            </a:r>
            <a:r>
              <a:rPr lang="en-US" baseline="30000" dirty="0" smtClean="0"/>
              <a:t>st</a:t>
            </a:r>
            <a:r>
              <a:rPr lang="en-US" dirty="0" smtClean="0"/>
              <a:t> column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48543"/>
              </p:ext>
            </p:extLst>
          </p:nvPr>
        </p:nvGraphicFramePr>
        <p:xfrm>
          <a:off x="2514600" y="4038600"/>
          <a:ext cx="358140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/>
                <a:gridCol w="508000"/>
                <a:gridCol w="673100"/>
                <a:gridCol w="673100"/>
                <a:gridCol w="673100"/>
                <a:gridCol w="673100"/>
              </a:tblGrid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Y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85791" y="464820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91000" y="464838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38700" y="464838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86400" y="464838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8551" y="4781550"/>
            <a:ext cx="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58551" y="5181600"/>
            <a:ext cx="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49925" y="5562600"/>
            <a:ext cx="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03738" y="4412218"/>
            <a:ext cx="1887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s(</a:t>
            </a:r>
            <a:r>
              <a:rPr lang="en-US" dirty="0" err="1"/>
              <a:t>a,b</a:t>
            </a:r>
            <a:r>
              <a:rPr lang="en-US" dirty="0"/>
              <a:t>) ≥</a:t>
            </a:r>
            <a:r>
              <a:rPr lang="en-US" dirty="0" smtClean="0"/>
              <a:t> 0</a:t>
            </a:r>
          </a:p>
          <a:p>
            <a:r>
              <a:rPr lang="en-US" dirty="0" smtClean="0"/>
              <a:t>(min value is zero)</a:t>
            </a:r>
            <a:endParaRPr lang="en-CA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77000" y="4596884"/>
            <a:ext cx="826738" cy="51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2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of local alignment </a:t>
            </a:r>
            <a:r>
              <a:rPr lang="en-US" dirty="0" smtClean="0"/>
              <a:t>(3 </a:t>
            </a:r>
            <a:r>
              <a:rPr lang="en-US" dirty="0"/>
              <a:t>of 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subsequent cell consider alignments</a:t>
            </a:r>
          </a:p>
          <a:p>
            <a:pPr lvl="1"/>
            <a:r>
              <a:rPr lang="en-US" dirty="0" smtClean="0"/>
              <a:t>Vertical  </a:t>
            </a:r>
            <a:r>
              <a:rPr lang="en-US" i="1" dirty="0" smtClean="0"/>
              <a:t>s(I, - )</a:t>
            </a:r>
          </a:p>
          <a:p>
            <a:pPr lvl="1"/>
            <a:r>
              <a:rPr lang="en-US" dirty="0" smtClean="0"/>
              <a:t>Horizontal  </a:t>
            </a:r>
            <a:r>
              <a:rPr lang="en-US" i="1" dirty="0" smtClean="0"/>
              <a:t>s(-,J)</a:t>
            </a:r>
          </a:p>
          <a:p>
            <a:pPr lvl="1"/>
            <a:r>
              <a:rPr lang="en-US" dirty="0" smtClean="0"/>
              <a:t>Diagonal </a:t>
            </a:r>
            <a:r>
              <a:rPr lang="en-US" i="1" dirty="0" smtClean="0"/>
              <a:t>s(I,J)</a:t>
            </a:r>
            <a:endParaRPr lang="en-US" i="1" dirty="0"/>
          </a:p>
          <a:p>
            <a:pPr marL="514350" indent="-457200"/>
            <a:r>
              <a:rPr lang="en-US" dirty="0" smtClean="0"/>
              <a:t>For each cell select the highest score</a:t>
            </a:r>
          </a:p>
          <a:p>
            <a:pPr marL="914400" lvl="1" indent="-457200"/>
            <a:r>
              <a:rPr lang="en-US" dirty="0" smtClean="0">
                <a:solidFill>
                  <a:srgbClr val="FF0000"/>
                </a:solidFill>
              </a:rPr>
              <a:t>If score is negative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assign </a:t>
            </a:r>
            <a:r>
              <a:rPr lang="en-US" b="1" dirty="0" smtClean="0">
                <a:solidFill>
                  <a:srgbClr val="FF0000"/>
                </a:solidFill>
              </a:rPr>
              <a:t>zero</a:t>
            </a:r>
            <a:endParaRPr lang="en-CA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48924"/>
              </p:ext>
            </p:extLst>
          </p:nvPr>
        </p:nvGraphicFramePr>
        <p:xfrm>
          <a:off x="2514600" y="4953000"/>
          <a:ext cx="3581400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/>
                <a:gridCol w="508000"/>
                <a:gridCol w="673100"/>
                <a:gridCol w="673100"/>
                <a:gridCol w="673100"/>
                <a:gridCol w="673100"/>
              </a:tblGrid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Y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9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of local alignment </a:t>
            </a:r>
            <a:r>
              <a:rPr lang="en-US" dirty="0" smtClean="0"/>
              <a:t>(4 </a:t>
            </a:r>
            <a:r>
              <a:rPr lang="en-US" dirty="0"/>
              <a:t>of 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86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Select the </a:t>
            </a:r>
            <a:r>
              <a:rPr lang="en-US" sz="2800" u="sng" dirty="0" smtClean="0"/>
              <a:t>initial</a:t>
            </a:r>
            <a:r>
              <a:rPr lang="en-US" sz="2800" dirty="0" smtClean="0"/>
              <a:t> cell with the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highest score(s)</a:t>
            </a:r>
          </a:p>
          <a:p>
            <a:r>
              <a:rPr lang="en-US" sz="2800" dirty="0" smtClean="0"/>
              <a:t>Consider different path(s) leading to score of </a:t>
            </a:r>
            <a:r>
              <a:rPr lang="en-US" sz="2800" b="1" dirty="0" smtClean="0"/>
              <a:t>zero</a:t>
            </a:r>
          </a:p>
          <a:p>
            <a:pPr lvl="1"/>
            <a:r>
              <a:rPr lang="en-US" sz="2400" b="1" dirty="0" smtClean="0"/>
              <a:t>Trace-back the cell values </a:t>
            </a:r>
          </a:p>
          <a:p>
            <a:pPr lvl="1"/>
            <a:r>
              <a:rPr lang="en-US" sz="2400" b="1" dirty="0" smtClean="0"/>
              <a:t>Look </a:t>
            </a:r>
            <a:r>
              <a:rPr lang="en-US" sz="2400" b="1" dirty="0"/>
              <a:t> </a:t>
            </a:r>
            <a:r>
              <a:rPr lang="en-US" sz="2400" b="1" dirty="0" smtClean="0"/>
              <a:t>how the values were originated (i.e. path)</a:t>
            </a:r>
          </a:p>
          <a:p>
            <a:pPr marL="457200" lvl="1" indent="0">
              <a:buNone/>
            </a:pPr>
            <a:endParaRPr lang="en-US" sz="2400" b="1" dirty="0" smtClean="0"/>
          </a:p>
          <a:p>
            <a:pPr marL="457200" lvl="1" indent="0">
              <a:buNone/>
            </a:pPr>
            <a:endParaRPr lang="en-US" sz="2400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1371600" lvl="3" indent="0">
              <a:spcBef>
                <a:spcPts val="0"/>
              </a:spcBef>
              <a:buNone/>
            </a:pPr>
            <a:r>
              <a:rPr lang="en-US" dirty="0" smtClean="0"/>
              <a:t>		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WH</a:t>
            </a:r>
          </a:p>
          <a:p>
            <a:pPr marL="1371600" lvl="3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	WH</a:t>
            </a:r>
          </a:p>
          <a:p>
            <a:pPr marL="685800" indent="-571500">
              <a:spcBef>
                <a:spcPts val="1800"/>
              </a:spcBef>
            </a:pPr>
            <a:r>
              <a:rPr lang="en-US" sz="2800" dirty="0" smtClean="0"/>
              <a:t>Mathematically</a:t>
            </a:r>
          </a:p>
          <a:p>
            <a:pPr marL="1085850" lvl="1" indent="-571500"/>
            <a:r>
              <a:rPr lang="en-GB" sz="2000" dirty="0"/>
              <a:t>where </a:t>
            </a:r>
            <a:r>
              <a:rPr lang="en-GB" sz="2000" i="1" dirty="0"/>
              <a:t>S</a:t>
            </a:r>
            <a:r>
              <a:rPr lang="en-GB" sz="2000" dirty="0"/>
              <a:t>(</a:t>
            </a:r>
            <a:r>
              <a:rPr lang="en-GB" sz="2000" i="1" dirty="0"/>
              <a:t>I</a:t>
            </a:r>
            <a:r>
              <a:rPr lang="en-GB" sz="2000" dirty="0"/>
              <a:t>, </a:t>
            </a:r>
            <a:r>
              <a:rPr lang="en-GB" sz="2000" i="1" dirty="0"/>
              <a:t>J</a:t>
            </a:r>
            <a:r>
              <a:rPr lang="en-GB" sz="2000" dirty="0"/>
              <a:t>)</a:t>
            </a:r>
            <a:r>
              <a:rPr lang="en-GB" sz="2000" i="1" dirty="0"/>
              <a:t> </a:t>
            </a:r>
            <a:r>
              <a:rPr lang="en-GB" sz="2000" dirty="0"/>
              <a:t>is the score for </a:t>
            </a:r>
            <a:r>
              <a:rPr lang="en-GB" sz="2000" b="1" dirty="0" smtClean="0"/>
              <a:t>sub-sequences </a:t>
            </a:r>
            <a:r>
              <a:rPr lang="en-GB" sz="2000" i="1" dirty="0"/>
              <a:t>I</a:t>
            </a:r>
            <a:r>
              <a:rPr lang="en-GB" sz="2000" dirty="0"/>
              <a:t> and </a:t>
            </a:r>
            <a:r>
              <a:rPr lang="en-GB" sz="2000" i="1" dirty="0"/>
              <a:t>J</a:t>
            </a:r>
            <a:r>
              <a:rPr lang="en-GB" sz="2000" dirty="0"/>
              <a:t> </a:t>
            </a:r>
            <a:r>
              <a:rPr lang="en-US" sz="2400" dirty="0" smtClean="0"/>
              <a:t> </a:t>
            </a:r>
            <a:endParaRPr lang="en-CA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87087"/>
              </p:ext>
            </p:extLst>
          </p:nvPr>
        </p:nvGraphicFramePr>
        <p:xfrm>
          <a:off x="2628900" y="3202380"/>
          <a:ext cx="3581400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/>
                <a:gridCol w="508000"/>
                <a:gridCol w="673100"/>
                <a:gridCol w="673100"/>
                <a:gridCol w="673100"/>
                <a:gridCol w="673100"/>
              </a:tblGrid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W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C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Y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 flipV="1">
            <a:off x="4191000" y="4040580"/>
            <a:ext cx="45720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581400" y="3695700"/>
            <a:ext cx="4572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can-cap6bmp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096" y="5675416"/>
            <a:ext cx="52679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Brace 20"/>
          <p:cNvSpPr/>
          <p:nvPr/>
        </p:nvSpPr>
        <p:spPr>
          <a:xfrm>
            <a:off x="4662054" y="5044539"/>
            <a:ext cx="1524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4836225" y="5065017"/>
            <a:ext cx="22091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>
              <a:defRPr/>
            </a:pPr>
            <a:r>
              <a:rPr lang="en-US" sz="2600" dirty="0" smtClean="0"/>
              <a:t>total </a:t>
            </a:r>
            <a:r>
              <a:rPr lang="en-US" sz="2600" dirty="0"/>
              <a:t>score of 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52120" y="5152678"/>
            <a:ext cx="365806" cy="4924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3">
              <a:defRPr/>
            </a:pPr>
            <a:r>
              <a:rPr lang="en-US" sz="2600" i="1" dirty="0" smtClean="0"/>
              <a:t>B</a:t>
            </a:r>
            <a:endParaRPr lang="en-US" sz="2600" i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935023" y="4876800"/>
            <a:ext cx="0" cy="306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23777" y="2926548"/>
            <a:ext cx="377026" cy="4924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3">
              <a:defRPr/>
            </a:pPr>
            <a:r>
              <a:rPr lang="en-US" sz="2600" i="1" dirty="0"/>
              <a:t>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248400" y="3193552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 flipH="1">
            <a:off x="2286000" y="3926280"/>
            <a:ext cx="3048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2035610" y="3973325"/>
            <a:ext cx="250390" cy="3385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3">
              <a:defRPr/>
            </a:pPr>
            <a:r>
              <a:rPr lang="en-US" sz="1600" i="1" dirty="0"/>
              <a:t>J</a:t>
            </a:r>
          </a:p>
        </p:txBody>
      </p:sp>
      <p:sp>
        <p:nvSpPr>
          <p:cNvPr id="34" name="Right Brace 33"/>
          <p:cNvSpPr/>
          <p:nvPr/>
        </p:nvSpPr>
        <p:spPr>
          <a:xfrm rot="5400000" flipH="1">
            <a:off x="4267112" y="2666912"/>
            <a:ext cx="76200" cy="990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4191000" y="2862589"/>
            <a:ext cx="219932" cy="2616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3">
              <a:defRPr/>
            </a:pPr>
            <a:r>
              <a:rPr lang="en-US" sz="1100" i="1" dirty="0" smtClean="0"/>
              <a:t>I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3162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alignment illustration (1 of 2)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en-GB" dirty="0"/>
                  <a:t>Determine the best </a:t>
                </a:r>
                <a:r>
                  <a:rPr lang="en-GB" b="1" dirty="0"/>
                  <a:t>local</a:t>
                </a:r>
                <a:r>
                  <a:rPr lang="en-GB" dirty="0"/>
                  <a:t> alignment and the maximum alignment score for </a:t>
                </a:r>
                <a:endParaRPr lang="en-CA" sz="1600" dirty="0"/>
              </a:p>
              <a:p>
                <a:pPr marL="0" indent="0">
                  <a:buNone/>
                </a:pPr>
                <a:endParaRPr lang="en-CA" sz="1600" dirty="0"/>
              </a:p>
              <a:p>
                <a:r>
                  <a:rPr lang="en-GB" b="1" dirty="0" smtClean="0"/>
                  <a:t>Sequence A: 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ACCTAAGG</a:t>
                </a:r>
                <a:endParaRPr lang="en-GB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GB" b="1" dirty="0" smtClean="0"/>
                  <a:t>Sequence B: 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GGCTCAATCA</a:t>
                </a:r>
                <a:endParaRPr lang="en-CA" sz="1600" dirty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GB" dirty="0" smtClean="0"/>
                  <a:t>Scoring conditions: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 +2</m:t>
                    </m:r>
                  </m:oMath>
                </a14:m>
                <a:r>
                  <a:rPr lang="en-GB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:endParaRPr lang="en-CA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 −1</m:t>
                    </m:r>
                  </m:oMath>
                </a14:m>
                <a:r>
                  <a:rPr lang="en-GB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:endParaRPr lang="en-CA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 −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 </m:t>
                    </m:r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−,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 −2</m:t>
                    </m:r>
                  </m:oMath>
                </a14:m>
                <a:endParaRPr lang="en-CA" sz="1400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26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6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/>
              <a:t>Local alignment illustration </a:t>
            </a:r>
            <a:r>
              <a:rPr lang="en-US" dirty="0" smtClean="0"/>
              <a:t>(2 </a:t>
            </a:r>
            <a:r>
              <a:rPr lang="en-US" dirty="0"/>
              <a:t>of 2)</a:t>
            </a:r>
            <a:endParaRPr lang="en-CA" dirty="0"/>
          </a:p>
        </p:txBody>
      </p:sp>
      <p:graphicFrame>
        <p:nvGraphicFramePr>
          <p:cNvPr id="5" name="Table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658246"/>
              </p:ext>
            </p:extLst>
          </p:nvPr>
        </p:nvGraphicFramePr>
        <p:xfrm>
          <a:off x="381000" y="1447800"/>
          <a:ext cx="8534400" cy="48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636361"/>
              </p:ext>
            </p:extLst>
          </p:nvPr>
        </p:nvGraphicFramePr>
        <p:xfrm>
          <a:off x="381000" y="1447800"/>
          <a:ext cx="8534400" cy="48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554354"/>
              </p:ext>
            </p:extLst>
          </p:nvPr>
        </p:nvGraphicFramePr>
        <p:xfrm>
          <a:off x="381000" y="1447800"/>
          <a:ext cx="8534400" cy="48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0" name="Straight Arrow 2"/>
          <p:cNvCxnSpPr/>
          <p:nvPr/>
        </p:nvCxnSpPr>
        <p:spPr>
          <a:xfrm>
            <a:off x="5486400" y="2427391"/>
            <a:ext cx="3810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313670"/>
              </p:ext>
            </p:extLst>
          </p:nvPr>
        </p:nvGraphicFramePr>
        <p:xfrm>
          <a:off x="381000" y="1447800"/>
          <a:ext cx="8534400" cy="480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5" name="Straight Arrow3"/>
          <p:cNvCxnSpPr/>
          <p:nvPr/>
        </p:nvCxnSpPr>
        <p:spPr>
          <a:xfrm>
            <a:off x="6019800" y="2380508"/>
            <a:ext cx="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4"/>
          <p:cNvCxnSpPr/>
          <p:nvPr/>
        </p:nvCxnSpPr>
        <p:spPr>
          <a:xfrm>
            <a:off x="5410200" y="2743200"/>
            <a:ext cx="304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611103"/>
              </p:ext>
            </p:extLst>
          </p:nvPr>
        </p:nvGraphicFramePr>
        <p:xfrm>
          <a:off x="381000" y="1447800"/>
          <a:ext cx="8534400" cy="480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Tabl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001349"/>
              </p:ext>
            </p:extLst>
          </p:nvPr>
        </p:nvGraphicFramePr>
        <p:xfrm>
          <a:off x="381000" y="1447800"/>
          <a:ext cx="8534400" cy="480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Tabl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946130"/>
              </p:ext>
            </p:extLst>
          </p:nvPr>
        </p:nvGraphicFramePr>
        <p:xfrm>
          <a:off x="381000" y="1447800"/>
          <a:ext cx="8534400" cy="480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" name="Tabl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752289"/>
              </p:ext>
            </p:extLst>
          </p:nvPr>
        </p:nvGraphicFramePr>
        <p:xfrm>
          <a:off x="381000" y="1447800"/>
          <a:ext cx="8534400" cy="480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Tabl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684306"/>
              </p:ext>
            </p:extLst>
          </p:nvPr>
        </p:nvGraphicFramePr>
        <p:xfrm>
          <a:off x="381000" y="1447800"/>
          <a:ext cx="8534400" cy="480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Tabl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591841"/>
              </p:ext>
            </p:extLst>
          </p:nvPr>
        </p:nvGraphicFramePr>
        <p:xfrm>
          <a:off x="381000" y="1447800"/>
          <a:ext cx="8534400" cy="480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l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01292"/>
              </p:ext>
            </p:extLst>
          </p:nvPr>
        </p:nvGraphicFramePr>
        <p:xfrm>
          <a:off x="381000" y="1447800"/>
          <a:ext cx="8534400" cy="480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l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385912"/>
              </p:ext>
            </p:extLst>
          </p:nvPr>
        </p:nvGraphicFramePr>
        <p:xfrm>
          <a:off x="381000" y="1447800"/>
          <a:ext cx="8534400" cy="480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5" name="Tabl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125482"/>
              </p:ext>
            </p:extLst>
          </p:nvPr>
        </p:nvGraphicFramePr>
        <p:xfrm>
          <a:off x="381000" y="1447800"/>
          <a:ext cx="8534400" cy="480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3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Local alignment illustration </a:t>
            </a:r>
            <a:r>
              <a:rPr lang="en-US" dirty="0" smtClean="0"/>
              <a:t>(3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4741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	CTCAA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CTCAA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TCA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CT-AA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CT-AA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Best score: 6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162538"/>
              </p:ext>
            </p:extLst>
          </p:nvPr>
        </p:nvGraphicFramePr>
        <p:xfrm>
          <a:off x="533400" y="990600"/>
          <a:ext cx="7772400" cy="3657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3651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651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 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77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1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1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C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1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1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1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1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18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G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5715000" y="3505200"/>
            <a:ext cx="4572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24600" y="3462831"/>
            <a:ext cx="0" cy="23286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48400" y="3581398"/>
            <a:ext cx="152400" cy="571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250814" y="3579264"/>
            <a:ext cx="152400" cy="571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105400" y="3124200"/>
            <a:ext cx="4572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423410" y="3048000"/>
            <a:ext cx="4572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41214" y="3119934"/>
            <a:ext cx="0" cy="1757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584894" y="3231075"/>
            <a:ext cx="108000" cy="3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5584894" y="3231075"/>
            <a:ext cx="108000" cy="3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237445" y="3462831"/>
            <a:ext cx="34744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400321" y="3442936"/>
            <a:ext cx="67078" cy="481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400321" y="3442936"/>
            <a:ext cx="72501" cy="481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3810000" y="2713558"/>
            <a:ext cx="4572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3124200" y="2362200"/>
            <a:ext cx="4572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4419600" y="2743200"/>
            <a:ext cx="46101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4648201" y="2857500"/>
            <a:ext cx="76310" cy="527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678721" y="2827858"/>
            <a:ext cx="19079" cy="1143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5769876" y="3810000"/>
            <a:ext cx="34744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5940000" y="3751200"/>
            <a:ext cx="72000" cy="10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5932754" y="3751200"/>
            <a:ext cx="87046" cy="10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5029200" y="2766443"/>
            <a:ext cx="0" cy="1757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4975200" y="2885008"/>
            <a:ext cx="108000" cy="3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4975200" y="2885008"/>
            <a:ext cx="108000" cy="3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H="1">
            <a:off x="3864876" y="3048000"/>
            <a:ext cx="34744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4027752" y="3028105"/>
            <a:ext cx="67078" cy="481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4027752" y="3028105"/>
            <a:ext cx="72501" cy="481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4375215" y="2760989"/>
            <a:ext cx="0" cy="1757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321215" y="2879554"/>
            <a:ext cx="108000" cy="3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4321215" y="2879554"/>
            <a:ext cx="108000" cy="3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3679800" y="2388642"/>
            <a:ext cx="0" cy="1757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3625800" y="2507207"/>
            <a:ext cx="108000" cy="3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3625800" y="2507207"/>
            <a:ext cx="108000" cy="3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3116488" y="2710748"/>
            <a:ext cx="34744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3279364" y="2690853"/>
            <a:ext cx="67078" cy="481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3279364" y="2690853"/>
            <a:ext cx="72501" cy="481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eft Brace 170"/>
          <p:cNvSpPr/>
          <p:nvPr/>
        </p:nvSpPr>
        <p:spPr>
          <a:xfrm rot="16200000">
            <a:off x="6126122" y="4898142"/>
            <a:ext cx="304894" cy="22256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2" name="Rectangle 171"/>
          <p:cNvSpPr/>
          <p:nvPr/>
        </p:nvSpPr>
        <p:spPr>
          <a:xfrm>
            <a:off x="5029200" y="6167181"/>
            <a:ext cx="346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the whole seq. context (globally)</a:t>
            </a:r>
            <a:endParaRPr lang="en-CA" dirty="0"/>
          </a:p>
        </p:txBody>
      </p:sp>
      <p:sp>
        <p:nvSpPr>
          <p:cNvPr id="42" name="Left Brace 41"/>
          <p:cNvSpPr/>
          <p:nvPr/>
        </p:nvSpPr>
        <p:spPr>
          <a:xfrm rot="16200000">
            <a:off x="3725820" y="5021315"/>
            <a:ext cx="304894" cy="16922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3505200" y="6023653"/>
            <a:ext cx="775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locally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4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vahealth.com/about/news-room/archives/researchers-determine-the-3-d-structure-of-anthrax-protein/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67884"/>
            <a:ext cx="2971800" cy="34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Aligning proteins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Globally and Locally</a:t>
            </a:r>
            <a:endParaRPr lang="en-CA" dirty="0"/>
          </a:p>
        </p:txBody>
      </p:sp>
      <p:pic>
        <p:nvPicPr>
          <p:cNvPr id="2050" name="Picture 2" descr="https://encrypted-tbn0.gstatic.com/images?q=tbn:ANd9GcSCd32POs10hFj045CoD6z1qMNZ88xL43GFHRNRkRB5A9L8wjB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08566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context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common functional units</a:t>
            </a:r>
          </a:p>
          <a:p>
            <a:pPr lvl="1"/>
            <a:r>
              <a:rPr lang="en-US" dirty="0" smtClean="0"/>
              <a:t>Structural motifs</a:t>
            </a:r>
          </a:p>
          <a:p>
            <a:pPr lvl="2"/>
            <a:r>
              <a:rPr lang="en-US" dirty="0" smtClean="0"/>
              <a:t>Helix-loop-helix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Zinc finger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Phylogeny</a:t>
            </a:r>
          </a:p>
          <a:p>
            <a:pPr lvl="1"/>
            <a:r>
              <a:rPr lang="en-US" dirty="0" smtClean="0"/>
              <a:t>Distance between species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18859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3066642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395205" cy="161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9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Alignment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31713"/>
          </a:xfrm>
        </p:spPr>
        <p:txBody>
          <a:bodyPr/>
          <a:lstStyle/>
          <a:p>
            <a:r>
              <a:rPr lang="en-US" dirty="0" smtClean="0"/>
              <a:t>Protein local and global alignment</a:t>
            </a:r>
          </a:p>
          <a:p>
            <a:pPr lvl="1"/>
            <a:r>
              <a:rPr lang="en-US" dirty="0" smtClean="0"/>
              <a:t>follows the same rules as we saw with DNA/RNA </a:t>
            </a:r>
          </a:p>
          <a:p>
            <a:r>
              <a:rPr lang="en-US" dirty="0" smtClean="0"/>
              <a:t>Differences (∆)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lphabet of proteins is 22 residues (</a:t>
            </a:r>
            <a:r>
              <a:rPr lang="en-US" dirty="0" err="1" smtClean="0"/>
              <a:t>aa</a:t>
            </a:r>
            <a:r>
              <a:rPr lang="en-US" dirty="0" smtClean="0"/>
              <a:t>) long </a:t>
            </a:r>
          </a:p>
          <a:p>
            <a:pPr lvl="1"/>
            <a:r>
              <a:rPr lang="en-US" dirty="0" smtClean="0"/>
              <a:t>scoring/substitution matrices used (BLOSUM)</a:t>
            </a:r>
            <a:endParaRPr lang="en-US" dirty="0"/>
          </a:p>
          <a:p>
            <a:pPr lvl="2"/>
            <a:r>
              <a:rPr lang="en-US" dirty="0" smtClean="0"/>
              <a:t>protein proprieties are taken into account</a:t>
            </a:r>
          </a:p>
          <a:p>
            <a:pPr lvl="3"/>
            <a:r>
              <a:rPr lang="en-US" dirty="0" smtClean="0"/>
              <a:t>residues that are totally different due to charge such as polar </a:t>
            </a:r>
            <a:r>
              <a:rPr lang="en-US" b="1" dirty="0" smtClean="0"/>
              <a:t>Lysine</a:t>
            </a:r>
            <a:r>
              <a:rPr lang="en-US" dirty="0" smtClean="0"/>
              <a:t> and </a:t>
            </a:r>
            <a:r>
              <a:rPr lang="en-US" dirty="0" err="1" smtClean="0"/>
              <a:t>apolar</a:t>
            </a:r>
            <a:r>
              <a:rPr lang="en-US" dirty="0" smtClean="0"/>
              <a:t> </a:t>
            </a:r>
            <a:r>
              <a:rPr lang="en-US" b="1" dirty="0" smtClean="0"/>
              <a:t>Glycine</a:t>
            </a:r>
            <a:r>
              <a:rPr lang="en-US" dirty="0" smtClean="0"/>
              <a:t> are given  a low score</a:t>
            </a:r>
          </a:p>
          <a:p>
            <a:pPr lvl="1"/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376738"/>
            <a:ext cx="1219200" cy="212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83980"/>
            <a:ext cx="1411964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124200"/>
            <a:ext cx="49149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 sequences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8269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Central dogma</a:t>
            </a:r>
          </a:p>
          <a:p>
            <a:pPr lvl="1"/>
            <a:r>
              <a:rPr lang="en-US" dirty="0"/>
              <a:t>DNA </a:t>
            </a:r>
            <a:r>
              <a:rPr lang="en-US" dirty="0">
                <a:sym typeface="Wingdings" pitchFamily="2" charset="2"/>
              </a:rPr>
              <a:t> RNA  </a:t>
            </a:r>
            <a:r>
              <a:rPr lang="en-US" dirty="0" smtClean="0">
                <a:sym typeface="Wingdings" pitchFamily="2" charset="2"/>
              </a:rPr>
              <a:t>protein</a:t>
            </a:r>
            <a:endParaRPr lang="en-US" dirty="0" smtClean="0"/>
          </a:p>
          <a:p>
            <a:r>
              <a:rPr lang="en-US" dirty="0" smtClean="0"/>
              <a:t>Each codon codes for one amino acid (</a:t>
            </a:r>
            <a:r>
              <a:rPr lang="en-US" dirty="0" err="1" smtClean="0"/>
              <a:t>a.a</a:t>
            </a:r>
            <a:r>
              <a:rPr lang="en-US" dirty="0" smtClean="0"/>
              <a:t>.)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esidue = amino acid</a:t>
            </a:r>
          </a:p>
          <a:p>
            <a:r>
              <a:rPr lang="en-US" dirty="0" smtClean="0">
                <a:sym typeface="Wingdings" pitchFamily="2" charset="2"/>
              </a:rPr>
              <a:t>mRNA polymerase II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Reads from 5’ to 3’ direction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 nucleotides code for 1 </a:t>
            </a:r>
            <a:r>
              <a:rPr lang="en-US" dirty="0" err="1" smtClean="0">
                <a:sym typeface="Wingdings" pitchFamily="2" charset="2"/>
              </a:rPr>
              <a:t>a.a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In the DNA context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Start codon: ATG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Stop codon: TAA, TGA, TAG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26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matrices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26913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rotein sequences are more complex</a:t>
            </a:r>
          </a:p>
          <a:p>
            <a:pPr lvl="1"/>
            <a:r>
              <a:rPr lang="en-US" dirty="0" smtClean="0"/>
              <a:t>matrices = collection of scoring rules</a:t>
            </a:r>
          </a:p>
          <a:p>
            <a:r>
              <a:rPr lang="en-US" dirty="0" smtClean="0"/>
              <a:t>Matrices over events such as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ismatch and perfect match</a:t>
            </a:r>
          </a:p>
          <a:p>
            <a:r>
              <a:rPr lang="en-US" dirty="0" smtClean="0"/>
              <a:t>Need to define gap penalty separately</a:t>
            </a:r>
          </a:p>
          <a:p>
            <a:r>
              <a:rPr lang="en-US" dirty="0" smtClean="0"/>
              <a:t>E.g. </a:t>
            </a:r>
            <a:r>
              <a:rPr lang="en-CA" b="1" dirty="0" err="1"/>
              <a:t>BLO</a:t>
            </a:r>
            <a:r>
              <a:rPr lang="en-CA" dirty="0" err="1"/>
              <a:t>cks</a:t>
            </a:r>
            <a:r>
              <a:rPr lang="en-CA" dirty="0"/>
              <a:t> </a:t>
            </a:r>
            <a:r>
              <a:rPr lang="en-CA" b="1" dirty="0" err="1"/>
              <a:t>SU</a:t>
            </a:r>
            <a:r>
              <a:rPr lang="en-CA" dirty="0" err="1"/>
              <a:t>bstitution</a:t>
            </a:r>
            <a:r>
              <a:rPr lang="en-CA" dirty="0"/>
              <a:t> </a:t>
            </a:r>
            <a:r>
              <a:rPr lang="en-CA" b="1" dirty="0" smtClean="0"/>
              <a:t>M</a:t>
            </a:r>
            <a:r>
              <a:rPr lang="en-CA" dirty="0" smtClean="0"/>
              <a:t>atrix </a:t>
            </a:r>
            <a:r>
              <a:rPr lang="en-CA" b="1" dirty="0" smtClean="0"/>
              <a:t>(BLOSUM)</a:t>
            </a:r>
            <a:endParaRPr lang="en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90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BLOSUM-x matrices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Constructed from aligned sequences with specific </a:t>
            </a:r>
            <a:r>
              <a:rPr lang="en-US" b="1" dirty="0" smtClean="0"/>
              <a:t>x% similarity</a:t>
            </a:r>
            <a:endParaRPr lang="en-CA" b="1" dirty="0" smtClean="0"/>
          </a:p>
          <a:p>
            <a:pPr lvl="1"/>
            <a:r>
              <a:rPr lang="en-CA" dirty="0" smtClean="0"/>
              <a:t>matrix </a:t>
            </a:r>
            <a:r>
              <a:rPr lang="en-CA" dirty="0"/>
              <a:t>built using sequences with no more then </a:t>
            </a:r>
            <a:r>
              <a:rPr lang="en-CA" u="sng" dirty="0"/>
              <a:t>50% similarity </a:t>
            </a:r>
            <a:r>
              <a:rPr lang="en-CA" dirty="0"/>
              <a:t>is called </a:t>
            </a:r>
            <a:r>
              <a:rPr lang="en-CA" b="1" dirty="0" smtClean="0"/>
              <a:t>BLOSUM-50</a:t>
            </a:r>
          </a:p>
          <a:p>
            <a:pPr lvl="1"/>
            <a:endParaRPr lang="en-US" dirty="0"/>
          </a:p>
          <a:p>
            <a:r>
              <a:rPr lang="en-US" dirty="0" smtClean="0"/>
              <a:t>For highly mutating / dissimilar sequences use</a:t>
            </a:r>
          </a:p>
          <a:p>
            <a:pPr lvl="1"/>
            <a:r>
              <a:rPr lang="en-US" dirty="0" smtClean="0"/>
              <a:t>BLOSUM-45 and lower</a:t>
            </a:r>
          </a:p>
          <a:p>
            <a:r>
              <a:rPr lang="en-US" dirty="0" smtClean="0"/>
              <a:t>For highly conserved / similar sequences use</a:t>
            </a:r>
          </a:p>
          <a:p>
            <a:pPr lvl="1"/>
            <a:r>
              <a:rPr lang="en-US" dirty="0" smtClean="0"/>
              <a:t>BLOSUM -62 and higher</a:t>
            </a:r>
          </a:p>
        </p:txBody>
      </p:sp>
    </p:spTree>
    <p:extLst>
      <p:ext uri="{BB962C8B-B14F-4D97-AF65-F5344CB8AC3E}">
        <p14:creationId xmlns:p14="http://schemas.microsoft.com/office/powerpoint/2010/main" val="4560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dirty="0" smtClean="0"/>
              <a:t>BLOSUM 62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610600" cy="1524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What diagonal represents? </a:t>
            </a:r>
            <a:endParaRPr lang="en-US" sz="2600" b="1" dirty="0" smtClean="0"/>
          </a:p>
          <a:p>
            <a:r>
              <a:rPr lang="en-US" sz="2600" dirty="0" smtClean="0"/>
              <a:t>What is the score for substitution E</a:t>
            </a:r>
            <a:r>
              <a:rPr lang="en-US" sz="2600" dirty="0" smtClean="0">
                <a:sym typeface="Wingdings" pitchFamily="2" charset="2"/>
              </a:rPr>
              <a:t>D (acid </a:t>
            </a:r>
            <a:r>
              <a:rPr lang="en-US" sz="2600" dirty="0" err="1" smtClean="0">
                <a:sym typeface="Wingdings" pitchFamily="2" charset="2"/>
              </a:rPr>
              <a:t>a.a</a:t>
            </a:r>
            <a:r>
              <a:rPr lang="en-US" sz="2600" dirty="0" smtClean="0">
                <a:sym typeface="Wingdings" pitchFamily="2" charset="2"/>
              </a:rPr>
              <a:t>.)? </a:t>
            </a:r>
          </a:p>
          <a:p>
            <a:r>
              <a:rPr lang="en-US" sz="2600" dirty="0" smtClean="0">
                <a:sym typeface="Wingdings" pitchFamily="2" charset="2"/>
              </a:rPr>
              <a:t>More drastic substitution KI (basic to non-polar)? </a:t>
            </a:r>
          </a:p>
          <a:p>
            <a:endParaRPr lang="en-CA" dirty="0"/>
          </a:p>
        </p:txBody>
      </p:sp>
      <p:pic>
        <p:nvPicPr>
          <p:cNvPr id="1028" name="Picture 4" descr="[BLOSUM62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58200" cy="408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6200" y="28956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33800" y="459179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383" y="40386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38800" y="5334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05200" y="2743200"/>
            <a:ext cx="381000" cy="210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5448300" y="3886200"/>
            <a:ext cx="381000" cy="210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4423177" y="5181600"/>
            <a:ext cx="2812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perfect match between </a:t>
            </a:r>
            <a:r>
              <a:rPr lang="en-US" b="1" dirty="0" err="1"/>
              <a:t>a.a</a:t>
            </a:r>
            <a:r>
              <a:rPr lang="en-US" b="1" dirty="0"/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37972" y="5650468"/>
            <a:ext cx="109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Wingdings" pitchFamily="2" charset="2"/>
              </a:rPr>
              <a:t>Score = 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99902" y="6096000"/>
            <a:ext cx="11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Wingdings" pitchFamily="2" charset="2"/>
              </a:rPr>
              <a:t>Score = -3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36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0" grpId="0"/>
      <p:bldP spid="22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3810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 u="sng" dirty="0" smtClean="0"/>
              <a:t>Practical problem: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 smtClean="0"/>
              <a:t>Align following sequences both globally and locally using BLOSUM 62 matrix with gap penalty of -8</a:t>
            </a:r>
            <a:br>
              <a:rPr lang="en-US" sz="24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1" dirty="0" smtClean="0"/>
              <a:t>Sequence A: </a:t>
            </a:r>
            <a:r>
              <a:rPr lang="en-CA" sz="2400" dirty="0" smtClean="0">
                <a:latin typeface="Courier New" pitchFamily="49" charset="0"/>
                <a:cs typeface="Courier New" pitchFamily="49" charset="0"/>
              </a:rPr>
              <a:t>AAEEKKLAAA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b="1" dirty="0" smtClean="0"/>
              <a:t>Sequence B: </a:t>
            </a:r>
            <a:r>
              <a:rPr lang="en-CA" sz="2400" dirty="0" smtClean="0">
                <a:latin typeface="Courier New" pitchFamily="49" charset="0"/>
                <a:cs typeface="Courier New" pitchFamily="49" charset="0"/>
              </a:rPr>
              <a:t>AARRIA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b="0" dirty="0"/>
          </a:p>
        </p:txBody>
      </p:sp>
      <p:pic>
        <p:nvPicPr>
          <p:cNvPr id="2050" name="Picture 2" descr="https://encrypted-tbn0.gstatic.com/images?q=tbn:ANd9GcSCd32POs10hFj045CoD6z1qMNZ88xL43GFHRNRkRB5A9L8wjB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08566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globally using BLOSUM 62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1752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AAEEKKLAAA</a:t>
            </a:r>
          </a:p>
          <a:p>
            <a:pPr marL="0" indent="0" algn="ctr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AA--RRIA--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+mj-lt"/>
                <a:cs typeface="Courier New" pitchFamily="49" charset="0"/>
              </a:rPr>
              <a:t>Score: -14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  <a:cs typeface="Courier New" pitchFamily="49" charset="0"/>
              </a:rPr>
              <a:t>Other alignment options?  Yes</a:t>
            </a:r>
            <a:endParaRPr lang="en-CA" sz="2400" dirty="0">
              <a:latin typeface="+mj-lt"/>
              <a:cs typeface="Courier New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03713"/>
              </p:ext>
            </p:extLst>
          </p:nvPr>
        </p:nvGraphicFramePr>
        <p:xfrm>
          <a:off x="838200" y="1600200"/>
          <a:ext cx="7620004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417"/>
                <a:gridCol w="794267"/>
                <a:gridCol w="632932"/>
                <a:gridCol w="632932"/>
                <a:gridCol w="632932"/>
                <a:gridCol w="632932"/>
                <a:gridCol w="632932"/>
                <a:gridCol w="632932"/>
                <a:gridCol w="632932"/>
                <a:gridCol w="632932"/>
                <a:gridCol w="632932"/>
                <a:gridCol w="632932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E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E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K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K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-16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-24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-32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-40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-48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-56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-64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-72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-80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-12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-20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-28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-36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-44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-52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-60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-68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-16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-16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-24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-32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-40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-48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-56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R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-24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-12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-14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-22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-30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-38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-46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R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-32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-20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-12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-20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-28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-36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I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-40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-28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-16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5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-10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-18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-26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-48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-36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-24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-16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-1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-6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-14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7772400" y="4114800"/>
            <a:ext cx="304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162800" y="4114800"/>
            <a:ext cx="304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553200" y="3886200"/>
            <a:ext cx="457200" cy="23435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943600" y="3505200"/>
            <a:ext cx="457200" cy="23435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334000" y="3200400"/>
            <a:ext cx="457200" cy="23435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648200" y="2819400"/>
            <a:ext cx="457200" cy="23435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38600" y="2804303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429000" y="2804303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743200" y="2590800"/>
            <a:ext cx="457200" cy="2005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133600" y="2209800"/>
            <a:ext cx="457200" cy="2005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Aligning </a:t>
            </a:r>
            <a:r>
              <a:rPr lang="en-US" dirty="0" smtClean="0"/>
              <a:t>locally </a:t>
            </a:r>
            <a:r>
              <a:rPr lang="en-US" dirty="0"/>
              <a:t>using BLOSUM 62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32171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KKLA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RRIA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Score: 10</a:t>
            </a:r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6550"/>
              </p:ext>
            </p:extLst>
          </p:nvPr>
        </p:nvGraphicFramePr>
        <p:xfrm>
          <a:off x="838200" y="1295400"/>
          <a:ext cx="7772399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229"/>
                <a:gridCol w="576270"/>
                <a:gridCol w="645590"/>
                <a:gridCol w="645590"/>
                <a:gridCol w="645590"/>
                <a:gridCol w="645590"/>
                <a:gridCol w="645590"/>
                <a:gridCol w="645590"/>
                <a:gridCol w="645590"/>
                <a:gridCol w="645590"/>
                <a:gridCol w="645590"/>
                <a:gridCol w="645590"/>
              </a:tblGrid>
              <a:tr h="457200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E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E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K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K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3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R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3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3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7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R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3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5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I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5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b="1" u="none" strike="noStrike" dirty="0">
                          <a:effectLst/>
                        </a:rPr>
                        <a:t>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>
                          <a:effectLst/>
                        </a:rPr>
                        <a:t>1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10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CA" sz="2000" u="none" strike="noStrike" dirty="0">
                          <a:effectLst/>
                        </a:rPr>
                        <a:t>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6705600" y="4495800"/>
            <a:ext cx="3048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096000" y="4038600"/>
            <a:ext cx="3048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486400" y="3581400"/>
            <a:ext cx="3048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800600" y="3048000"/>
            <a:ext cx="3048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2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Cd32POs10hFj045CoD6z1qMNZ88xL43GFHRNRkRB5A9L8wjB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08566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2098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Practical 1 of 4 :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	</a:t>
            </a:r>
            <a:r>
              <a:rPr lang="en-US" sz="3600" b="1" dirty="0" smtClean="0"/>
              <a:t>Sequence </a:t>
            </a:r>
            <a:r>
              <a:rPr lang="en-US" sz="3600" b="1" dirty="0"/>
              <a:t>Retrieval and </a:t>
            </a:r>
            <a:r>
              <a:rPr lang="en-US" sz="3600" b="1" dirty="0" smtClean="0"/>
              <a:t>Analysis</a:t>
            </a:r>
          </a:p>
          <a:p>
            <a:pPr algn="ctr"/>
            <a:r>
              <a:rPr lang="en-US" sz="3600" b="1" dirty="0" smtClean="0"/>
              <a:t>via R </a:t>
            </a:r>
          </a:p>
          <a:p>
            <a:pPr lvl="1"/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11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database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26913"/>
          </a:xfrm>
        </p:spPr>
        <p:txBody>
          <a:bodyPr/>
          <a:lstStyle/>
          <a:p>
            <a:r>
              <a:rPr lang="en-US" dirty="0" err="1" smtClean="0"/>
              <a:t>UniProt</a:t>
            </a:r>
            <a:r>
              <a:rPr lang="en-US" dirty="0" smtClean="0"/>
              <a:t> database (</a:t>
            </a:r>
            <a:r>
              <a:rPr lang="en-CA" dirty="0">
                <a:hlinkClick r:id="rId2"/>
              </a:rPr>
              <a:t>http://www.uniprot.org</a:t>
            </a:r>
            <a:r>
              <a:rPr lang="en-CA" dirty="0" smtClean="0">
                <a:hlinkClick r:id="rId2"/>
              </a:rPr>
              <a:t>/</a:t>
            </a:r>
            <a:r>
              <a:rPr lang="en-CA" dirty="0" smtClean="0"/>
              <a:t>)</a:t>
            </a:r>
            <a:r>
              <a:rPr lang="en-US" dirty="0" smtClean="0"/>
              <a:t> has high quality protein data </a:t>
            </a:r>
            <a:r>
              <a:rPr lang="en-US" b="1" dirty="0" smtClean="0"/>
              <a:t>manually</a:t>
            </a:r>
            <a:r>
              <a:rPr lang="en-US" dirty="0" smtClean="0"/>
              <a:t> curated</a:t>
            </a:r>
          </a:p>
          <a:p>
            <a:r>
              <a:rPr lang="en-US" dirty="0" smtClean="0"/>
              <a:t>It is manually curated</a:t>
            </a:r>
          </a:p>
          <a:p>
            <a:r>
              <a:rPr lang="en-US" dirty="0" smtClean="0"/>
              <a:t>Each protein is assigned </a:t>
            </a:r>
            <a:r>
              <a:rPr lang="en-US" b="1" dirty="0" err="1" smtClean="0"/>
              <a:t>UniProt</a:t>
            </a:r>
            <a:r>
              <a:rPr lang="en-US" b="1" dirty="0" smtClean="0"/>
              <a:t> ID</a:t>
            </a:r>
            <a:endParaRPr lang="en-CA" b="1" dirty="0"/>
          </a:p>
        </p:txBody>
      </p:sp>
      <p:pic>
        <p:nvPicPr>
          <p:cNvPr id="1026" name="Picture 2" descr="image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7734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733800" y="3810000"/>
            <a:ext cx="1676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06983" y="3361702"/>
            <a:ext cx="1828800" cy="442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8" name="Picture 4" descr="http://www.uniprot.org/images/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2057400" cy="9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data from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search field one can enter either use </a:t>
            </a:r>
            <a:r>
              <a:rPr lang="en-US" u="sng" dirty="0" err="1" smtClean="0"/>
              <a:t>UniProt</a:t>
            </a:r>
            <a:r>
              <a:rPr lang="en-US" u="sng" dirty="0" smtClean="0"/>
              <a:t> ID </a:t>
            </a:r>
            <a:r>
              <a:rPr lang="en-US" dirty="0" smtClean="0"/>
              <a:t>or </a:t>
            </a:r>
            <a:r>
              <a:rPr lang="en-US" u="sng" dirty="0" smtClean="0"/>
              <a:t>common protein name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example: </a:t>
            </a:r>
            <a:r>
              <a:rPr lang="en-US" dirty="0" smtClean="0"/>
              <a:t>myelin basic protein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We will use retrieve data for </a:t>
            </a:r>
            <a:r>
              <a:rPr lang="en-US" b="1" dirty="0" smtClean="0"/>
              <a:t>P02686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4" name="Picture 4" descr="http://www.uniprot.org/images/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399"/>
            <a:ext cx="2057400" cy="9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5"/>
          <a:stretch/>
        </p:blipFill>
        <p:spPr bwMode="auto">
          <a:xfrm>
            <a:off x="304800" y="3124200"/>
            <a:ext cx="8610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9864" y="3930134"/>
            <a:ext cx="1180516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err="1"/>
              <a:t>Uniprot</a:t>
            </a:r>
            <a:r>
              <a:rPr lang="en-US" b="1" dirty="0"/>
              <a:t> ID</a:t>
            </a:r>
            <a:endParaRPr lang="en-CA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43000" y="4299466"/>
            <a:ext cx="956864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7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FASTA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FASTA format is widely used and has the following parameters</a:t>
            </a:r>
          </a:p>
          <a:p>
            <a:pPr lvl="1"/>
            <a:r>
              <a:rPr lang="en-US" dirty="0" smtClean="0"/>
              <a:t>Sequence name start with </a:t>
            </a:r>
            <a:r>
              <a:rPr lang="en-US" b="1" dirty="0" smtClean="0"/>
              <a:t>&gt;</a:t>
            </a:r>
            <a:r>
              <a:rPr lang="en-US" dirty="0" smtClean="0"/>
              <a:t> sign</a:t>
            </a:r>
          </a:p>
          <a:p>
            <a:pPr lvl="1"/>
            <a:r>
              <a:rPr lang="en-US" dirty="0" smtClean="0"/>
              <a:t>The fist line corresponds to protein name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7200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3400" y="3657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0800000">
            <a:off x="6824351" y="4074226"/>
            <a:ext cx="3048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315199" y="4034135"/>
            <a:ext cx="17085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Actual protein </a:t>
            </a:r>
            <a:endParaRPr lang="en-US" dirty="0" smtClean="0"/>
          </a:p>
          <a:p>
            <a:r>
              <a:rPr lang="en-US" dirty="0" smtClean="0"/>
              <a:t>sequence starts </a:t>
            </a:r>
          </a:p>
          <a:p>
            <a:r>
              <a:rPr lang="en-US" dirty="0" smtClean="0"/>
              <a:t>from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53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3/31/Codons_aminoacids_table.png/477px-Codons_aminoacids_ta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7" y="2286000"/>
            <a:ext cx="45434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 </a:t>
            </a:r>
            <a:r>
              <a:rPr lang="en-US" dirty="0" smtClean="0">
                <a:sym typeface="Wingdings" pitchFamily="2" charset="2"/>
              </a:rPr>
              <a:t> Protein </a:t>
            </a:r>
            <a:r>
              <a:rPr lang="en-US" dirty="0">
                <a:sym typeface="Wingdings" pitchFamily="2" charset="2"/>
              </a:rPr>
              <a:t>a</a:t>
            </a:r>
            <a:r>
              <a:rPr lang="en-US" dirty="0" smtClean="0"/>
              <a:t>lphabet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826913"/>
          </a:xfrm>
        </p:spPr>
        <p:txBody>
          <a:bodyPr/>
          <a:lstStyle/>
          <a:p>
            <a:r>
              <a:rPr lang="en-US" dirty="0"/>
              <a:t>Codon </a:t>
            </a:r>
            <a:r>
              <a:rPr lang="en-US" dirty="0" smtClean="0"/>
              <a:t>table: 3 nucleotides code for 1 </a:t>
            </a:r>
            <a:r>
              <a:rPr lang="en-US" dirty="0" err="1" smtClean="0"/>
              <a:t>a.a</a:t>
            </a:r>
            <a:r>
              <a:rPr lang="en-US" dirty="0" smtClean="0"/>
              <a:t>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74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Retrieving protein data with 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“talk” programmatically to </a:t>
            </a:r>
            <a:r>
              <a:rPr lang="en-US" dirty="0" err="1" smtClean="0"/>
              <a:t>UniProt</a:t>
            </a:r>
            <a:r>
              <a:rPr lang="en-US" dirty="0" smtClean="0"/>
              <a:t> database using R and </a:t>
            </a:r>
            <a:r>
              <a:rPr lang="en-US" i="1" dirty="0" err="1" smtClean="0"/>
              <a:t>seqinR</a:t>
            </a:r>
            <a:r>
              <a:rPr lang="en-US" dirty="0" smtClean="0"/>
              <a:t> library</a:t>
            </a:r>
          </a:p>
          <a:p>
            <a:pPr lvl="1"/>
            <a:r>
              <a:rPr lang="en-US" i="1" dirty="0" err="1"/>
              <a:t>s</a:t>
            </a:r>
            <a:r>
              <a:rPr lang="en-US" i="1" dirty="0" err="1" smtClean="0"/>
              <a:t>eqinR</a:t>
            </a:r>
            <a:r>
              <a:rPr lang="en-US" i="1" dirty="0" smtClean="0"/>
              <a:t> </a:t>
            </a:r>
            <a:r>
              <a:rPr lang="en-US" dirty="0" smtClean="0"/>
              <a:t>library is suitable for</a:t>
            </a:r>
          </a:p>
          <a:p>
            <a:pPr lvl="2"/>
            <a:r>
              <a:rPr lang="en-CA" dirty="0"/>
              <a:t>“Biological Sequences Retrieval </a:t>
            </a:r>
            <a:r>
              <a:rPr lang="en-CA" dirty="0" smtClean="0"/>
              <a:t>and Analysis”</a:t>
            </a:r>
          </a:p>
          <a:p>
            <a:pPr lvl="2"/>
            <a:r>
              <a:rPr lang="en-US" dirty="0" smtClean="0"/>
              <a:t>Detailed manual could be found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pPr lvl="1"/>
            <a:r>
              <a:rPr lang="en-US" dirty="0" smtClean="0"/>
              <a:t>Install this library in your R environment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install.packages("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seqinr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library("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seqinr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800100" lvl="1">
              <a:spcBef>
                <a:spcPts val="0"/>
              </a:spcBef>
            </a:pPr>
            <a:r>
              <a:rPr lang="en-US" dirty="0" smtClean="0"/>
              <a:t>Choose database to retrieve data from</a:t>
            </a:r>
          </a:p>
          <a:p>
            <a:pPr marL="514350" lvl="1" indent="0">
              <a:spcBef>
                <a:spcPts val="0"/>
              </a:spcBef>
              <a:buNone/>
            </a:pPr>
            <a:r>
              <a:rPr lang="en-US" sz="1600" dirty="0"/>
              <a:t>   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choosebank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swissprot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800100" lvl="1">
              <a:spcBef>
                <a:spcPts val="0"/>
              </a:spcBef>
            </a:pPr>
            <a:r>
              <a:rPr lang="en-US" dirty="0" smtClean="0"/>
              <a:t>Download data object for target protein </a:t>
            </a:r>
            <a:r>
              <a:rPr lang="en-US" b="1" dirty="0" smtClean="0"/>
              <a:t>(P02686)</a:t>
            </a:r>
          </a:p>
          <a:p>
            <a:pPr marL="514350" lvl="1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MBP_HUMAN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query("MBP_HUMAN", "AC=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P02686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800100" lvl="1">
              <a:spcBef>
                <a:spcPts val="0"/>
              </a:spcBef>
            </a:pPr>
            <a:r>
              <a:rPr lang="en-US" b="1" dirty="0" smtClean="0"/>
              <a:t>See sequence of the object</a:t>
            </a:r>
            <a:r>
              <a:rPr lang="en-US" dirty="0" smtClean="0"/>
              <a:t> MBP_HUMAN</a:t>
            </a:r>
          </a:p>
          <a:p>
            <a:pPr marL="514350" lvl="1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MBP_HUMAN_seq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getSequence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(MBP_HUMAN);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MBP_HUMAN_seq</a:t>
            </a:r>
            <a:endParaRPr lang="en-CA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597900" cy="808038"/>
          </a:xfrm>
        </p:spPr>
        <p:txBody>
          <a:bodyPr>
            <a:normAutofit/>
          </a:bodyPr>
          <a:lstStyle/>
          <a:p>
            <a:r>
              <a:rPr lang="en-US" dirty="0" smtClean="0"/>
              <a:t>Dot Plot (comparison of 2 sequences) (1of2)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269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sequence plotted on  vertical or horizontal dimension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two </a:t>
            </a:r>
            <a:r>
              <a:rPr lang="en-US" b="1" dirty="0" err="1" smtClean="0"/>
              <a:t>a.a</a:t>
            </a:r>
            <a:r>
              <a:rPr lang="en-US" b="1" dirty="0" smtClean="0"/>
              <a:t>. </a:t>
            </a:r>
            <a:r>
              <a:rPr lang="en-US" dirty="0" smtClean="0"/>
              <a:t>from two sequences at given positions are</a:t>
            </a:r>
            <a:r>
              <a:rPr lang="en-US" b="1" dirty="0" smtClean="0"/>
              <a:t> identical </a:t>
            </a:r>
            <a:r>
              <a:rPr lang="en-US" dirty="0" smtClean="0"/>
              <a:t>the </a:t>
            </a:r>
            <a:r>
              <a:rPr lang="en-US" b="1" dirty="0" smtClean="0"/>
              <a:t>dot</a:t>
            </a:r>
            <a:r>
              <a:rPr lang="en-US" dirty="0" smtClean="0"/>
              <a:t> is plotted</a:t>
            </a:r>
          </a:p>
          <a:p>
            <a:pPr lvl="1"/>
            <a:r>
              <a:rPr lang="en-CA" b="1" dirty="0" smtClean="0"/>
              <a:t>matching</a:t>
            </a:r>
            <a:r>
              <a:rPr lang="en-CA" dirty="0" smtClean="0"/>
              <a:t> </a:t>
            </a:r>
            <a:r>
              <a:rPr lang="en-CA" dirty="0"/>
              <a:t>sequence </a:t>
            </a:r>
            <a:r>
              <a:rPr lang="en-CA" dirty="0">
                <a:solidFill>
                  <a:srgbClr val="FF0000"/>
                </a:solidFill>
              </a:rPr>
              <a:t>segments</a:t>
            </a:r>
            <a:r>
              <a:rPr lang="en-CA" dirty="0"/>
              <a:t> appear as </a:t>
            </a:r>
            <a:r>
              <a:rPr lang="en-CA" b="1" dirty="0" smtClean="0"/>
              <a:t>diagonal lines </a:t>
            </a:r>
            <a:r>
              <a:rPr lang="en-CA" dirty="0" smtClean="0"/>
              <a:t>(that could be parallel to the absolute diagonal line if insertion or gap is present)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8735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0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Dot Plot (comparison of 2 sequences) </a:t>
            </a:r>
            <a:r>
              <a:rPr lang="en-US" dirty="0" smtClean="0"/>
              <a:t>(2of2</a:t>
            </a:r>
            <a:r>
              <a:rPr lang="en-US" dirty="0"/>
              <a:t>)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" r="3200" b="1958"/>
          <a:stretch/>
        </p:blipFill>
        <p:spPr bwMode="auto">
          <a:xfrm>
            <a:off x="4876800" y="1600200"/>
            <a:ext cx="4267200" cy="357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9906" y="5140038"/>
            <a:ext cx="890649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US" sz="2100" dirty="0"/>
              <a:t>Visualize dot plot</a:t>
            </a:r>
          </a:p>
          <a:p>
            <a:pPr marL="400050" lvl="1" indent="0">
              <a:buNone/>
            </a:pP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dotPlot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MBP_HUMAN_seq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[[1]],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MBP_MOUSE_seq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[[1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]],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xlab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="MBP - Human",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ylab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= "MBP - Mouse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400050" lvl="1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400050" lvl="1"/>
            <a:r>
              <a:rPr lang="en-US" sz="2000" b="1" dirty="0" smtClean="0"/>
              <a:t>- Is </a:t>
            </a:r>
            <a:r>
              <a:rPr lang="en-US" sz="2000" b="1" dirty="0"/>
              <a:t>there similarity between human and mouse form of MBP protein?</a:t>
            </a:r>
          </a:p>
          <a:p>
            <a:pPr marL="400050" lvl="1" indent="0">
              <a:buNone/>
            </a:pPr>
            <a:r>
              <a:rPr lang="en-US" sz="2000" b="1" dirty="0" smtClean="0"/>
              <a:t>- Where </a:t>
            </a:r>
            <a:r>
              <a:rPr lang="en-US" sz="2000" b="1" dirty="0"/>
              <a:t>is the difference in the sequence between the two </a:t>
            </a:r>
            <a:r>
              <a:rPr lang="en-US" sz="2000" b="1" dirty="0" smtClean="0"/>
              <a:t>isoforms?</a:t>
            </a: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09732" cy="33528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Let’s compare two protein sequences</a:t>
            </a:r>
          </a:p>
          <a:p>
            <a:pPr lvl="1"/>
            <a:r>
              <a:rPr lang="en-US" sz="3800" dirty="0" smtClean="0"/>
              <a:t>Human MBP (</a:t>
            </a:r>
            <a:r>
              <a:rPr lang="en-US" sz="3800" dirty="0" err="1" smtClean="0"/>
              <a:t>Uniprot</a:t>
            </a:r>
            <a:r>
              <a:rPr lang="en-US" sz="3800" dirty="0" smtClean="0"/>
              <a:t> ID: </a:t>
            </a:r>
            <a:r>
              <a:rPr lang="en-US" sz="3800" b="1" dirty="0" smtClean="0"/>
              <a:t>P02686</a:t>
            </a:r>
            <a:r>
              <a:rPr lang="en-US" sz="3800" dirty="0" smtClean="0"/>
              <a:t>)</a:t>
            </a:r>
          </a:p>
          <a:p>
            <a:pPr lvl="1"/>
            <a:r>
              <a:rPr lang="en-US" sz="3800" dirty="0" smtClean="0"/>
              <a:t>Mouse MBP (</a:t>
            </a:r>
            <a:r>
              <a:rPr lang="en-US" sz="3800" dirty="0" err="1"/>
              <a:t>Uniprot</a:t>
            </a:r>
            <a:r>
              <a:rPr lang="en-US" sz="3800" dirty="0"/>
              <a:t> ID:</a:t>
            </a:r>
            <a:r>
              <a:rPr lang="en-CA" sz="3800" b="1" dirty="0" smtClean="0"/>
              <a:t> P04370</a:t>
            </a:r>
            <a:r>
              <a:rPr lang="en-US" sz="3800" dirty="0" smtClean="0"/>
              <a:t>)</a:t>
            </a:r>
          </a:p>
          <a:p>
            <a:pPr marL="457200" lvl="1" indent="0">
              <a:buNone/>
            </a:pPr>
            <a:endParaRPr lang="en-US" sz="3800" dirty="0" smtClean="0"/>
          </a:p>
          <a:p>
            <a:r>
              <a:rPr lang="en-US" sz="3800" dirty="0" smtClean="0"/>
              <a:t>Download 2</a:t>
            </a:r>
            <a:r>
              <a:rPr lang="en-US" sz="3800" baseline="30000" dirty="0" smtClean="0"/>
              <a:t>nd</a:t>
            </a:r>
            <a:r>
              <a:rPr lang="en-US" sz="3800" dirty="0" smtClean="0"/>
              <a:t> mouse sequence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MBP_MOUSE = query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MBP_MOUSE",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AC=P04370");</a:t>
            </a:r>
          </a:p>
          <a:p>
            <a:pPr marL="400050" lvl="1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MBP_MOUSE_seq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getSequence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(MBP_MOUSE);</a:t>
            </a:r>
          </a:p>
          <a:p>
            <a:pPr marL="400050" lvl="1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CA" dirty="0"/>
          </a:p>
        </p:txBody>
      </p:sp>
      <p:pic>
        <p:nvPicPr>
          <p:cNvPr id="6148" name="Picture 4" descr="https://encrypted-tbn3.gstatic.com/images?q=tbn:ANd9GcQ1a3nlowo7XO90WtuZt9RnqaToUw_UoWjTaWbHGm_AXdbRmz6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25427"/>
            <a:ext cx="714994" cy="7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3.gstatic.com/images?q=tbn:ANd9GcQ1a3nlowo7XO90WtuZt9RnqaToUw_UoWjTaWbHGm_AXdbRmz6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" y="5801676"/>
            <a:ext cx="714994" cy="7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91755" y="1219200"/>
            <a:ext cx="3871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INSERTION</a:t>
            </a:r>
            <a:r>
              <a:rPr lang="en-US" sz="1400" b="1" dirty="0" smtClean="0"/>
              <a:t> </a:t>
            </a:r>
            <a:r>
              <a:rPr lang="en-US" sz="1400" b="1" dirty="0"/>
              <a:t>in </a:t>
            </a:r>
            <a:r>
              <a:rPr lang="en-US" sz="1400" b="1" dirty="0" smtClean="0"/>
              <a:t>MBP-Human or GAP in MBP-Mouse</a:t>
            </a:r>
            <a:endParaRPr lang="en-CA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86120" y="1497773"/>
            <a:ext cx="587743" cy="3310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69177" y="4832261"/>
            <a:ext cx="3082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Shift in diagonal line (</a:t>
            </a:r>
            <a:r>
              <a:rPr lang="en-US" sz="1400" b="1" dirty="0" smtClean="0">
                <a:solidFill>
                  <a:srgbClr val="FF0000"/>
                </a:solidFill>
              </a:rPr>
              <a:t>identical</a:t>
            </a:r>
            <a:r>
              <a:rPr lang="en-US" sz="1400" b="1" dirty="0" smtClean="0"/>
              <a:t> regions)</a:t>
            </a:r>
            <a:endParaRPr lang="en-CA" sz="1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49281" y="4702131"/>
            <a:ext cx="802791" cy="1301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58468" y="3972803"/>
            <a:ext cx="3716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Breaks</a:t>
            </a:r>
            <a:r>
              <a:rPr lang="en-US" sz="1400" b="1" dirty="0" smtClean="0"/>
              <a:t> in diagonal line = regions of dissimilarity</a:t>
            </a:r>
            <a:endParaRPr lang="en-CA" sz="14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00817" y="4126691"/>
            <a:ext cx="537983" cy="2929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256191" y="1676400"/>
            <a:ext cx="58300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0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Cd32POs10hFj045CoD6z1qMNZ88xL43GFHRNRkRB5A9L8wjB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08566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209800"/>
            <a:ext cx="815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Practical 2 of 4:</a:t>
            </a:r>
          </a:p>
          <a:p>
            <a:pPr marL="0" lvl="1"/>
            <a:r>
              <a:rPr lang="en-US" sz="3600" dirty="0"/>
              <a:t>Pairwise </a:t>
            </a:r>
            <a:r>
              <a:rPr lang="en-US" sz="3600" b="1" dirty="0"/>
              <a:t>global </a:t>
            </a:r>
            <a:r>
              <a:rPr lang="en-US" sz="3600" dirty="0"/>
              <a:t>and </a:t>
            </a:r>
            <a:r>
              <a:rPr lang="en-US" sz="3600" b="1" dirty="0"/>
              <a:t>local</a:t>
            </a:r>
            <a:r>
              <a:rPr lang="en-US" sz="3600" dirty="0"/>
              <a:t> </a:t>
            </a:r>
            <a:r>
              <a:rPr lang="en-US" sz="3600" dirty="0" smtClean="0"/>
              <a:t>alignments</a:t>
            </a:r>
          </a:p>
          <a:p>
            <a:pPr marL="0" lvl="1"/>
            <a:r>
              <a:rPr lang="en-US" sz="3600" dirty="0" smtClean="0"/>
              <a:t>via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4000" dirty="0" smtClean="0"/>
              <a:t> and </a:t>
            </a:r>
            <a:r>
              <a:rPr lang="en-CA" sz="4000" dirty="0" err="1" smtClean="0">
                <a:latin typeface="Courier New" pitchFamily="49" charset="0"/>
                <a:cs typeface="Courier New" pitchFamily="49" charset="0"/>
              </a:rPr>
              <a:t>Biostrings</a:t>
            </a:r>
            <a:endParaRPr lang="en-US" sz="4000" dirty="0"/>
          </a:p>
          <a:p>
            <a:pPr lvl="1"/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43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Biostrings</a:t>
            </a:r>
            <a:r>
              <a:rPr lang="en-US" dirty="0" smtClean="0"/>
              <a:t> library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Install library from </a:t>
                </a:r>
                <a:r>
                  <a:rPr lang="en-US" dirty="0" err="1" smtClean="0"/>
                  <a:t>Bioconductor</a:t>
                </a: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CA" sz="1600" dirty="0" smtClean="0">
                    <a:latin typeface="Courier New" pitchFamily="49" charset="0"/>
                    <a:cs typeface="Courier New" pitchFamily="49" charset="0"/>
                  </a:rPr>
                  <a:t>source</a:t>
                </a:r>
                <a:r>
                  <a:rPr lang="en-CA" sz="1600" dirty="0">
                    <a:latin typeface="Courier New" pitchFamily="49" charset="0"/>
                    <a:cs typeface="Courier New" pitchFamily="49" charset="0"/>
                  </a:rPr>
                  <a:t>("http://bioconductor.org/</a:t>
                </a:r>
                <a:r>
                  <a:rPr lang="en-CA" sz="1600" dirty="0" err="1">
                    <a:latin typeface="Courier New" pitchFamily="49" charset="0"/>
                    <a:cs typeface="Courier New" pitchFamily="49" charset="0"/>
                  </a:rPr>
                  <a:t>biocLite.R</a:t>
                </a:r>
                <a:r>
                  <a:rPr lang="en-CA" sz="1600" dirty="0" smtClean="0">
                    <a:latin typeface="Courier New" pitchFamily="49" charset="0"/>
                    <a:cs typeface="Courier New" pitchFamily="49" charset="0"/>
                  </a:rPr>
                  <a:t>")</a:t>
                </a:r>
              </a:p>
              <a:p>
                <a:pPr marL="400050" lvl="1" indent="0">
                  <a:buNone/>
                </a:pPr>
                <a:r>
                  <a:rPr lang="en-CA" sz="1600" dirty="0" err="1" smtClean="0">
                    <a:latin typeface="Courier New" pitchFamily="49" charset="0"/>
                    <a:cs typeface="Courier New" pitchFamily="49" charset="0"/>
                  </a:rPr>
                  <a:t>biocLite</a:t>
                </a:r>
                <a:r>
                  <a:rPr lang="en-CA" sz="1600" dirty="0">
                    <a:latin typeface="Courier New" pitchFamily="49" charset="0"/>
                    <a:cs typeface="Courier New" pitchFamily="49" charset="0"/>
                  </a:rPr>
                  <a:t>("</a:t>
                </a:r>
                <a:r>
                  <a:rPr lang="en-CA" sz="1600" dirty="0" err="1">
                    <a:latin typeface="Courier New" pitchFamily="49" charset="0"/>
                    <a:cs typeface="Courier New" pitchFamily="49" charset="0"/>
                  </a:rPr>
                  <a:t>Biostrings</a:t>
                </a:r>
                <a:r>
                  <a:rPr lang="en-CA" sz="1600" dirty="0" smtClean="0">
                    <a:latin typeface="Courier New" pitchFamily="49" charset="0"/>
                    <a:cs typeface="Courier New" pitchFamily="49" charset="0"/>
                  </a:rPr>
                  <a:t>")</a:t>
                </a:r>
              </a:p>
              <a:p>
                <a:pPr marL="400050" lvl="1" indent="0">
                  <a:buNone/>
                </a:pPr>
                <a:r>
                  <a:rPr lang="en-CA" sz="1600" dirty="0" smtClean="0">
                    <a:latin typeface="Courier New" pitchFamily="49" charset="0"/>
                    <a:cs typeface="Courier New" pitchFamily="49" charset="0"/>
                  </a:rPr>
                  <a:t>library(</a:t>
                </a:r>
                <a:r>
                  <a:rPr lang="en-CA" sz="1600" dirty="0" err="1" smtClean="0">
                    <a:latin typeface="Courier New" pitchFamily="49" charset="0"/>
                    <a:cs typeface="Courier New" pitchFamily="49" charset="0"/>
                  </a:rPr>
                  <a:t>Biostrings</a:t>
                </a:r>
                <a:r>
                  <a:rPr lang="en-CA" sz="16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pPr marL="457200" indent="-457200"/>
                <a:r>
                  <a:rPr lang="en-US" dirty="0" smtClean="0"/>
                  <a:t>Define substitution </a:t>
                </a:r>
                <a:r>
                  <a:rPr lang="en-US" dirty="0" err="1" smtClean="0"/>
                  <a:t>martix</a:t>
                </a:r>
                <a:r>
                  <a:rPr lang="en-US" dirty="0" smtClean="0"/>
                  <a:t> (e.g. for DNA)</a:t>
                </a:r>
                <a:endParaRPr lang="en-CA" sz="1600" dirty="0" smtClean="0">
                  <a:latin typeface="Courier New" pitchFamily="49" charset="0"/>
                  <a:cs typeface="Courier New" pitchFamily="49" charset="0"/>
                </a:endParaRPr>
              </a:p>
              <a:p>
                <a:pPr marL="400050" lvl="1" indent="0">
                  <a:buNone/>
                </a:pPr>
                <a:r>
                  <a:rPr lang="en-CA" sz="1600" dirty="0" err="1" smtClean="0">
                    <a:latin typeface="Courier New" pitchFamily="49" charset="0"/>
                    <a:cs typeface="Courier New" pitchFamily="49" charset="0"/>
                  </a:rPr>
                  <a:t>DNA_subst_matrix</a:t>
                </a:r>
                <a:r>
                  <a:rPr lang="en-CA" sz="1600" dirty="0" smtClean="0">
                    <a:latin typeface="Courier New" pitchFamily="49" charset="0"/>
                    <a:cs typeface="Courier New" pitchFamily="49" charset="0"/>
                  </a:rPr>
                  <a:t> = </a:t>
                </a:r>
                <a:r>
                  <a:rPr lang="en-CA" sz="1600" b="1" dirty="0" err="1">
                    <a:latin typeface="Courier New" pitchFamily="49" charset="0"/>
                    <a:cs typeface="Courier New" pitchFamily="49" charset="0"/>
                  </a:rPr>
                  <a:t>nucleotideSubstitutionMatrix</a:t>
                </a:r>
                <a:r>
                  <a:rPr lang="en-CA" sz="1600" dirty="0">
                    <a:latin typeface="Courier New" pitchFamily="49" charset="0"/>
                    <a:cs typeface="Courier New" pitchFamily="49" charset="0"/>
                  </a:rPr>
                  <a:t>(match = </a:t>
                </a:r>
                <a:r>
                  <a:rPr lang="en-CA" sz="1600" dirty="0" smtClean="0">
                    <a:latin typeface="Courier New" pitchFamily="49" charset="0"/>
                    <a:cs typeface="Courier New" pitchFamily="49" charset="0"/>
                  </a:rPr>
                  <a:t>2, 				mismatch </a:t>
                </a:r>
                <a:r>
                  <a:rPr lang="en-CA" sz="1600" dirty="0">
                    <a:latin typeface="Courier New" pitchFamily="49" charset="0"/>
                    <a:cs typeface="Courier New" pitchFamily="49" charset="0"/>
                  </a:rPr>
                  <a:t>= -1, </a:t>
                </a:r>
                <a:r>
                  <a:rPr lang="en-CA" sz="1600" dirty="0" err="1">
                    <a:latin typeface="Courier New" pitchFamily="49" charset="0"/>
                    <a:cs typeface="Courier New" pitchFamily="49" charset="0"/>
                  </a:rPr>
                  <a:t>baseOnly</a:t>
                </a:r>
                <a:r>
                  <a:rPr lang="en-CA" sz="1600" dirty="0">
                    <a:latin typeface="Courier New" pitchFamily="49" charset="0"/>
                    <a:cs typeface="Courier New" pitchFamily="49" charset="0"/>
                  </a:rPr>
                  <a:t> = </a:t>
                </a:r>
                <a:r>
                  <a:rPr lang="en-CA" sz="1600" dirty="0" smtClean="0">
                    <a:latin typeface="Courier New" pitchFamily="49" charset="0"/>
                    <a:cs typeface="Courier New" pitchFamily="49" charset="0"/>
                  </a:rPr>
                  <a:t>TRUE)</a:t>
                </a:r>
              </a:p>
              <a:p>
                <a:r>
                  <a:rPr lang="en-US" sz="3600" dirty="0" smtClean="0"/>
                  <a:t>The scoring rules</a:t>
                </a:r>
              </a:p>
              <a:p>
                <a:pPr lvl="1"/>
                <a:r>
                  <a:rPr lang="en-US" dirty="0" smtClean="0"/>
                  <a:t>Match: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= 2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Mismatch</a:t>
                </a:r>
                <a:r>
                  <a:rPr lang="en-GB" dirty="0"/>
                  <a:t>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= -1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Gap: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CA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= -2 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-2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2000" t="-26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28" y="4648200"/>
            <a:ext cx="1981200" cy="139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05765" y="41872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>
                <a:latin typeface="Courier New" pitchFamily="49" charset="0"/>
                <a:cs typeface="Courier New" pitchFamily="49" charset="0"/>
              </a:rPr>
              <a:t>DNA_subst_matrix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934200" y="4876800"/>
            <a:ext cx="1733528" cy="1217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2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alignment using R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Biostrings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two sting vectors (i.e. sequences)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seqA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GATTA"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seqB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"GTTA"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pairwiseAlignment</a:t>
            </a:r>
            <a:r>
              <a:rPr lang="en-US" dirty="0" smtClean="0"/>
              <a:t>() and the defined rules</a:t>
            </a:r>
          </a:p>
          <a:p>
            <a:pPr marL="400050" lvl="1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globalAlignAB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pairwiseAlignment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seqA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seqB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	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substitutionMatrix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DNA_subst_matrix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gapOpening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-2,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scoreOnly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type="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global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r>
              <a:rPr lang="en-CA" dirty="0" smtClean="0"/>
              <a:t>Visualize best paths (i.e. alignments) </a:t>
            </a:r>
          </a:p>
          <a:p>
            <a:pPr marL="400050" lvl="1" indent="0">
              <a:buNone/>
            </a:pP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globalAlignAB</a:t>
            </a:r>
            <a:endParaRPr lang="en-CA" sz="1600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endParaRPr lang="en-CA" sz="16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CA" sz="1600" i="1" dirty="0">
                <a:latin typeface="Courier New" pitchFamily="49" charset="0"/>
                <a:cs typeface="Courier New" pitchFamily="49" charset="0"/>
              </a:rPr>
              <a:t>Global </a:t>
            </a:r>
            <a:r>
              <a:rPr lang="en-CA" sz="1600" i="1" dirty="0" err="1">
                <a:latin typeface="Courier New" pitchFamily="49" charset="0"/>
                <a:cs typeface="Courier New" pitchFamily="49" charset="0"/>
              </a:rPr>
              <a:t>PairwiseAlignedFixedSubject</a:t>
            </a:r>
            <a:r>
              <a:rPr lang="en-CA" sz="1600" i="1" dirty="0">
                <a:latin typeface="Courier New" pitchFamily="49" charset="0"/>
                <a:cs typeface="Courier New" pitchFamily="49" charset="0"/>
              </a:rPr>
              <a:t> (1 of 1)</a:t>
            </a:r>
          </a:p>
          <a:p>
            <a:pPr marL="400050" lvl="1" indent="0">
              <a:buNone/>
            </a:pPr>
            <a:r>
              <a:rPr lang="en-CA" sz="1600" i="1" dirty="0">
                <a:latin typeface="Courier New" pitchFamily="49" charset="0"/>
                <a:cs typeface="Courier New" pitchFamily="49" charset="0"/>
              </a:rPr>
              <a:t>pattern: [1] GATTA </a:t>
            </a:r>
          </a:p>
          <a:p>
            <a:pPr marL="400050" lvl="1" indent="0">
              <a:buNone/>
            </a:pPr>
            <a:r>
              <a:rPr lang="en-CA" sz="1600" i="1" dirty="0">
                <a:latin typeface="Courier New" pitchFamily="49" charset="0"/>
                <a:cs typeface="Courier New" pitchFamily="49" charset="0"/>
              </a:rPr>
              <a:t>subject: [1] G-TTA </a:t>
            </a:r>
          </a:p>
          <a:p>
            <a:pPr marL="400050" lvl="1" indent="0">
              <a:buNone/>
            </a:pPr>
            <a:r>
              <a:rPr lang="en-CA" sz="1600" i="1" dirty="0">
                <a:latin typeface="Courier New" pitchFamily="49" charset="0"/>
                <a:cs typeface="Courier New" pitchFamily="49" charset="0"/>
              </a:rPr>
              <a:t>score: 2 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924800" y="31242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096000" y="31242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</a:t>
            </a:r>
            <a:r>
              <a:rPr lang="en-US" dirty="0"/>
              <a:t>alignment using R 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Biostrings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 two sequences</a:t>
            </a:r>
            <a:endParaRPr lang="en-US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seqA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"AGGATTTTAAAA"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seqB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"TTTT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The scoring rules will be the same as we used for global alignment</a:t>
            </a:r>
          </a:p>
          <a:p>
            <a:pPr marL="400050" lvl="2" indent="0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localAlignAB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pairwiseAlignment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seqA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seqB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	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substitutionMatrix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DNA_subst_matrix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gapOpening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-2,  	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scoreOnly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FALSE, type="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local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Visualize alignment</a:t>
            </a:r>
          </a:p>
          <a:p>
            <a:pPr marL="400050" lvl="1" indent="0">
              <a:buNone/>
            </a:pP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globalAlignAB</a:t>
            </a:r>
            <a:endParaRPr lang="en-CA" sz="16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CA" sz="1600" dirty="0">
                <a:latin typeface="Courier New" pitchFamily="49" charset="0"/>
                <a:cs typeface="Courier New" pitchFamily="49" charset="0"/>
              </a:rPr>
              <a:t>Local 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PairwiseAlignedFixedSubject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 (1 of 1)</a:t>
            </a:r>
          </a:p>
          <a:p>
            <a:pPr marL="400050" lvl="1" indent="0">
              <a:buNone/>
            </a:pPr>
            <a:r>
              <a:rPr lang="en-CA" sz="1600" dirty="0">
                <a:latin typeface="Courier New" pitchFamily="49" charset="0"/>
                <a:cs typeface="Courier New" pitchFamily="49" charset="0"/>
              </a:rPr>
              <a:t>pattern: [5] TTTT </a:t>
            </a:r>
          </a:p>
          <a:p>
            <a:pPr marL="400050" lvl="1" indent="0">
              <a:buNone/>
            </a:pPr>
            <a:r>
              <a:rPr lang="en-CA" sz="1600" dirty="0">
                <a:latin typeface="Courier New" pitchFamily="49" charset="0"/>
                <a:cs typeface="Courier New" pitchFamily="49" charset="0"/>
              </a:rPr>
              <a:t>subject: [1] TTTT </a:t>
            </a:r>
          </a:p>
          <a:p>
            <a:pPr marL="400050" lvl="1" indent="0">
              <a:buNone/>
            </a:pPr>
            <a:r>
              <a:rPr lang="en-CA" sz="1600" dirty="0">
                <a:latin typeface="Courier New" pitchFamily="49" charset="0"/>
                <a:cs typeface="Courier New" pitchFamily="49" charset="0"/>
              </a:rPr>
              <a:t>score: 8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10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Aligning protein sequences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sequences alignments are very similar except the substitution matrix is specified</a:t>
            </a:r>
          </a:p>
          <a:p>
            <a:pPr marL="800100" lvl="2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data(BLOSUM62)</a:t>
            </a:r>
          </a:p>
          <a:p>
            <a:pPr marL="800100" lvl="2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BLOSUM62</a:t>
            </a:r>
          </a:p>
          <a:p>
            <a:r>
              <a:rPr lang="en-US" dirty="0"/>
              <a:t>Will align sequences</a:t>
            </a:r>
          </a:p>
          <a:p>
            <a:pPr marL="400050" lvl="1" indent="0">
              <a:buNone/>
            </a:pPr>
            <a:r>
              <a:rPr lang="en-CA" sz="2000" dirty="0" err="1">
                <a:latin typeface="Courier New" pitchFamily="49" charset="0"/>
                <a:cs typeface="Courier New" pitchFamily="49" charset="0"/>
              </a:rPr>
              <a:t>seqA</a:t>
            </a:r>
            <a:r>
              <a:rPr lang="en-CA" sz="2000" dirty="0">
                <a:latin typeface="Courier New" pitchFamily="49" charset="0"/>
                <a:cs typeface="Courier New" pitchFamily="49" charset="0"/>
              </a:rPr>
              <a:t> = "PAWHEAE"</a:t>
            </a:r>
          </a:p>
          <a:p>
            <a:pPr marL="400050" lvl="1" indent="0">
              <a:buNone/>
            </a:pP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seqB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dirty="0">
                <a:latin typeface="Courier New" pitchFamily="49" charset="0"/>
                <a:cs typeface="Courier New" pitchFamily="49" charset="0"/>
              </a:rPr>
              <a:t>= "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HEAGAWGHEE"</a:t>
            </a:r>
          </a:p>
          <a:p>
            <a:r>
              <a:rPr lang="en-US" dirty="0" smtClean="0"/>
              <a:t>Execute the global alignment</a:t>
            </a:r>
          </a:p>
          <a:p>
            <a:pPr marL="400050" lvl="1" indent="0">
              <a:buNone/>
            </a:pP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globalAlignAB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pairwiseAlignment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seqA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seqB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substitutionMatrix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= "BLOSUM62", 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gapOpening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 = -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2, 			</a:t>
            </a: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gapExtension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= -8, 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scoreOnly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 = FALSE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00050" lvl="1" indent="0">
              <a:buNone/>
            </a:pPr>
            <a:endParaRPr lang="en-CA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Cd32POs10hFj045CoD6z1qMNZ88xL43GFHRNRkRB5A9L8wjB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08566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674" y="2209800"/>
            <a:ext cx="85439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Practical 3 of 4: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	</a:t>
            </a:r>
            <a:r>
              <a:rPr lang="en-US" sz="3600" b="1" dirty="0" smtClean="0"/>
              <a:t>DNA sequence statistics and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3600" b="1" dirty="0" err="1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qinr</a:t>
            </a: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5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Retrieving genome sequence </a:t>
            </a:r>
            <a:r>
              <a:rPr lang="en-CA" dirty="0" smtClean="0"/>
              <a:t>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</a:t>
            </a:r>
            <a:r>
              <a:rPr lang="en-CA" dirty="0" smtClean="0"/>
              <a:t>an </a:t>
            </a:r>
            <a:r>
              <a:rPr lang="en-CA" dirty="0"/>
              <a:t>retrieve sequence data from NCBI 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Manually via </a:t>
            </a:r>
            <a:r>
              <a:rPr lang="en-CA" dirty="0" err="1" smtClean="0"/>
              <a:t>webGUI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Programmatically via R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DEN-1 Dengue virus genome sequence, which has NCBI accession </a:t>
            </a:r>
            <a:r>
              <a:rPr lang="en-CA" dirty="0" smtClean="0"/>
              <a:t>NC_001477</a:t>
            </a:r>
          </a:p>
          <a:p>
            <a:r>
              <a:rPr lang="en-US" dirty="0" smtClean="0"/>
              <a:t>Gain in speed compared to manual retrieval</a:t>
            </a:r>
          </a:p>
          <a:p>
            <a:r>
              <a:rPr lang="en-US" dirty="0" smtClean="0"/>
              <a:t>More complex queries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00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sequence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continuous molecule</a:t>
            </a:r>
          </a:p>
          <a:p>
            <a:pPr lvl="1"/>
            <a:r>
              <a:rPr lang="en-US" dirty="0" smtClean="0"/>
              <a:t>DNA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ACGGCT</a:t>
            </a:r>
          </a:p>
          <a:p>
            <a:pPr lvl="1"/>
            <a:r>
              <a:rPr lang="en-US" dirty="0" smtClean="0"/>
              <a:t>RNA	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ACGGCU</a:t>
            </a:r>
          </a:p>
          <a:p>
            <a:pPr lvl="1"/>
            <a:r>
              <a:rPr lang="en-US" dirty="0" smtClean="0"/>
              <a:t>Protein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 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ThrAla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AutoShape 2" descr="Image result for biological sequ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biological sequen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14800"/>
            <a:ext cx="7921625" cy="231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NCBI Sequence Database via its website </a:t>
            </a:r>
            <a:r>
              <a:rPr lang="en-CA" u="sng" dirty="0" smtClean="0">
                <a:hlinkClick r:id="rId2"/>
              </a:rPr>
              <a:t>www.ncbi.nlm.nih.gov</a:t>
            </a:r>
            <a:endParaRPr lang="en-CA" u="sng" dirty="0" smtClean="0"/>
          </a:p>
          <a:p>
            <a:r>
              <a:rPr lang="pt-BR" dirty="0"/>
              <a:t>Dengue DEN-1 DNA sequence is a viral DNA </a:t>
            </a:r>
            <a:r>
              <a:rPr lang="pt-BR" dirty="0" smtClean="0"/>
              <a:t>sequence</a:t>
            </a:r>
          </a:p>
          <a:p>
            <a:r>
              <a:rPr lang="en-CA" dirty="0"/>
              <a:t>NCBI accession is NC_001477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8077200" cy="157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6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534400" cy="5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smtClean="0"/>
              <a:t>NCBI database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15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smtClean="0"/>
              <a:t>Retrieving FASTA sequence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36513"/>
          </a:xfrm>
        </p:spPr>
        <p:txBody>
          <a:bodyPr/>
          <a:lstStyle/>
          <a:p>
            <a:r>
              <a:rPr lang="en-CA" dirty="0"/>
              <a:t>To retrieve the DNA sequence </a:t>
            </a:r>
            <a:endParaRPr lang="en-CA" dirty="0" smtClean="0"/>
          </a:p>
          <a:p>
            <a:r>
              <a:rPr lang="en-CA" dirty="0" smtClean="0"/>
              <a:t>as </a:t>
            </a:r>
            <a:r>
              <a:rPr lang="en-CA" dirty="0"/>
              <a:t>a FASTA format sequence </a:t>
            </a:r>
            <a:r>
              <a:rPr lang="en-CA" dirty="0" smtClean="0"/>
              <a:t>file</a:t>
            </a:r>
          </a:p>
          <a:p>
            <a:pPr lvl="1"/>
            <a:r>
              <a:rPr lang="en-CA" dirty="0" smtClean="0"/>
              <a:t>click </a:t>
            </a:r>
            <a:r>
              <a:rPr lang="en-CA" dirty="0"/>
              <a:t>on “Send” at the top right </a:t>
            </a:r>
            <a:endParaRPr lang="en-CA" dirty="0" smtClean="0"/>
          </a:p>
          <a:p>
            <a:pPr lvl="2"/>
            <a:r>
              <a:rPr lang="en-CA" dirty="0" smtClean="0"/>
              <a:t>choose </a:t>
            </a:r>
            <a:r>
              <a:rPr lang="en-CA" dirty="0"/>
              <a:t>“File” in the pop-up menu </a:t>
            </a:r>
            <a:endParaRPr lang="en-CA" dirty="0" smtClean="0"/>
          </a:p>
          <a:p>
            <a:pPr lvl="3"/>
            <a:r>
              <a:rPr lang="en-CA" dirty="0" smtClean="0"/>
              <a:t>and </a:t>
            </a:r>
            <a:r>
              <a:rPr lang="en-CA" dirty="0"/>
              <a:t>then choose FASTA from the “Format” </a:t>
            </a:r>
            <a:endParaRPr lang="en-CA" dirty="0" smtClean="0"/>
          </a:p>
          <a:p>
            <a:pPr lvl="4"/>
            <a:r>
              <a:rPr lang="en-CA" dirty="0" smtClean="0"/>
              <a:t>click </a:t>
            </a:r>
            <a:r>
              <a:rPr lang="en-CA" dirty="0"/>
              <a:t>on “Create file”.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852801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CA" dirty="0"/>
              <a:t>Retrieving genome sequence data using </a:t>
            </a:r>
            <a:r>
              <a:rPr lang="en-CA" dirty="0" err="1"/>
              <a:t>SeqinR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5626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+mj-lt"/>
                <a:cs typeface="Courier New" pitchFamily="49" charset="0"/>
              </a:rPr>
              <a:t>Can retrieve sequences much faster programmatically </a:t>
            </a:r>
          </a:p>
          <a:p>
            <a:pPr marL="0" indent="0">
              <a:buNone/>
            </a:pP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getncbiseq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&lt;- function(accession)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require("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seqinr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"); 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# this function requires the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SeqinR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R package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# first find which ACNUC database the accession is stored in: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dbs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&lt;- c("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genbank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refseq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","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refseqViruses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","bacterial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");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numdbs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length(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dbs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for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in 1:numdbs)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{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dbs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];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choosebank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# check if the sequence is in ACNUC database '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':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resquery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&lt;- try(query(".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tmpquery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", paste("AC=", accession)), silent = TRUE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if (!(inherits(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resquery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"try-error")))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queryname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&lt;- "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query2";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thequery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&lt;- paste("AC=",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accession,sep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="");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query2 &lt;- query(`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queryname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`,`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thequery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`);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# see if a sequence was retrieved: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getSequence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(query2$req[[1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]]);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closebank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   return(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closebank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}</a:t>
            </a: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print(paste("ERROR: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accession",accession,"was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not found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"));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900" b="1" dirty="0" err="1">
                <a:latin typeface="Courier New" pitchFamily="49" charset="0"/>
                <a:cs typeface="Courier New" pitchFamily="49" charset="0"/>
              </a:rPr>
              <a:t>dengueseq</a:t>
            </a:r>
            <a:r>
              <a:rPr lang="en-CA" sz="900" b="1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CA" sz="900" b="1" dirty="0" err="1">
                <a:latin typeface="Courier New" pitchFamily="49" charset="0"/>
                <a:cs typeface="Courier New" pitchFamily="49" charset="0"/>
              </a:rPr>
              <a:t>getncbiseq</a:t>
            </a:r>
            <a:r>
              <a:rPr lang="en-CA" sz="900" b="1" dirty="0">
                <a:latin typeface="Courier New" pitchFamily="49" charset="0"/>
                <a:cs typeface="Courier New" pitchFamily="49" charset="0"/>
              </a:rPr>
              <a:t>("NC_001477");</a:t>
            </a:r>
          </a:p>
          <a:p>
            <a:pPr marL="0" indent="0">
              <a:buNone/>
            </a:pPr>
            <a:r>
              <a:rPr lang="en-CA" sz="900" b="1" dirty="0" err="1">
                <a:latin typeface="Courier New" pitchFamily="49" charset="0"/>
                <a:cs typeface="Courier New" pitchFamily="49" charset="0"/>
              </a:rPr>
              <a:t>dengueseq</a:t>
            </a:r>
            <a:r>
              <a:rPr lang="en-CA" sz="900" b="1" dirty="0">
                <a:latin typeface="Courier New" pitchFamily="49" charset="0"/>
                <a:cs typeface="Courier New" pitchFamily="49" charset="0"/>
              </a:rPr>
              <a:t>[1:50];</a:t>
            </a:r>
          </a:p>
          <a:p>
            <a:pPr marL="0" indent="0">
              <a:buNone/>
            </a:pPr>
            <a:r>
              <a:rPr lang="en-CA" sz="900" b="1" dirty="0">
                <a:latin typeface="Courier New" pitchFamily="49" charset="0"/>
                <a:cs typeface="Courier New" pitchFamily="49" charset="0"/>
              </a:rPr>
              <a:t>length(</a:t>
            </a:r>
            <a:r>
              <a:rPr lang="en-CA" sz="900" b="1" dirty="0" err="1">
                <a:latin typeface="Courier New" pitchFamily="49" charset="0"/>
                <a:cs typeface="Courier New" pitchFamily="49" charset="0"/>
              </a:rPr>
              <a:t>dengueseq</a:t>
            </a:r>
            <a:r>
              <a:rPr lang="en-CA" sz="9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Base composition of a DNA </a:t>
            </a:r>
            <a:r>
              <a:rPr lang="en-CA" dirty="0" smtClean="0"/>
              <a:t>sequence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Count frequencies of the 4 nucleotides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dirty="0">
                <a:latin typeface="Courier New" pitchFamily="49" charset="0"/>
                <a:cs typeface="Courier New" pitchFamily="49" charset="0"/>
              </a:rPr>
              <a:t>table(</a:t>
            </a:r>
            <a:r>
              <a:rPr lang="en-CA" dirty="0" err="1">
                <a:latin typeface="Courier New" pitchFamily="49" charset="0"/>
                <a:cs typeface="Courier New" pitchFamily="49" charset="0"/>
              </a:rPr>
              <a:t>dengueseq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CA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CA" dirty="0" err="1" smtClean="0">
                <a:latin typeface="Courier New" pitchFamily="49" charset="0"/>
                <a:cs typeface="Courier New" pitchFamily="49" charset="0"/>
              </a:rPr>
              <a:t>engueseq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a    c    g    t </a:t>
            </a:r>
          </a:p>
          <a:p>
            <a:pPr marL="0" indent="0">
              <a:buNone/>
            </a:pPr>
            <a:r>
              <a:rPr lang="en-CA" dirty="0">
                <a:latin typeface="Courier New" pitchFamily="49" charset="0"/>
                <a:cs typeface="Courier New" pitchFamily="49" charset="0"/>
              </a:rPr>
              <a:t>3426 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2240 </a:t>
            </a:r>
            <a:r>
              <a:rPr lang="en-CA" dirty="0">
                <a:latin typeface="Courier New" pitchFamily="49" charset="0"/>
                <a:cs typeface="Courier New" pitchFamily="49" charset="0"/>
              </a:rPr>
              <a:t>2770 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2299</a:t>
            </a:r>
          </a:p>
          <a:p>
            <a:pPr marL="0" indent="0">
              <a:buNone/>
            </a:pP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r>
              <a:rPr lang="en-CA" dirty="0"/>
              <a:t>This means that the DEN-1 Dengue virus genome sequence has </a:t>
            </a:r>
            <a:endParaRPr lang="en-CA" dirty="0" smtClean="0"/>
          </a:p>
          <a:p>
            <a:pPr lvl="1"/>
            <a:r>
              <a:rPr lang="en-CA" dirty="0" smtClean="0"/>
              <a:t>3426 </a:t>
            </a:r>
            <a:r>
              <a:rPr lang="en-CA" dirty="0"/>
              <a:t>As, 2240 Cs, 2770 </a:t>
            </a:r>
            <a:r>
              <a:rPr lang="en-CA" dirty="0" err="1"/>
              <a:t>Gs</a:t>
            </a:r>
            <a:r>
              <a:rPr lang="en-CA" dirty="0"/>
              <a:t> and 2299 </a:t>
            </a:r>
            <a:r>
              <a:rPr lang="en-CA" dirty="0" err="1"/>
              <a:t>Ts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GC Content of </a:t>
            </a:r>
            <a:r>
              <a:rPr lang="en-CA" dirty="0" smtClean="0"/>
              <a:t>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2691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the fraction of the sequence that consists of </a:t>
            </a:r>
            <a:r>
              <a:rPr lang="en-CA" dirty="0" err="1"/>
              <a:t>Gs</a:t>
            </a:r>
            <a:r>
              <a:rPr lang="en-CA" dirty="0"/>
              <a:t> and Cs, </a:t>
            </a:r>
            <a:r>
              <a:rPr lang="en-CA" dirty="0" err="1"/>
              <a:t>ie</a:t>
            </a:r>
            <a:r>
              <a:rPr lang="en-CA" dirty="0"/>
              <a:t>. the %(G+C</a:t>
            </a:r>
            <a:r>
              <a:rPr lang="en-CA" dirty="0" smtClean="0"/>
              <a:t>).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percentage of the bases in the genome that are </a:t>
            </a:r>
            <a:endParaRPr lang="en-CA" dirty="0" smtClean="0"/>
          </a:p>
          <a:p>
            <a:pPr lvl="1"/>
            <a:r>
              <a:rPr lang="en-CA" dirty="0" err="1" smtClean="0"/>
              <a:t>Gs</a:t>
            </a:r>
            <a:r>
              <a:rPr lang="en-CA" dirty="0" smtClean="0"/>
              <a:t> </a:t>
            </a:r>
            <a:r>
              <a:rPr lang="en-CA" dirty="0"/>
              <a:t>or </a:t>
            </a:r>
            <a:r>
              <a:rPr lang="en-CA" dirty="0" smtClean="0"/>
              <a:t>Cs</a:t>
            </a:r>
          </a:p>
          <a:p>
            <a:pPr marL="457200" lvl="1" indent="0">
              <a:buNone/>
            </a:pPr>
            <a:endParaRPr lang="en-CA" sz="2600" dirty="0" smtClean="0"/>
          </a:p>
          <a:p>
            <a:pPr marL="57150" indent="0">
              <a:buNone/>
            </a:pPr>
            <a:r>
              <a:rPr lang="en-CA" sz="3000" dirty="0">
                <a:latin typeface="Courier New" pitchFamily="49" charset="0"/>
                <a:cs typeface="Courier New" pitchFamily="49" charset="0"/>
              </a:rPr>
              <a:t>GC(</a:t>
            </a:r>
            <a:r>
              <a:rPr lang="en-CA" sz="3000" dirty="0" err="1">
                <a:latin typeface="Courier New" pitchFamily="49" charset="0"/>
                <a:cs typeface="Courier New" pitchFamily="49" charset="0"/>
              </a:rPr>
              <a:t>dengueseq</a:t>
            </a:r>
            <a:r>
              <a:rPr lang="en-CA" sz="30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CA" sz="3000" dirty="0">
                <a:latin typeface="Courier New" pitchFamily="49" charset="0"/>
                <a:cs typeface="Courier New" pitchFamily="49" charset="0"/>
              </a:rPr>
              <a:t>[1] </a:t>
            </a:r>
            <a:r>
              <a:rPr lang="en-CA" sz="3000" dirty="0" smtClean="0">
                <a:latin typeface="Courier New" pitchFamily="49" charset="0"/>
                <a:cs typeface="Courier New" pitchFamily="49" charset="0"/>
              </a:rPr>
              <a:t>0.4666977</a:t>
            </a:r>
          </a:p>
          <a:p>
            <a:pPr marL="457200" lvl="1" indent="0">
              <a:buNone/>
            </a:pPr>
            <a:endParaRPr lang="en-CA" sz="3000" dirty="0" smtClean="0"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CA" sz="3000" dirty="0" smtClean="0">
                <a:latin typeface="Courier New" pitchFamily="49" charset="0"/>
                <a:cs typeface="Courier New" pitchFamily="49" charset="0"/>
              </a:rPr>
              <a:t>(2240+2770)*100/(3426+2240+2770+2299) </a:t>
            </a:r>
          </a:p>
          <a:p>
            <a:pPr marL="57150" indent="0">
              <a:buNone/>
            </a:pPr>
            <a:r>
              <a:rPr lang="en-CA" sz="30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CA" sz="3000" dirty="0">
                <a:latin typeface="Courier New" pitchFamily="49" charset="0"/>
                <a:cs typeface="Courier New" pitchFamily="49" charset="0"/>
              </a:rPr>
              <a:t>1] 46.66977</a:t>
            </a:r>
          </a:p>
        </p:txBody>
      </p:sp>
    </p:spTree>
    <p:extLst>
      <p:ext uri="{BB962C8B-B14F-4D97-AF65-F5344CB8AC3E}">
        <p14:creationId xmlns:p14="http://schemas.microsoft.com/office/powerpoint/2010/main" val="26667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smtClean="0"/>
              <a:t>Di-nucleotides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07913"/>
          </a:xfrm>
        </p:spPr>
        <p:txBody>
          <a:bodyPr>
            <a:normAutofit fontScale="62500" lnSpcReduction="20000"/>
          </a:bodyPr>
          <a:lstStyle/>
          <a:p>
            <a:r>
              <a:rPr lang="en-CA" dirty="0"/>
              <a:t>it is also interesting to know </a:t>
            </a:r>
            <a:endParaRPr lang="en-CA" dirty="0" smtClean="0"/>
          </a:p>
          <a:p>
            <a:pPr lvl="1"/>
            <a:r>
              <a:rPr lang="en-CA" dirty="0" smtClean="0"/>
              <a:t>the </a:t>
            </a:r>
            <a:r>
              <a:rPr lang="en-CA" dirty="0"/>
              <a:t>frequency of longer </a:t>
            </a:r>
            <a:r>
              <a:rPr lang="en-CA" dirty="0" smtClean="0"/>
              <a:t>DNA </a:t>
            </a:r>
            <a:r>
              <a:rPr lang="en-CA" dirty="0"/>
              <a:t>“words</a:t>
            </a:r>
            <a:r>
              <a:rPr lang="en-CA" dirty="0" smtClean="0"/>
              <a:t>”</a:t>
            </a:r>
          </a:p>
          <a:p>
            <a:pPr lvl="1"/>
            <a:r>
              <a:rPr lang="en-US" dirty="0" err="1" smtClean="0"/>
              <a:t>dinucleotides</a:t>
            </a:r>
            <a:endParaRPr lang="en-CA" dirty="0" smtClean="0"/>
          </a:p>
          <a:p>
            <a:pPr lvl="2"/>
            <a:r>
              <a:rPr lang="en-CA" dirty="0" err="1" smtClean="0"/>
              <a:t>ie</a:t>
            </a:r>
            <a:r>
              <a:rPr lang="en-CA" dirty="0"/>
              <a:t>. “AA”, “AG”, “AC”, “AT”, “CA”, “CG”, “CC”, “CT”, “GA”, “GG”, “GC”, “GT”, “TA”, “TG”, “TC”, and “TT</a:t>
            </a:r>
            <a:r>
              <a:rPr lang="en-CA" dirty="0" smtClean="0"/>
              <a:t>”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count(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dengueseq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ac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at    </a:t>
            </a:r>
          </a:p>
          <a:p>
            <a:pPr marL="11430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1108  720  890  708  </a:t>
            </a:r>
          </a:p>
          <a:p>
            <a:pPr marL="11430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1430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ca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cc   cg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11430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901  523  261  555  </a:t>
            </a:r>
          </a:p>
          <a:p>
            <a:pPr marL="11430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1430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ga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11430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976  500  787  507  </a:t>
            </a:r>
          </a:p>
          <a:p>
            <a:pPr marL="11430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ta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440  497  832  529</a:t>
            </a:r>
          </a:p>
          <a:p>
            <a:pPr marL="514350" lvl="1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Cd32POs10hFj045CoD6z1qMNZ88xL43GFHRNRkRB5A9L8wjB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08566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2098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Practical 4 of 4:</a:t>
            </a:r>
          </a:p>
          <a:p>
            <a:pPr marL="0" lvl="1"/>
            <a:r>
              <a:rPr lang="en-US" sz="3600" dirty="0" smtClean="0"/>
              <a:t>Using BLAST for sequence identification</a:t>
            </a:r>
            <a:endParaRPr lang="en-US" sz="4000" dirty="0"/>
          </a:p>
          <a:p>
            <a:pPr lvl="1"/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43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 Basic Local Alignment Search Tool</a:t>
            </a:r>
            <a:endParaRPr lang="en-US" dirty="0" smtClean="0"/>
          </a:p>
          <a:p>
            <a:r>
              <a:rPr lang="en-US" dirty="0" smtClean="0"/>
              <a:t>Many different types</a:t>
            </a:r>
          </a:p>
          <a:p>
            <a:r>
              <a:rPr lang="en-US" dirty="0">
                <a:hlinkClick r:id="rId2"/>
              </a:rPr>
              <a:t>http://blast.ncbi.nlm.nih.gov/Blast.cgi</a:t>
            </a:r>
            <a:endParaRPr lang="en-US" dirty="0" smtClean="0"/>
          </a:p>
          <a:p>
            <a:endParaRPr lang="en-CA" dirty="0"/>
          </a:p>
        </p:txBody>
      </p:sp>
      <p:pic>
        <p:nvPicPr>
          <p:cNvPr id="10242" name="Picture 2" descr="Bl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81375"/>
            <a:ext cx="63246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826913"/>
          </a:xfrm>
        </p:spPr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lastn</a:t>
            </a:r>
            <a:endParaRPr lang="en-US" dirty="0" smtClean="0"/>
          </a:p>
          <a:p>
            <a:pPr lvl="1"/>
            <a:r>
              <a:rPr lang="it-IT" dirty="0"/>
              <a:t>nucleotide query vs nucleotide database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lastp</a:t>
            </a:r>
            <a:endParaRPr lang="en-US" dirty="0" smtClean="0"/>
          </a:p>
          <a:p>
            <a:pPr lvl="1"/>
            <a:r>
              <a:rPr lang="en-CA" dirty="0"/>
              <a:t>protein query </a:t>
            </a:r>
            <a:r>
              <a:rPr lang="en-CA" dirty="0" err="1"/>
              <a:t>vs</a:t>
            </a:r>
            <a:r>
              <a:rPr lang="en-CA" dirty="0"/>
              <a:t> protein DB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lastx</a:t>
            </a:r>
            <a:endParaRPr lang="en-US" dirty="0" smtClean="0"/>
          </a:p>
          <a:p>
            <a:pPr lvl="1"/>
            <a:r>
              <a:rPr lang="en-CA" dirty="0"/>
              <a:t>translated in 6 frames nucleotide query </a:t>
            </a:r>
            <a:r>
              <a:rPr lang="en-CA" dirty="0" err="1"/>
              <a:t>vs</a:t>
            </a:r>
            <a:r>
              <a:rPr lang="en-CA" dirty="0"/>
              <a:t> protein DB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54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Given the DNA sequence </a:t>
            </a:r>
            <a:endParaRPr lang="en-CA" dirty="0"/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AATCGG</a:t>
            </a:r>
            <a:r>
              <a:rPr lang="en-US" u="sng" dirty="0" smtClean="0">
                <a:latin typeface="Courier New" pitchFamily="49" charset="0"/>
                <a:cs typeface="Courier New" pitchFamily="49" charset="0"/>
              </a:rPr>
              <a:t>ATGCGCGTAGGA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TCGGTAGGGTAGGCTTTAAGATCATGCTATTTTCGAGATTCGATTCTAGCTA</a:t>
            </a:r>
          </a:p>
          <a:p>
            <a:r>
              <a:rPr lang="en-US" dirty="0" smtClean="0"/>
              <a:t>Answer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it likely to be a </a:t>
            </a:r>
            <a:r>
              <a:rPr lang="en-US" i="1" dirty="0"/>
              <a:t>gene</a:t>
            </a:r>
            <a:r>
              <a:rPr lang="en-US" dirty="0"/>
              <a:t>?</a:t>
            </a:r>
            <a:endParaRPr lang="en-CA" dirty="0"/>
          </a:p>
          <a:p>
            <a:pPr lvl="1"/>
            <a:r>
              <a:rPr lang="en-US" dirty="0"/>
              <a:t>What </a:t>
            </a:r>
            <a:r>
              <a:rPr lang="en-US" dirty="0" smtClean="0"/>
              <a:t>is its possible </a:t>
            </a:r>
            <a:r>
              <a:rPr lang="en-US" i="1" dirty="0"/>
              <a:t>expression level</a:t>
            </a:r>
            <a:r>
              <a:rPr lang="en-US" dirty="0"/>
              <a:t>?</a:t>
            </a:r>
            <a:endParaRPr lang="en-CA" dirty="0"/>
          </a:p>
          <a:p>
            <a:pPr lvl="1"/>
            <a:r>
              <a:rPr lang="en-US" dirty="0"/>
              <a:t>What is the possible </a:t>
            </a:r>
            <a:r>
              <a:rPr lang="en-US" i="1" dirty="0" smtClean="0"/>
              <a:t>structure </a:t>
            </a:r>
            <a:r>
              <a:rPr lang="en-US" dirty="0" smtClean="0"/>
              <a:t> of the protein </a:t>
            </a:r>
            <a:r>
              <a:rPr lang="en-US" dirty="0"/>
              <a:t>product?</a:t>
            </a:r>
            <a:endParaRPr lang="en-CA" dirty="0"/>
          </a:p>
          <a:p>
            <a:pPr lvl="1"/>
            <a:r>
              <a:rPr lang="en-US" dirty="0"/>
              <a:t>Can we get the </a:t>
            </a:r>
            <a:r>
              <a:rPr lang="en-US" dirty="0" smtClean="0"/>
              <a:t>protein (i.e. express protein)?</a:t>
            </a:r>
            <a:endParaRPr lang="en-CA" dirty="0"/>
          </a:p>
          <a:p>
            <a:pPr lvl="1"/>
            <a:r>
              <a:rPr lang="en-US" dirty="0"/>
              <a:t>Can we figure out </a:t>
            </a:r>
            <a:r>
              <a:rPr lang="en-US" i="1" dirty="0"/>
              <a:t>the key </a:t>
            </a:r>
            <a:r>
              <a:rPr lang="en-US" i="1" dirty="0" smtClean="0"/>
              <a:t>residues</a:t>
            </a:r>
            <a:r>
              <a:rPr lang="en-US" dirty="0" smtClean="0"/>
              <a:t> of the protein?</a:t>
            </a:r>
          </a:p>
          <a:p>
            <a:pPr lvl="1"/>
            <a:r>
              <a:rPr lang="en-US" dirty="0"/>
              <a:t>Can we determine </a:t>
            </a:r>
            <a:r>
              <a:rPr lang="en-US" i="1" dirty="0"/>
              <a:t>the organism </a:t>
            </a:r>
            <a:r>
              <a:rPr lang="en-US" dirty="0"/>
              <a:t>from which this sequence came</a:t>
            </a:r>
            <a:r>
              <a:rPr lang="en-US" dirty="0" smtClean="0"/>
              <a:t>?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45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identity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Want to know which genes are coded by the genomic sequence</a:t>
            </a:r>
          </a:p>
          <a:p>
            <a:endParaRPr lang="en-US" dirty="0"/>
          </a:p>
          <a:p>
            <a:r>
              <a:rPr lang="en-CA" dirty="0"/>
              <a:t>&gt;</a:t>
            </a:r>
            <a:r>
              <a:rPr lang="en-CA" dirty="0" err="1"/>
              <a:t>human_genomic_seq</a:t>
            </a:r>
            <a:r>
              <a:rPr lang="en-CA" dirty="0"/>
              <a:t> TGGACTCTGCTTCCCAGACAGTACCCCTGACAGTGACAGAACTGCCACTCTCCCCACCTG ACCCTGTTAGGAAGGTACAACCTATGAAGAAAAAGCCAGAATACAGGGGACATGTGAGCC ACAGACAACACAAGTGTGCACAACACCTCTGAGCTGAGCTTTTCTTGATTCAAGGGCTAG TGAGAACGCCCCGCCAGAGATTTACCTCTGGTCTTCTGAGGTTGAGGGCTCGTTCTCTCT TCCTGAATGTAAAGGTCAAGATGCTGGGCCTCAGTTTCCTCTTACATACTCACCAAAAGG CTCTCCTGATCAGAGAAGCAGGATGCTGCACTTGTCCTCCTGTCGATGCTCTTGGCTATG ACAAAATCTGAGCTTACCTTCTCTTGCCCACCTCTAAACCCCATAAGGGCTTCGTTCTGT GTCTCTTGAGAATGTCCCTATCTCCAACTCTGTCATACGGGGGAGAGCGAGTGGGAAGGA </a:t>
            </a:r>
            <a:r>
              <a:rPr lang="en-CA" dirty="0" smtClean="0"/>
              <a:t>TCCAGGGCAGGGCTCAGACCCCGGCGCATGGACCTAGTCGGGGGCGCTGGCTCAGCCCCGCCCCGCGCGCCCCCGTCGCAGCCGACGCGCGCTCCCGGGAGGCGGCGGCAGAGGCAGCATCCACAGCATCAGCAGCCTCAGCTTCATCCCCGGGCGGTCTCCGGCGGGGAAGGCCGGTGGGACAAACGGACAGAAGGCAAAGTGCCCGCAATGGAGGGAGCATCCTTTGGCGCGGGCCGTGCGGGAGCTGCCTTTGATCCCGTGAGCTTTGCGCGGCGGCCCCAGACCCTGTTGCGGGTCGTGTCCTG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04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672"/>
            <a:ext cx="8229600" cy="808038"/>
          </a:xfrm>
        </p:spPr>
        <p:txBody>
          <a:bodyPr/>
          <a:lstStyle/>
          <a:p>
            <a:r>
              <a:rPr lang="en-US" dirty="0" smtClean="0"/>
              <a:t>BLAST GUI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4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1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Top hit</a:t>
            </a:r>
          </a:p>
          <a:p>
            <a:r>
              <a:rPr lang="en-CA" sz="2000" dirty="0" err="1"/>
              <a:t>Mus</a:t>
            </a:r>
            <a:r>
              <a:rPr lang="en-CA" sz="2000" dirty="0"/>
              <a:t> </a:t>
            </a:r>
            <a:r>
              <a:rPr lang="en-CA" sz="2000" dirty="0" err="1"/>
              <a:t>musculus</a:t>
            </a:r>
            <a:r>
              <a:rPr lang="en-CA" sz="2000" dirty="0"/>
              <a:t> targeted KO-first, conditional ready, </a:t>
            </a:r>
            <a:r>
              <a:rPr lang="en-CA" sz="2000" b="1" dirty="0" err="1"/>
              <a:t>lacZ</a:t>
            </a:r>
            <a:r>
              <a:rPr lang="en-CA" sz="2000" dirty="0"/>
              <a:t>-tagged mutant allele Tbl3:tm1a(EUCOMM)</a:t>
            </a:r>
            <a:r>
              <a:rPr lang="en-CA" sz="2000" dirty="0" err="1"/>
              <a:t>Hmgu</a:t>
            </a:r>
            <a:r>
              <a:rPr lang="en-CA" sz="2000" dirty="0"/>
              <a:t>; transgenic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5716"/>
            <a:ext cx="7772400" cy="399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3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in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fini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5366" name="Picture 6" descr="http://kristiholl.net/writers-blog/wp-content/uploads/2013/10/Finish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5638800" cy="56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Tutorial on Sequence Alignment</a:t>
            </a:r>
          </a:p>
          <a:p>
            <a:pPr lvl="1"/>
            <a:r>
              <a:rPr lang="en-CA" sz="2000" dirty="0">
                <a:hlinkClick r:id="rId2"/>
              </a:rPr>
              <a:t>http://a-little-book-of-r-for-bioinformatics.readthedocs.org/en/latest/src/chapter4.html</a:t>
            </a:r>
            <a:endParaRPr lang="en-US" sz="2000" dirty="0"/>
          </a:p>
          <a:p>
            <a:r>
              <a:rPr lang="en-US" b="1" dirty="0" smtClean="0"/>
              <a:t>Graphical alignment of proteins</a:t>
            </a:r>
          </a:p>
          <a:p>
            <a:pPr lvl="1"/>
            <a:r>
              <a:rPr lang="en-CA" sz="2000" b="1" dirty="0">
                <a:hlinkClick r:id="rId3"/>
              </a:rPr>
              <a:t>http://www.itu.dk/~</a:t>
            </a:r>
            <a:r>
              <a:rPr lang="en-CA" sz="2000" b="1" dirty="0" smtClean="0">
                <a:hlinkClick r:id="rId3"/>
              </a:rPr>
              <a:t>sestoft/bsa/graphalign.html</a:t>
            </a:r>
            <a:endParaRPr lang="en-CA" sz="2000" b="1" dirty="0" smtClean="0"/>
          </a:p>
          <a:p>
            <a:r>
              <a:rPr lang="en-US" sz="2400" dirty="0" smtClean="0"/>
              <a:t>Pairwise alignment of DNA and proteins using your rules:</a:t>
            </a:r>
          </a:p>
          <a:p>
            <a:pPr lvl="1"/>
            <a:r>
              <a:rPr lang="en-CA" sz="2000" dirty="0">
                <a:hlinkClick r:id="rId4"/>
              </a:rPr>
              <a:t>http://www.bioinformatics.org/sms2/pairwise_align_dna.html</a:t>
            </a:r>
            <a:endParaRPr lang="en-US" sz="2000" dirty="0"/>
          </a:p>
          <a:p>
            <a:r>
              <a:rPr lang="en-US" sz="2400" dirty="0" smtClean="0"/>
              <a:t>Documentation on libraries</a:t>
            </a:r>
          </a:p>
          <a:p>
            <a:pPr lvl="1"/>
            <a:r>
              <a:rPr lang="en-US" sz="2000" dirty="0" err="1" smtClean="0"/>
              <a:t>Biostings</a:t>
            </a:r>
            <a:r>
              <a:rPr lang="en-US" sz="2000" dirty="0" smtClean="0"/>
              <a:t>: </a:t>
            </a:r>
            <a:r>
              <a:rPr lang="en-CA" sz="1200" dirty="0">
                <a:hlinkClick r:id="rId5"/>
              </a:rPr>
              <a:t>http://</a:t>
            </a:r>
            <a:r>
              <a:rPr lang="en-CA" sz="1200" dirty="0" smtClean="0">
                <a:hlinkClick r:id="rId5"/>
              </a:rPr>
              <a:t>www.bioconductor.org/packages/2.10/bioc/manuals/Biostrings/man/Biostrings.pdf</a:t>
            </a:r>
            <a:endParaRPr lang="en-CA" sz="1200" dirty="0" smtClean="0"/>
          </a:p>
          <a:p>
            <a:pPr lvl="1"/>
            <a:r>
              <a:rPr lang="en-US" sz="2000" dirty="0" err="1"/>
              <a:t>SeqinR</a:t>
            </a:r>
            <a:r>
              <a:rPr lang="en-US" sz="2000" dirty="0"/>
              <a:t>:</a:t>
            </a:r>
            <a:r>
              <a:rPr lang="en-US" sz="1200" dirty="0" smtClean="0"/>
              <a:t>  </a:t>
            </a:r>
            <a:r>
              <a:rPr lang="en-CA" sz="1200" dirty="0" smtClean="0">
                <a:hlinkClick r:id="rId6"/>
              </a:rPr>
              <a:t>http</a:t>
            </a:r>
            <a:r>
              <a:rPr lang="en-CA" sz="1200" dirty="0">
                <a:hlinkClick r:id="rId6"/>
              </a:rPr>
              <a:t>://seqinr.r-forge.r-project.org/seqinr_2_0-7.pdf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5053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alphabet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26913"/>
          </a:xfrm>
        </p:spPr>
        <p:txBody>
          <a:bodyPr/>
          <a:lstStyle/>
          <a:p>
            <a:pPr lvl="1"/>
            <a:r>
              <a:rPr lang="en-US" dirty="0" smtClean="0"/>
              <a:t>In </a:t>
            </a:r>
            <a:r>
              <a:rPr lang="en-US" dirty="0"/>
              <a:t>the case of </a:t>
            </a:r>
            <a:r>
              <a:rPr lang="en-US" dirty="0" smtClean="0"/>
              <a:t>DNA</a:t>
            </a:r>
            <a:endParaRPr lang="en-US" dirty="0"/>
          </a:p>
          <a:p>
            <a:pPr lvl="2"/>
            <a:r>
              <a:rPr lang="en-US" dirty="0" smtClean="0"/>
              <a:t>A</a:t>
            </a:r>
            <a:r>
              <a:rPr lang="en-US" dirty="0"/>
              <a:t>, C, T, </a:t>
            </a:r>
            <a:r>
              <a:rPr lang="en-US" dirty="0" smtClean="0"/>
              <a:t>G</a:t>
            </a:r>
          </a:p>
          <a:p>
            <a:pPr lvl="1"/>
            <a:r>
              <a:rPr lang="en-US" dirty="0" smtClean="0"/>
              <a:t>In the case of RNA</a:t>
            </a:r>
          </a:p>
          <a:p>
            <a:pPr lvl="2"/>
            <a:r>
              <a:rPr lang="en-US" dirty="0" smtClean="0"/>
              <a:t>A,C, U, G</a:t>
            </a:r>
          </a:p>
          <a:p>
            <a:pPr lvl="1"/>
            <a:r>
              <a:rPr lang="en-US" dirty="0" smtClean="0"/>
              <a:t>In the case of protein</a:t>
            </a:r>
          </a:p>
          <a:p>
            <a:pPr lvl="2"/>
            <a:r>
              <a:rPr lang="en-US" dirty="0" smtClean="0"/>
              <a:t>20 amino acids</a:t>
            </a:r>
          </a:p>
          <a:p>
            <a:pPr lvl="2"/>
            <a:r>
              <a:rPr lang="en-US" dirty="0" smtClean="0"/>
              <a:t>Complete list is found </a:t>
            </a:r>
            <a:r>
              <a:rPr lang="en-US" dirty="0" smtClean="0">
                <a:hlinkClick r:id="rId2"/>
              </a:rPr>
              <a:t>here</a:t>
            </a:r>
            <a:endParaRPr lang="en-CA" dirty="0"/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7146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1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Short </a:t>
            </a:r>
            <a:r>
              <a:rPr lang="en-US" dirty="0"/>
              <a:t>strings of letters </a:t>
            </a:r>
            <a:r>
              <a:rPr lang="en-US" dirty="0" smtClean="0"/>
              <a:t>from an </a:t>
            </a:r>
            <a:r>
              <a:rPr lang="en-US" dirty="0"/>
              <a:t>alphabet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word of length </a:t>
            </a:r>
            <a:r>
              <a:rPr lang="en-US" i="1" dirty="0"/>
              <a:t>k</a:t>
            </a:r>
            <a:r>
              <a:rPr lang="en-US" dirty="0"/>
              <a:t> is called a </a:t>
            </a:r>
            <a:r>
              <a:rPr lang="en-US" i="1" dirty="0"/>
              <a:t>k</a:t>
            </a:r>
            <a:r>
              <a:rPr lang="en-US" dirty="0"/>
              <a:t>-word or </a:t>
            </a:r>
            <a:r>
              <a:rPr lang="en-US" i="1" dirty="0"/>
              <a:t>k</a:t>
            </a:r>
            <a:r>
              <a:rPr lang="en-US" dirty="0"/>
              <a:t>-tuple</a:t>
            </a:r>
            <a:endParaRPr lang="en-CA" sz="1400" dirty="0"/>
          </a:p>
          <a:p>
            <a:pPr lvl="0"/>
            <a:r>
              <a:rPr lang="en-US" dirty="0" smtClean="0"/>
              <a:t>Examples</a:t>
            </a:r>
            <a:r>
              <a:rPr lang="en-US" dirty="0"/>
              <a:t>:</a:t>
            </a:r>
            <a:endParaRPr lang="en-CA" sz="1400" dirty="0"/>
          </a:p>
          <a:p>
            <a:pPr lvl="1"/>
            <a:r>
              <a:rPr lang="en-US" dirty="0"/>
              <a:t>1-tuple: individual nucleotide</a:t>
            </a:r>
            <a:endParaRPr lang="en-CA" sz="1200" dirty="0"/>
          </a:p>
          <a:p>
            <a:pPr lvl="1"/>
            <a:r>
              <a:rPr lang="en-US" dirty="0"/>
              <a:t>2-tuple: </a:t>
            </a:r>
            <a:r>
              <a:rPr lang="en-US" dirty="0" smtClean="0"/>
              <a:t>dinucleotide</a:t>
            </a:r>
            <a:endParaRPr lang="en-CA" sz="1200" dirty="0"/>
          </a:p>
          <a:p>
            <a:pPr lvl="1"/>
            <a:r>
              <a:rPr lang="en-US" dirty="0"/>
              <a:t>3-tuple: codon</a:t>
            </a:r>
            <a:endParaRPr lang="en-CA" sz="1200" dirty="0"/>
          </a:p>
          <a:p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9147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0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10716</TotalTime>
  <Words>3691</Words>
  <Application>Microsoft Office PowerPoint</Application>
  <PresentationFormat>On-screen Show (4:3)</PresentationFormat>
  <Paragraphs>2714</Paragraphs>
  <Slides>74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Biological Sequences Analysis</vt:lpstr>
      <vt:lpstr>Talk Structure</vt:lpstr>
      <vt:lpstr>Gene structure and expression</vt:lpstr>
      <vt:lpstr>Gene expression sequences</vt:lpstr>
      <vt:lpstr>mRNA  Protein alphabet</vt:lpstr>
      <vt:lpstr>Biological sequence</vt:lpstr>
      <vt:lpstr>Biological problem</vt:lpstr>
      <vt:lpstr>Biological alphabet</vt:lpstr>
      <vt:lpstr>Words</vt:lpstr>
      <vt:lpstr>2-words: dinucleotides</vt:lpstr>
      <vt:lpstr>CpG islands</vt:lpstr>
      <vt:lpstr>3-words: codons </vt:lpstr>
      <vt:lpstr>Patterns</vt:lpstr>
      <vt:lpstr>Bases distribution</vt:lpstr>
      <vt:lpstr>GC skew in a sequence</vt:lpstr>
      <vt:lpstr>Human genome characteristics</vt:lpstr>
      <vt:lpstr>Alignments</vt:lpstr>
      <vt:lpstr>Biological context</vt:lpstr>
      <vt:lpstr>Comparing sequences</vt:lpstr>
      <vt:lpstr>Deletions/insertions/substitution of nucleotides</vt:lpstr>
      <vt:lpstr>Comparing two sequences</vt:lpstr>
      <vt:lpstr>Global alignment</vt:lpstr>
      <vt:lpstr>Global alignment (NW)</vt:lpstr>
      <vt:lpstr>Methodology of global alignment (1 of 4)</vt:lpstr>
      <vt:lpstr>Methodology of global alignment (2 of 4)</vt:lpstr>
      <vt:lpstr>Methodology of global alignment (3 of 4)</vt:lpstr>
      <vt:lpstr>Methodology of global alignment (4 of 4)</vt:lpstr>
      <vt:lpstr>Local alignment</vt:lpstr>
      <vt:lpstr>Local alignment (SW)</vt:lpstr>
      <vt:lpstr>Methodology of local alignment (1 of 4)</vt:lpstr>
      <vt:lpstr>Methodology of local alignment (2 of 4)</vt:lpstr>
      <vt:lpstr>Methodology of local alignment (3 of 4)</vt:lpstr>
      <vt:lpstr>Methodology of local alignment (4 of 4)</vt:lpstr>
      <vt:lpstr>Local alignment illustration (1 of 2)</vt:lpstr>
      <vt:lpstr>Local alignment illustration (2 of 2)</vt:lpstr>
      <vt:lpstr>Local alignment illustration (3 of 3)</vt:lpstr>
      <vt:lpstr>Aligning proteins Globally and Locally</vt:lpstr>
      <vt:lpstr>Biological context</vt:lpstr>
      <vt:lpstr>Protein Alignment</vt:lpstr>
      <vt:lpstr>Substitution matrices</vt:lpstr>
      <vt:lpstr>BLOSUM-x matrices</vt:lpstr>
      <vt:lpstr>BLOSUM 62</vt:lpstr>
      <vt:lpstr>Practical problem: Align following sequences both globally and locally using BLOSUM 62 matrix with gap penalty of -8  Sequence A: AAEEKKLAAA Sequence B: AARRIA </vt:lpstr>
      <vt:lpstr>Aligning globally using BLOSUM 62</vt:lpstr>
      <vt:lpstr>Aligning locally using BLOSUM 62</vt:lpstr>
      <vt:lpstr>PowerPoint Presentation</vt:lpstr>
      <vt:lpstr>Protein database</vt:lpstr>
      <vt:lpstr>Retrieving data from </vt:lpstr>
      <vt:lpstr>FASTA format</vt:lpstr>
      <vt:lpstr>Retrieving protein data with R</vt:lpstr>
      <vt:lpstr>Dot Plot (comparison of 2 sequences) (1of2)</vt:lpstr>
      <vt:lpstr>Dot Plot (comparison of 2 sequences) (2of2)</vt:lpstr>
      <vt:lpstr>PowerPoint Presentation</vt:lpstr>
      <vt:lpstr>Installing Biostrings library</vt:lpstr>
      <vt:lpstr>Global alignment using R and Biostrings</vt:lpstr>
      <vt:lpstr>Local alignment using R and Biostrings</vt:lpstr>
      <vt:lpstr>Aligning protein sequences</vt:lpstr>
      <vt:lpstr>PowerPoint Presentation</vt:lpstr>
      <vt:lpstr>Retrieving genome sequence data</vt:lpstr>
      <vt:lpstr>Manually</vt:lpstr>
      <vt:lpstr>NCBI database</vt:lpstr>
      <vt:lpstr>Retrieving FASTA sequence</vt:lpstr>
      <vt:lpstr>Retrieving genome sequence data using SeqinR</vt:lpstr>
      <vt:lpstr>Base composition of a DNA sequence</vt:lpstr>
      <vt:lpstr>GC Content of DNA</vt:lpstr>
      <vt:lpstr>Di-nucleotides</vt:lpstr>
      <vt:lpstr>PowerPoint Presentation</vt:lpstr>
      <vt:lpstr>BLAST</vt:lpstr>
      <vt:lpstr>Types</vt:lpstr>
      <vt:lpstr>Sequence identity</vt:lpstr>
      <vt:lpstr>BLAST GUI</vt:lpstr>
      <vt:lpstr>Results</vt:lpstr>
      <vt:lpstr>PowerPoint Presentation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Kirill</dc:creator>
  <cp:lastModifiedBy>Kyrylo Bessonov</cp:lastModifiedBy>
  <cp:revision>224</cp:revision>
  <cp:lastPrinted>2015-11-03T16:21:20Z</cp:lastPrinted>
  <dcterms:created xsi:type="dcterms:W3CDTF">2006-08-16T00:00:00Z</dcterms:created>
  <dcterms:modified xsi:type="dcterms:W3CDTF">2015-11-27T20:56:21Z</dcterms:modified>
</cp:coreProperties>
</file>