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83" r:id="rId3"/>
    <p:sldId id="258" r:id="rId4"/>
    <p:sldId id="284" r:id="rId5"/>
    <p:sldId id="290" r:id="rId6"/>
    <p:sldId id="291" r:id="rId7"/>
    <p:sldId id="292" r:id="rId8"/>
    <p:sldId id="293" r:id="rId9"/>
    <p:sldId id="294" r:id="rId10"/>
    <p:sldId id="295" r:id="rId11"/>
    <p:sldId id="276" r:id="rId12"/>
    <p:sldId id="296" r:id="rId13"/>
    <p:sldId id="288" r:id="rId14"/>
    <p:sldId id="287" r:id="rId15"/>
    <p:sldId id="285" r:id="rId16"/>
    <p:sldId id="286" r:id="rId17"/>
    <p:sldId id="289" r:id="rId18"/>
    <p:sldId id="278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4848"/>
    <a:srgbClr val="695B5B"/>
    <a:srgbClr val="605454"/>
    <a:srgbClr val="8F8181"/>
    <a:srgbClr val="827474"/>
    <a:srgbClr val="6C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9" autoAdjust="0"/>
    <p:restoredTop sz="89256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3A248-2F1D-4C49-A682-CAA6C3BD3F65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71FD4-AD42-4E8B-8704-4DA605620C6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8409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Val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71FD4-AD42-4E8B-8704-4DA605620C6B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218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Val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71FD4-AD42-4E8B-8704-4DA605620C6B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21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Val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71FD4-AD42-4E8B-8704-4DA605620C6B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218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Ced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71FD4-AD42-4E8B-8704-4DA605620C6B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2513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Ced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71FD4-AD42-4E8B-8704-4DA605620C6B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251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Ced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71FD4-AD42-4E8B-8704-4DA605620C6B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2513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Ced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71FD4-AD42-4E8B-8704-4DA605620C6B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2513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Ced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71FD4-AD42-4E8B-8704-4DA605620C6B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2513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Ced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71FD4-AD42-4E8B-8704-4DA605620C6B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251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B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2F0E2B9-26C5-4F1C-B699-B87913DEEB68}" type="datetimeFigureOut">
              <a:rPr lang="fr-BE" smtClean="0"/>
              <a:pPr/>
              <a:t>10/12/2013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6ED5238-53C9-456A-8C51-6932E9555B6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VINCENT:Unif:4e%CC%80me:Bioinformatics:HW2:HW2%20(Vincent).docx!OLE_LINK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ingjie.wordpress.com/2009/03/05/" TargetMode="External"/><Relationship Id="rId2" Type="http://schemas.openxmlformats.org/officeDocument/2006/relationships/hyperlink" Target="http://seqanswers.com/forums/showthread.php?t=21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medscape.com/viewarticle/738786_6" TargetMode="External"/><Relationship Id="rId4" Type="http://schemas.openxmlformats.org/officeDocument/2006/relationships/hyperlink" Target="http://www.clinchem.org/content/55/4/641/F3.expansion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dnatube.com/video/27892/What-is-Illumina-Solexa-sequencing-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youtube.com/watch?v=nlvyF8bFDw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youtube.com/watch?v=nFfgWGFe0a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6324600" cy="1986531"/>
          </a:xfrm>
        </p:spPr>
        <p:txBody>
          <a:bodyPr/>
          <a:lstStyle/>
          <a:p>
            <a:r>
              <a:rPr lang="fr-BE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Bioinformatics</a:t>
            </a:r>
            <a:r>
              <a:rPr lang="fr-BE" sz="3200" dirty="0" smtClean="0"/>
              <a:t/>
            </a:r>
            <a:br>
              <a:rPr lang="fr-BE" sz="3200" dirty="0" smtClean="0"/>
            </a:br>
            <a:r>
              <a:rPr lang="fr-BE" sz="3200" dirty="0" smtClean="0"/>
              <a:t/>
            </a:r>
            <a:br>
              <a:rPr lang="fr-BE" sz="3200" dirty="0" smtClean="0"/>
            </a:br>
            <a:r>
              <a:rPr lang="fr-BE" sz="3200" dirty="0"/>
              <a:t/>
            </a:r>
            <a:br>
              <a:rPr lang="fr-BE" sz="3200" dirty="0"/>
            </a:br>
            <a:r>
              <a:rPr lang="fr-BE" dirty="0"/>
              <a:t/>
            </a:r>
            <a:br>
              <a:rPr lang="fr-BE" dirty="0"/>
            </a:br>
            <a:r>
              <a:rPr lang="fr-BE" sz="2800" dirty="0" smtClean="0"/>
              <a:t>Next-generation sequencing </a:t>
            </a:r>
            <a:br>
              <a:rPr lang="fr-BE" sz="2800" dirty="0" smtClean="0"/>
            </a:br>
            <a:r>
              <a:rPr lang="fr-BE" sz="2800" dirty="0" smtClean="0"/>
              <a:t>vs. Microarray in epigenetic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/>
              <a:t/>
            </a:r>
            <a:br>
              <a:rPr lang="fr-BE" dirty="0"/>
            </a:b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7001294" y="5699552"/>
            <a:ext cx="1668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Bosch Vincent</a:t>
            </a:r>
          </a:p>
          <a:p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Klecker Sophie</a:t>
            </a:r>
          </a:p>
          <a:p>
            <a:r>
              <a:rPr lang="fr-B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Straat Julien</a:t>
            </a:r>
          </a:p>
          <a:p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494404" y="6361272"/>
            <a:ext cx="13003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© </a:t>
            </a:r>
            <a:r>
              <a:rPr lang="fr-BE" sz="1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Copyright 2013</a:t>
            </a:r>
            <a:endParaRPr lang="fr-BE" sz="11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01936" y="1683024"/>
            <a:ext cx="211234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3" name="Picture 2" descr="dna_sequencing_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6632"/>
            <a:ext cx="2088232" cy="157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0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39752" y="188640"/>
            <a:ext cx="230123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 smtClean="0">
                <a:solidFill>
                  <a:schemeClr val="accent1"/>
                </a:solidFill>
              </a:rPr>
              <a:t>Comparison</a:t>
            </a:r>
            <a:endParaRPr lang="fr-BE" sz="3200" dirty="0">
              <a:solidFill>
                <a:schemeClr val="accent1"/>
              </a:solidFill>
            </a:endParaRPr>
          </a:p>
          <a:p>
            <a:endParaRPr lang="fr-B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435164"/>
              </p:ext>
            </p:extLst>
          </p:nvPr>
        </p:nvGraphicFramePr>
        <p:xfrm>
          <a:off x="179512" y="1052736"/>
          <a:ext cx="6912768" cy="5555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Document" r:id="rId4" imgW="5626100" imgH="4521200" progId="Word.Document.12">
                  <p:link updateAutomatic="1"/>
                </p:oleObj>
              </mc:Choice>
              <mc:Fallback>
                <p:oleObj name="Document" r:id="rId4" imgW="5626100" imgH="4521200" progId="Word.Document.12">
                  <p:link updateAutomatic="1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052736"/>
                        <a:ext cx="6912768" cy="5555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rgbClr val="534949"/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88158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4"/>
          <p:cNvSpPr>
            <a:spLocks noGrp="1"/>
          </p:cNvSpPr>
          <p:nvPr>
            <p:ph idx="1"/>
          </p:nvPr>
        </p:nvSpPr>
        <p:spPr>
          <a:xfrm>
            <a:off x="319672" y="1484784"/>
            <a:ext cx="6336704" cy="4536504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en-US" sz="2400" dirty="0" smtClean="0"/>
              <a:t>Microarrays :</a:t>
            </a:r>
          </a:p>
          <a:p>
            <a:pPr marL="834390" lvl="1" indent="-514350">
              <a:lnSpc>
                <a:spcPct val="220000"/>
              </a:lnSpc>
            </a:pPr>
            <a:r>
              <a:rPr lang="en-US" sz="2000" dirty="0" smtClean="0"/>
              <a:t>Used by most of the researchers and available </a:t>
            </a:r>
            <a:r>
              <a:rPr lang="en-US" sz="2000" dirty="0" err="1" smtClean="0"/>
              <a:t>informatic</a:t>
            </a:r>
            <a:r>
              <a:rPr lang="en-US" sz="2000" dirty="0" smtClean="0"/>
              <a:t> </a:t>
            </a:r>
            <a:r>
              <a:rPr lang="en-US" sz="2000" dirty="0" smtClean="0"/>
              <a:t>tools</a:t>
            </a:r>
          </a:p>
          <a:p>
            <a:pPr marL="834390" lvl="1" indent="-514350">
              <a:lnSpc>
                <a:spcPct val="220000"/>
              </a:lnSpc>
            </a:pPr>
            <a:r>
              <a:rPr lang="en-US" sz="2000" dirty="0" smtClean="0"/>
              <a:t>Cheaper  (small genome)</a:t>
            </a:r>
          </a:p>
          <a:p>
            <a:pPr marL="834390" lvl="1" indent="-514350">
              <a:lnSpc>
                <a:spcPct val="220000"/>
              </a:lnSpc>
            </a:pPr>
            <a:r>
              <a:rPr lang="en-US" sz="2000" dirty="0" smtClean="0"/>
              <a:t>Dominate certain </a:t>
            </a:r>
            <a:r>
              <a:rPr lang="en-US" sz="2000" dirty="0" smtClean="0"/>
              <a:t>application</a:t>
            </a:r>
            <a:endParaRPr lang="fr-BE" sz="2400" dirty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 marL="45720" indent="0">
              <a:lnSpc>
                <a:spcPct val="220000"/>
              </a:lnSpc>
              <a:buNone/>
            </a:pPr>
            <a:endParaRPr lang="fr-BE" sz="2400" dirty="0" smtClean="0"/>
          </a:p>
        </p:txBody>
      </p:sp>
      <p:sp>
        <p:nvSpPr>
          <p:cNvPr id="3" name="ZoneTexte 1"/>
          <p:cNvSpPr txBox="1"/>
          <p:nvPr/>
        </p:nvSpPr>
        <p:spPr>
          <a:xfrm>
            <a:off x="827584" y="332656"/>
            <a:ext cx="55356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Future of Microarrays and NGS</a:t>
            </a:r>
          </a:p>
          <a:p>
            <a:endParaRPr lang="en-US" dirty="0"/>
          </a:p>
        </p:txBody>
      </p:sp>
      <p:sp>
        <p:nvSpPr>
          <p:cNvPr id="8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en-US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Discussion</a:t>
            </a:r>
            <a:endParaRPr lang="fr-BE" dirty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rgbClr val="534949"/>
                </a:solidFill>
              </a:rPr>
              <a:t>Future</a:t>
            </a:r>
            <a:endParaRPr lang="fr-BE" sz="1400" dirty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73517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4"/>
          <p:cNvSpPr>
            <a:spLocks noGrp="1"/>
          </p:cNvSpPr>
          <p:nvPr>
            <p:ph idx="1"/>
          </p:nvPr>
        </p:nvSpPr>
        <p:spPr>
          <a:xfrm>
            <a:off x="385780" y="1628800"/>
            <a:ext cx="6336704" cy="4289981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en-US" sz="2400" dirty="0" smtClean="0"/>
              <a:t>NGS technologies:</a:t>
            </a:r>
          </a:p>
          <a:p>
            <a:pPr lvl="1">
              <a:lnSpc>
                <a:spcPct val="220000"/>
              </a:lnSpc>
            </a:pPr>
            <a:r>
              <a:rPr lang="en-US" sz="2000" dirty="0" smtClean="0"/>
              <a:t>Read </a:t>
            </a:r>
            <a:r>
              <a:rPr lang="en-US" sz="2000" dirty="0" smtClean="0"/>
              <a:t>longer </a:t>
            </a:r>
            <a:r>
              <a:rPr lang="en-US" sz="2000" dirty="0" smtClean="0"/>
              <a:t>sequences</a:t>
            </a:r>
          </a:p>
          <a:p>
            <a:pPr lvl="1">
              <a:lnSpc>
                <a:spcPct val="220000"/>
              </a:lnSpc>
            </a:pPr>
            <a:r>
              <a:rPr lang="en-US" sz="2000" dirty="0"/>
              <a:t>Faster reading </a:t>
            </a:r>
            <a:endParaRPr lang="en-US" sz="2000" dirty="0" smtClean="0"/>
          </a:p>
          <a:p>
            <a:pPr lvl="1">
              <a:lnSpc>
                <a:spcPct val="220000"/>
              </a:lnSpc>
            </a:pPr>
            <a:r>
              <a:rPr lang="en-US" sz="2000" dirty="0"/>
              <a:t>Become more </a:t>
            </a:r>
            <a:r>
              <a:rPr lang="en-US" sz="2000" dirty="0" smtClean="0"/>
              <a:t>affordable</a:t>
            </a:r>
          </a:p>
          <a:p>
            <a:pPr marL="365760" lvl="1" indent="0">
              <a:lnSpc>
                <a:spcPct val="220000"/>
              </a:lnSpc>
              <a:buNone/>
            </a:pPr>
            <a:endParaRPr lang="fr-BE" sz="2400" dirty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 marL="45720" indent="0">
              <a:lnSpc>
                <a:spcPct val="220000"/>
              </a:lnSpc>
              <a:buNone/>
            </a:pPr>
            <a:endParaRPr lang="fr-BE" sz="2400" dirty="0" smtClean="0"/>
          </a:p>
        </p:txBody>
      </p:sp>
      <p:sp>
        <p:nvSpPr>
          <p:cNvPr id="3" name="ZoneTexte 1"/>
          <p:cNvSpPr txBox="1"/>
          <p:nvPr/>
        </p:nvSpPr>
        <p:spPr>
          <a:xfrm>
            <a:off x="827584" y="332656"/>
            <a:ext cx="55356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Future of Microarrays and NGS</a:t>
            </a:r>
          </a:p>
          <a:p>
            <a:endParaRPr lang="en-US" dirty="0"/>
          </a:p>
        </p:txBody>
      </p:sp>
      <p:sp>
        <p:nvSpPr>
          <p:cNvPr id="8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Discussion</a:t>
            </a:r>
            <a:endParaRPr lang="fr-BE" dirty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rgbClr val="534949"/>
                </a:solidFill>
              </a:rPr>
              <a:t>Future</a:t>
            </a:r>
            <a:endParaRPr lang="fr-BE" sz="1400" dirty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9841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4"/>
          <p:cNvSpPr>
            <a:spLocks noGrp="1"/>
          </p:cNvSpPr>
          <p:nvPr>
            <p:ph idx="1"/>
          </p:nvPr>
        </p:nvSpPr>
        <p:spPr>
          <a:xfrm>
            <a:off x="385780" y="938191"/>
            <a:ext cx="6336704" cy="5515145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en-US" sz="2400" dirty="0" smtClean="0"/>
              <a:t>Example: Human genome sequencing</a:t>
            </a:r>
          </a:p>
          <a:p>
            <a:pPr>
              <a:lnSpc>
                <a:spcPct val="220000"/>
              </a:lnSpc>
            </a:pPr>
            <a:r>
              <a:rPr lang="en-US" sz="2400" dirty="0" smtClean="0"/>
              <a:t>2003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~2.7 billon dollars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13 years</a:t>
            </a:r>
          </a:p>
          <a:p>
            <a:pPr>
              <a:lnSpc>
                <a:spcPct val="220000"/>
              </a:lnSpc>
            </a:pPr>
            <a:r>
              <a:rPr lang="en-US" sz="2400" dirty="0" smtClean="0"/>
              <a:t>2008 (</a:t>
            </a:r>
            <a:r>
              <a:rPr lang="en-US" sz="2400" smtClean="0"/>
              <a:t>with </a:t>
            </a:r>
            <a:r>
              <a:rPr lang="en-US" sz="2400" smtClean="0"/>
              <a:t>NGS)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~30 million dollars (1%)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2 months</a:t>
            </a:r>
          </a:p>
          <a:p>
            <a:pPr lvl="1">
              <a:lnSpc>
                <a:spcPct val="220000"/>
              </a:lnSpc>
            </a:pPr>
            <a:endParaRPr lang="en-US" sz="2000" dirty="0" smtClean="0"/>
          </a:p>
          <a:p>
            <a:pPr lvl="1">
              <a:lnSpc>
                <a:spcPct val="220000"/>
              </a:lnSpc>
            </a:pPr>
            <a:endParaRPr lang="en-US" sz="2000" dirty="0" smtClean="0"/>
          </a:p>
          <a:p>
            <a:pPr marL="365760" lvl="1" indent="0">
              <a:lnSpc>
                <a:spcPct val="220000"/>
              </a:lnSpc>
              <a:buNone/>
            </a:pPr>
            <a:endParaRPr lang="fr-BE" sz="2400" dirty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 marL="45720" indent="0">
              <a:lnSpc>
                <a:spcPct val="220000"/>
              </a:lnSpc>
              <a:buNone/>
            </a:pPr>
            <a:endParaRPr lang="fr-BE" sz="2400" dirty="0" smtClean="0"/>
          </a:p>
        </p:txBody>
      </p:sp>
      <p:sp>
        <p:nvSpPr>
          <p:cNvPr id="3" name="ZoneTexte 1"/>
          <p:cNvSpPr txBox="1"/>
          <p:nvPr/>
        </p:nvSpPr>
        <p:spPr>
          <a:xfrm>
            <a:off x="827584" y="332656"/>
            <a:ext cx="55356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Future of Microarrays and NGS</a:t>
            </a:r>
          </a:p>
          <a:p>
            <a:endParaRPr lang="en-US" dirty="0"/>
          </a:p>
        </p:txBody>
      </p:sp>
      <p:sp>
        <p:nvSpPr>
          <p:cNvPr id="8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Discussion</a:t>
            </a:r>
            <a:endParaRPr lang="fr-BE" dirty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rgbClr val="534949"/>
                </a:solidFill>
              </a:rPr>
              <a:t>Future</a:t>
            </a:r>
            <a:endParaRPr lang="en-US" sz="1400" dirty="0" smtClean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73276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4"/>
          <p:cNvSpPr>
            <a:spLocks noGrp="1"/>
          </p:cNvSpPr>
          <p:nvPr>
            <p:ph idx="1"/>
          </p:nvPr>
        </p:nvSpPr>
        <p:spPr>
          <a:xfrm>
            <a:off x="319672" y="1772816"/>
            <a:ext cx="6336704" cy="42899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NGS technologies &amp; microarrays </a:t>
            </a:r>
            <a:r>
              <a:rPr lang="en-US" sz="2400" dirty="0" smtClean="0"/>
              <a:t>: work </a:t>
            </a:r>
            <a:r>
              <a:rPr lang="en-US" sz="2400" dirty="0" smtClean="0"/>
              <a:t>together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Microarrays : </a:t>
            </a:r>
            <a:r>
              <a:rPr lang="en-US" sz="2000" dirty="0" smtClean="0"/>
              <a:t>survey </a:t>
            </a:r>
            <a:r>
              <a:rPr lang="en-US" sz="2000" dirty="0" smtClean="0"/>
              <a:t>of a genome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NGS tech.: more accurate data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Examples:</a:t>
            </a:r>
          </a:p>
          <a:p>
            <a:pPr lvl="1">
              <a:lnSpc>
                <a:spcPct val="220000"/>
              </a:lnSpc>
            </a:pPr>
            <a:r>
              <a:rPr lang="en-US" sz="2000" dirty="0" smtClean="0"/>
              <a:t>Microarrays, 454 and </a:t>
            </a:r>
            <a:r>
              <a:rPr lang="en-US" sz="2000" dirty="0" err="1" smtClean="0"/>
              <a:t>Solexa</a:t>
            </a:r>
            <a:r>
              <a:rPr lang="en-US" sz="2000" dirty="0" smtClean="0"/>
              <a:t>/</a:t>
            </a:r>
            <a:r>
              <a:rPr lang="en-US" sz="2000" dirty="0" err="1" smtClean="0"/>
              <a:t>Illumina</a:t>
            </a:r>
            <a:endParaRPr lang="en-US" sz="2000" dirty="0" smtClean="0"/>
          </a:p>
          <a:p>
            <a:pPr lvl="1">
              <a:lnSpc>
                <a:spcPct val="220000"/>
              </a:lnSpc>
            </a:pPr>
            <a:r>
              <a:rPr lang="en-GB" sz="2000" dirty="0"/>
              <a:t>B</a:t>
            </a:r>
            <a:r>
              <a:rPr lang="en-GB" sz="2000" dirty="0" smtClean="0"/>
              <a:t>isulphite-treatment and </a:t>
            </a:r>
            <a:r>
              <a:rPr lang="en-US" sz="2000" dirty="0" err="1" smtClean="0"/>
              <a:t>MeDIP</a:t>
            </a:r>
            <a:endParaRPr lang="en-US" sz="2000" dirty="0" smtClean="0"/>
          </a:p>
          <a:p>
            <a:pPr lvl="1">
              <a:lnSpc>
                <a:spcPct val="220000"/>
              </a:lnSpc>
            </a:pPr>
            <a:endParaRPr lang="en-US" sz="2000" dirty="0" smtClean="0"/>
          </a:p>
          <a:p>
            <a:pPr marL="365760" lvl="1" indent="0">
              <a:lnSpc>
                <a:spcPct val="220000"/>
              </a:lnSpc>
              <a:buNone/>
            </a:pPr>
            <a:endParaRPr lang="fr-BE" sz="2400" dirty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 marL="45720" indent="0">
              <a:lnSpc>
                <a:spcPct val="220000"/>
              </a:lnSpc>
              <a:buNone/>
            </a:pPr>
            <a:endParaRPr lang="fr-BE" sz="2400" dirty="0" smtClean="0"/>
          </a:p>
        </p:txBody>
      </p:sp>
      <p:sp>
        <p:nvSpPr>
          <p:cNvPr id="3" name="ZoneTexte 1"/>
          <p:cNvSpPr txBox="1"/>
          <p:nvPr/>
        </p:nvSpPr>
        <p:spPr>
          <a:xfrm>
            <a:off x="827584" y="332656"/>
            <a:ext cx="55356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Future of Microarrays and NGS</a:t>
            </a:r>
          </a:p>
          <a:p>
            <a:endParaRPr lang="en-US" dirty="0"/>
          </a:p>
        </p:txBody>
      </p:sp>
      <p:sp>
        <p:nvSpPr>
          <p:cNvPr id="8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en-US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en-US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en-US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  <a:endParaRPr lang="en-US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en-US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534949"/>
                </a:solidFill>
              </a:rPr>
              <a:t>Discussion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rgbClr val="534949"/>
                </a:solidFill>
              </a:rPr>
              <a:t>Future</a:t>
            </a:r>
            <a:endParaRPr lang="en-US" sz="1400" dirty="0" smtClean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</a:p>
          <a:p>
            <a:pPr>
              <a:lnSpc>
                <a:spcPts val="2160"/>
              </a:lnSpc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68363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1"/>
          <p:cNvSpPr txBox="1"/>
          <p:nvPr/>
        </p:nvSpPr>
        <p:spPr>
          <a:xfrm>
            <a:off x="79559" y="209855"/>
            <a:ext cx="694914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Single Molecule Real Time sequencing</a:t>
            </a:r>
          </a:p>
          <a:p>
            <a:endParaRPr lang="en-US" dirty="0"/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385780" y="938191"/>
            <a:ext cx="6336704" cy="5515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32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4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20000"/>
              </a:lnSpc>
            </a:pPr>
            <a:r>
              <a:rPr lang="en-US" sz="2400" dirty="0" smtClean="0"/>
              <a:t>Single Molecule Real Time sequencing</a:t>
            </a:r>
          </a:p>
          <a:p>
            <a:pPr>
              <a:lnSpc>
                <a:spcPct val="220000"/>
              </a:lnSpc>
            </a:pPr>
            <a:r>
              <a:rPr lang="en-US" sz="2400" dirty="0" smtClean="0"/>
              <a:t>How does it work?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 single molecule of DNA polymerase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Real-time analyses</a:t>
            </a:r>
            <a:endParaRPr lang="fr-BE" dirty="0" smtClean="0"/>
          </a:p>
          <a:p>
            <a:pPr>
              <a:lnSpc>
                <a:spcPct val="220000"/>
              </a:lnSpc>
            </a:pPr>
            <a:r>
              <a:rPr lang="en-US" sz="2400" dirty="0" smtClean="0"/>
              <a:t>Advantages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Extremely high-throughput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Decreasing sequencing time</a:t>
            </a:r>
            <a:endParaRPr lang="en-US" sz="2400" dirty="0" smtClean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>
              <a:lnSpc>
                <a:spcPct val="220000"/>
              </a:lnSpc>
            </a:pPr>
            <a:endParaRPr lang="fr-BE" sz="2400" dirty="0" smtClean="0"/>
          </a:p>
          <a:p>
            <a:pPr marL="45720" indent="0">
              <a:lnSpc>
                <a:spcPct val="220000"/>
              </a:lnSpc>
              <a:buFont typeface="Wingdings 2" pitchFamily="18" charset="2"/>
              <a:buNone/>
            </a:pPr>
            <a:endParaRPr lang="fr-BE" sz="2400" dirty="0" smtClean="0"/>
          </a:p>
        </p:txBody>
      </p:sp>
      <p:sp>
        <p:nvSpPr>
          <p:cNvPr id="8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Discussion</a:t>
            </a:r>
            <a:endParaRPr lang="fr-BE" dirty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rgbClr val="534949"/>
                </a:solidFill>
              </a:rPr>
              <a:t>SMRT</a:t>
            </a:r>
            <a:endParaRPr lang="fr-BE" dirty="0" smtClean="0">
              <a:solidFill>
                <a:srgbClr val="534949"/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39256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1"/>
          <p:cNvSpPr txBox="1"/>
          <p:nvPr/>
        </p:nvSpPr>
        <p:spPr>
          <a:xfrm>
            <a:off x="2339752" y="188640"/>
            <a:ext cx="210025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385780" y="938191"/>
            <a:ext cx="6336704" cy="5515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32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4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20000"/>
              </a:lnSpc>
            </a:pPr>
            <a:r>
              <a:rPr lang="en-US" sz="2400" dirty="0" smtClean="0"/>
              <a:t>Microarrays </a:t>
            </a:r>
            <a:endParaRPr lang="en-US" sz="2000" dirty="0" smtClean="0"/>
          </a:p>
          <a:p>
            <a:pPr>
              <a:lnSpc>
                <a:spcPct val="220000"/>
              </a:lnSpc>
            </a:pPr>
            <a:r>
              <a:rPr lang="en-US" sz="2400" dirty="0" smtClean="0"/>
              <a:t>NGS technologies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New generation: 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Third generation: SMRT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Fourth generation</a:t>
            </a:r>
            <a:r>
              <a:rPr lang="en-US" sz="2000" dirty="0"/>
              <a:t>: still in development</a:t>
            </a:r>
            <a:endParaRPr lang="en-US" sz="2000" dirty="0" smtClean="0"/>
          </a:p>
          <a:p>
            <a:pPr>
              <a:lnSpc>
                <a:spcPct val="220000"/>
              </a:lnSpc>
            </a:pPr>
            <a:r>
              <a:rPr lang="en-US" sz="2400" dirty="0" smtClean="0"/>
              <a:t>Data analysis, management, storage?</a:t>
            </a:r>
          </a:p>
          <a:p>
            <a:pPr>
              <a:lnSpc>
                <a:spcPct val="220000"/>
              </a:lnSpc>
            </a:pPr>
            <a:endParaRPr lang="en-US" sz="2400" dirty="0" smtClean="0"/>
          </a:p>
          <a:p>
            <a:pPr>
              <a:lnSpc>
                <a:spcPct val="220000"/>
              </a:lnSpc>
            </a:pPr>
            <a:endParaRPr lang="en-US" sz="2400" dirty="0" smtClean="0"/>
          </a:p>
          <a:p>
            <a:pPr>
              <a:lnSpc>
                <a:spcPct val="220000"/>
              </a:lnSpc>
            </a:pPr>
            <a:endParaRPr lang="en-US" sz="2400" dirty="0" smtClean="0"/>
          </a:p>
          <a:p>
            <a:pPr marL="45720" indent="0">
              <a:lnSpc>
                <a:spcPct val="220000"/>
              </a:lnSpc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8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39256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4"/>
          <p:cNvSpPr>
            <a:spLocks noGrp="1"/>
          </p:cNvSpPr>
          <p:nvPr>
            <p:ph idx="1"/>
          </p:nvPr>
        </p:nvSpPr>
        <p:spPr>
          <a:xfrm>
            <a:off x="395536" y="980728"/>
            <a:ext cx="6336704" cy="5688632"/>
          </a:xfrm>
        </p:spPr>
        <p:txBody>
          <a:bodyPr>
            <a:normAutofit/>
          </a:bodyPr>
          <a:lstStyle/>
          <a:p>
            <a:r>
              <a:rPr lang="fr-BE" sz="1200" i="1" dirty="0" smtClean="0"/>
              <a:t>Advantages </a:t>
            </a:r>
            <a:r>
              <a:rPr lang="fr-BE" sz="1200" i="1" dirty="0"/>
              <a:t>of next-generation sequencing versus the microarray in epigenetic </a:t>
            </a:r>
            <a:r>
              <a:rPr lang="fr-BE" sz="1200" i="1" dirty="0" smtClean="0"/>
              <a:t>research. </a:t>
            </a:r>
            <a:r>
              <a:rPr lang="fr-BE" sz="1200" dirty="0"/>
              <a:t>Paul J. Hurd and Christopher J. </a:t>
            </a:r>
            <a:r>
              <a:rPr lang="fr-BE" sz="1200" dirty="0" smtClean="0"/>
              <a:t>Nelson, </a:t>
            </a:r>
            <a:r>
              <a:rPr lang="fr-BE" sz="1200" dirty="0"/>
              <a:t>25 June </a:t>
            </a:r>
            <a:r>
              <a:rPr lang="fr-BE" sz="1200" dirty="0" smtClean="0"/>
              <a:t>2009</a:t>
            </a:r>
            <a:endParaRPr lang="en-US" sz="1200" dirty="0" smtClean="0">
              <a:hlinkClick r:id="rId2"/>
            </a:endParaRPr>
          </a:p>
          <a:p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://seqanswers.com/forums/showthread.php?t=</a:t>
            </a:r>
            <a:r>
              <a:rPr lang="en-US" sz="1200" dirty="0" smtClean="0">
                <a:hlinkClick r:id="rId2"/>
              </a:rPr>
              <a:t>21</a:t>
            </a:r>
            <a:endParaRPr lang="en-US" sz="1200" dirty="0" smtClean="0"/>
          </a:p>
          <a:p>
            <a:r>
              <a:rPr lang="is-IS" sz="1200" dirty="0" smtClean="0">
                <a:hlinkClick r:id="rId3"/>
              </a:rPr>
              <a:t>http</a:t>
            </a:r>
            <a:r>
              <a:rPr lang="is-IS" sz="1200" dirty="0">
                <a:hlinkClick r:id="rId3"/>
              </a:rPr>
              <a:t>://pingjie.wordpress.com/2009/03/05</a:t>
            </a:r>
            <a:r>
              <a:rPr lang="is-IS" sz="1200" dirty="0" smtClean="0">
                <a:hlinkClick r:id="rId3"/>
              </a:rPr>
              <a:t>/</a:t>
            </a:r>
            <a:endParaRPr lang="is-IS" sz="1200" dirty="0" smtClean="0"/>
          </a:p>
          <a:p>
            <a:r>
              <a:rPr lang="pl-PL" sz="1200" dirty="0" smtClean="0">
                <a:hlinkClick r:id="rId4"/>
              </a:rPr>
              <a:t>http</a:t>
            </a:r>
            <a:r>
              <a:rPr lang="pl-PL" sz="1200" dirty="0">
                <a:hlinkClick r:id="rId4"/>
              </a:rPr>
              <a:t>://www.clinchem.org/content/55/4/641/F3.</a:t>
            </a:r>
            <a:r>
              <a:rPr lang="pl-PL" sz="1200" dirty="0" smtClean="0">
                <a:hlinkClick r:id="rId4"/>
              </a:rPr>
              <a:t>expansion</a:t>
            </a:r>
            <a:endParaRPr lang="pl-PL" sz="1200" dirty="0" smtClean="0"/>
          </a:p>
          <a:p>
            <a:r>
              <a:rPr lang="pl-PL" sz="1200" dirty="0" smtClean="0">
                <a:hlinkClick r:id="rId5"/>
              </a:rPr>
              <a:t>http</a:t>
            </a:r>
            <a:r>
              <a:rPr lang="pl-PL" sz="1200" dirty="0">
                <a:hlinkClick r:id="rId5"/>
              </a:rPr>
              <a:t>://www.medscape.com/viewarticle</a:t>
            </a:r>
            <a:r>
              <a:rPr lang="pl-PL" sz="1200">
                <a:hlinkClick r:id="rId5"/>
              </a:rPr>
              <a:t>/</a:t>
            </a:r>
            <a:r>
              <a:rPr lang="pl-PL" sz="1200" smtClean="0">
                <a:hlinkClick r:id="rId5"/>
              </a:rPr>
              <a:t>738786_6</a:t>
            </a:r>
            <a:endParaRPr lang="pl-PL" sz="1200" dirty="0" smtClean="0"/>
          </a:p>
        </p:txBody>
      </p:sp>
      <p:sp>
        <p:nvSpPr>
          <p:cNvPr id="3" name="ZoneTexte 1"/>
          <p:cNvSpPr txBox="1"/>
          <p:nvPr/>
        </p:nvSpPr>
        <p:spPr>
          <a:xfrm>
            <a:off x="2339752" y="188640"/>
            <a:ext cx="237757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 smtClean="0">
                <a:solidFill>
                  <a:schemeClr val="accent1"/>
                </a:solidFill>
              </a:rPr>
              <a:t>Bibliography</a:t>
            </a:r>
            <a:endParaRPr lang="fr-BE" sz="3200" dirty="0">
              <a:solidFill>
                <a:schemeClr val="accent1"/>
              </a:solidFill>
            </a:endParaRPr>
          </a:p>
          <a:p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Bibliography</a:t>
            </a:r>
            <a:endParaRPr lang="fr-BE" dirty="0">
              <a:solidFill>
                <a:srgbClr val="534949"/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42497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3608" y="2060848"/>
            <a:ext cx="49231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5000" dirty="0" smtClean="0">
                <a:solidFill>
                  <a:schemeClr val="tx2"/>
                </a:solidFill>
              </a:rPr>
              <a:t>Q &amp; A</a:t>
            </a:r>
          </a:p>
        </p:txBody>
      </p:sp>
      <p:sp>
        <p:nvSpPr>
          <p:cNvPr id="6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57121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3528" y="304800"/>
            <a:ext cx="6408712" cy="5853113"/>
          </a:xfrm>
        </p:spPr>
        <p:txBody>
          <a:bodyPr/>
          <a:lstStyle/>
          <a:p>
            <a:pPr marL="45720" indent="0" algn="ctr">
              <a:buNone/>
            </a:pPr>
            <a:r>
              <a:rPr lang="fr-BE" dirty="0" smtClean="0">
                <a:solidFill>
                  <a:schemeClr val="accent1"/>
                </a:solidFill>
              </a:rPr>
              <a:t>Talk Outline</a:t>
            </a: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rgbClr val="695B5B"/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Summary</a:t>
            </a:r>
            <a:endParaRPr lang="fr-BE" sz="1400" dirty="0" smtClean="0">
              <a:solidFill>
                <a:srgbClr val="534949"/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rgbClr val="534949"/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Microarray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rgbClr val="534949"/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NGS</a:t>
            </a:r>
            <a:endParaRPr lang="fr-BE" sz="1400" dirty="0" smtClean="0">
              <a:solidFill>
                <a:srgbClr val="534949"/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rgbClr val="534949"/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Discussion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rgbClr val="534949"/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rgbClr val="695B5B"/>
              </a:solidFill>
            </a:endParaRPr>
          </a:p>
          <a:p>
            <a:pPr marL="285750" indent="-285750">
              <a:lnSpc>
                <a:spcPts val="2160"/>
              </a:lnSpc>
              <a:buNone/>
            </a:pPr>
            <a:endParaRPr lang="fr-BE" dirty="0" smtClean="0">
              <a:solidFill>
                <a:srgbClr val="695B5B"/>
              </a:solidFill>
            </a:endParaRPr>
          </a:p>
          <a:p>
            <a:pPr marL="45720" indent="0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>
              <a:buNone/>
            </a:pPr>
            <a:endParaRPr lang="fr-BE" dirty="0" smtClean="0"/>
          </a:p>
          <a:p>
            <a:pPr>
              <a:buNone/>
            </a:pPr>
            <a:endParaRPr lang="fr-BE" sz="1800" dirty="0" smtClean="0"/>
          </a:p>
          <a:p>
            <a:pPr marL="45720" indent="0">
              <a:buNone/>
            </a:pPr>
            <a:endParaRPr lang="fr-BE" sz="1800" dirty="0" smtClean="0"/>
          </a:p>
        </p:txBody>
      </p:sp>
      <p:sp>
        <p:nvSpPr>
          <p:cNvPr id="4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tx2"/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tx2"/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708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3528" y="304800"/>
            <a:ext cx="6408712" cy="5853113"/>
          </a:xfrm>
        </p:spPr>
        <p:txBody>
          <a:bodyPr/>
          <a:lstStyle/>
          <a:p>
            <a:pPr marL="45720" indent="0" algn="ctr">
              <a:buNone/>
            </a:pPr>
            <a:r>
              <a:rPr lang="fr-BE" dirty="0" smtClean="0">
                <a:solidFill>
                  <a:schemeClr val="accent1"/>
                </a:solidFill>
              </a:rPr>
              <a:t>Summary</a:t>
            </a:r>
          </a:p>
          <a:p>
            <a:pPr marL="45720" indent="0">
              <a:buNone/>
            </a:pPr>
            <a:endParaRPr lang="fr-BE" dirty="0" smtClean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r>
              <a:rPr lang="fr-BE" sz="2100" i="1" dirty="0" smtClean="0"/>
              <a:t>« Advantages of next-generation sequencing versus the microarray in epigenetic research »</a:t>
            </a:r>
          </a:p>
          <a:p>
            <a:pPr marL="45720" indent="0">
              <a:buNone/>
            </a:pPr>
            <a:r>
              <a:rPr lang="fr-BE" sz="1100" dirty="0" smtClean="0"/>
              <a:t>Paul J. Hurd and Christopher J. Nelson</a:t>
            </a:r>
          </a:p>
          <a:p>
            <a:pPr marL="45720" indent="0">
              <a:buNone/>
            </a:pPr>
            <a:r>
              <a:rPr lang="fr-BE" sz="1100" dirty="0" smtClean="0"/>
              <a:t>25 June 2009</a:t>
            </a:r>
          </a:p>
          <a:p>
            <a:endParaRPr lang="fr-BE" sz="1800" dirty="0" smtClean="0"/>
          </a:p>
          <a:p>
            <a:pPr marL="45720" indent="0">
              <a:buNone/>
            </a:pPr>
            <a:endParaRPr lang="fr-BE" sz="1800" dirty="0" smtClean="0"/>
          </a:p>
        </p:txBody>
      </p:sp>
      <p:sp>
        <p:nvSpPr>
          <p:cNvPr id="6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rgbClr val="534949"/>
                </a:solidFill>
              </a:rPr>
              <a:t>Summary</a:t>
            </a:r>
            <a:endParaRPr lang="fr-BE" dirty="0" smtClean="0">
              <a:solidFill>
                <a:srgbClr val="534949"/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708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3528" y="304800"/>
            <a:ext cx="6458272" cy="624840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fr-BE" dirty="0" smtClean="0">
                <a:solidFill>
                  <a:schemeClr val="accent1"/>
                </a:solidFill>
              </a:rPr>
              <a:t>Microarray</a:t>
            </a: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endParaRPr lang="fr-BE" sz="865" dirty="0" smtClean="0">
              <a:solidFill>
                <a:schemeClr val="accent1"/>
              </a:solidFill>
            </a:endParaRPr>
          </a:p>
          <a:p>
            <a:pPr marL="45720" indent="0" algn="ctr">
              <a:buNone/>
            </a:pPr>
            <a:r>
              <a:rPr lang="en-US" sz="865" dirty="0" smtClean="0"/>
              <a:t>http://</a:t>
            </a:r>
            <a:r>
              <a:rPr lang="en-US" sz="865" dirty="0" err="1" smtClean="0"/>
              <a:t>www.wissensschau.de/genom/gentest_microarray_genchip.php</a:t>
            </a:r>
            <a:endParaRPr lang="fr-BE" sz="865" dirty="0" smtClean="0">
              <a:solidFill>
                <a:schemeClr val="accent1"/>
              </a:solidFill>
            </a:endParaRPr>
          </a:p>
          <a:p>
            <a:pPr marL="45720" indent="0">
              <a:buNone/>
            </a:pPr>
            <a:endParaRPr lang="fr-BE" dirty="0" smtClean="0"/>
          </a:p>
          <a:p>
            <a:pPr marL="45720" indent="0">
              <a:buNone/>
            </a:pPr>
            <a:endParaRPr lang="fr-BE" dirty="0" smtClean="0"/>
          </a:p>
          <a:p>
            <a:pPr marL="45720" indent="0">
              <a:buNone/>
            </a:pPr>
            <a:endParaRPr lang="fr-BE" dirty="0" smtClean="0"/>
          </a:p>
          <a:p>
            <a:endParaRPr lang="fr-BE" sz="1800" dirty="0" smtClean="0"/>
          </a:p>
          <a:p>
            <a:pPr marL="45720" indent="0">
              <a:buNone/>
            </a:pPr>
            <a:endParaRPr lang="fr-BE" sz="1800" dirty="0" smtClean="0"/>
          </a:p>
        </p:txBody>
      </p:sp>
      <p:sp>
        <p:nvSpPr>
          <p:cNvPr id="6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Microarray</a:t>
            </a:r>
            <a:endParaRPr lang="fr-BE" sz="1400" dirty="0" smtClean="0">
              <a:solidFill>
                <a:srgbClr val="534949"/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  <p:pic>
        <p:nvPicPr>
          <p:cNvPr id="4" name="Picture 3" descr="genchip_microarray_gente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62000"/>
            <a:ext cx="5980612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8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148064" y="188640"/>
            <a:ext cx="161775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 smtClean="0">
                <a:solidFill>
                  <a:schemeClr val="accent1"/>
                </a:solidFill>
              </a:rPr>
              <a:t>Solexa/</a:t>
            </a:r>
          </a:p>
          <a:p>
            <a:r>
              <a:rPr lang="fr-BE" sz="3200" dirty="0" smtClean="0">
                <a:solidFill>
                  <a:schemeClr val="accent1"/>
                </a:solidFill>
              </a:rPr>
              <a:t>Illumina</a:t>
            </a:r>
            <a:endParaRPr lang="fr-BE" sz="3200" dirty="0">
              <a:solidFill>
                <a:schemeClr val="accent1"/>
              </a:solidFill>
            </a:endParaRPr>
          </a:p>
          <a:p>
            <a:endParaRPr lang="fr-BE" dirty="0"/>
          </a:p>
        </p:txBody>
      </p:sp>
      <p:pic>
        <p:nvPicPr>
          <p:cNvPr id="3" name="Picture 2" descr="ilmn-step1-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4991059" cy="65527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8064" y="630932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</a:rPr>
              <a:t>http://</a:t>
            </a:r>
            <a:r>
              <a:rPr lang="en-US" sz="800" dirty="0" err="1">
                <a:solidFill>
                  <a:schemeClr val="tx2"/>
                </a:solidFill>
              </a:rPr>
              <a:t>seqanswers.com</a:t>
            </a:r>
            <a:r>
              <a:rPr lang="en-US" sz="800" dirty="0">
                <a:solidFill>
                  <a:schemeClr val="tx2"/>
                </a:solidFill>
              </a:rPr>
              <a:t>/forums/</a:t>
            </a:r>
            <a:r>
              <a:rPr lang="en-US" sz="800" dirty="0" err="1">
                <a:solidFill>
                  <a:schemeClr val="tx2"/>
                </a:solidFill>
              </a:rPr>
              <a:t>showthread.php?t</a:t>
            </a:r>
            <a:r>
              <a:rPr lang="en-US" sz="800" dirty="0">
                <a:solidFill>
                  <a:schemeClr val="tx2"/>
                </a:solidFill>
              </a:rPr>
              <a:t>=21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rgbClr val="534949"/>
                </a:solidFill>
              </a:rPr>
              <a:t>S./</a:t>
            </a:r>
            <a:r>
              <a:rPr lang="en-US" sz="1400" i="1" dirty="0" err="1" smtClean="0">
                <a:solidFill>
                  <a:srgbClr val="534949"/>
                </a:solidFill>
              </a:rPr>
              <a:t>Illumina</a:t>
            </a:r>
            <a:endParaRPr lang="fr-BE" sz="1400" i="1" dirty="0" smtClean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7284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148064" y="188640"/>
            <a:ext cx="161775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 smtClean="0">
                <a:solidFill>
                  <a:schemeClr val="accent1"/>
                </a:solidFill>
              </a:rPr>
              <a:t>Solexa/</a:t>
            </a:r>
          </a:p>
          <a:p>
            <a:r>
              <a:rPr lang="fr-BE" sz="3200" dirty="0" smtClean="0">
                <a:solidFill>
                  <a:schemeClr val="accent1"/>
                </a:solidFill>
              </a:rPr>
              <a:t>Illumina</a:t>
            </a:r>
            <a:endParaRPr lang="fr-BE" sz="3200" dirty="0">
              <a:solidFill>
                <a:schemeClr val="accent1"/>
              </a:solidFill>
            </a:endParaRPr>
          </a:p>
          <a:p>
            <a:endParaRPr lang="fr-BE" dirty="0"/>
          </a:p>
        </p:txBody>
      </p:sp>
      <p:pic>
        <p:nvPicPr>
          <p:cNvPr id="4" name="Picture 3" descr="ilmn-step7-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4875306" cy="6597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630932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</a:rPr>
              <a:t>http://</a:t>
            </a:r>
            <a:r>
              <a:rPr lang="en-US" sz="800" dirty="0" err="1">
                <a:solidFill>
                  <a:schemeClr val="tx2"/>
                </a:solidFill>
              </a:rPr>
              <a:t>seqanswers.com</a:t>
            </a:r>
            <a:r>
              <a:rPr lang="en-US" sz="800" dirty="0">
                <a:solidFill>
                  <a:schemeClr val="tx2"/>
                </a:solidFill>
              </a:rPr>
              <a:t>/forums/</a:t>
            </a:r>
            <a:r>
              <a:rPr lang="en-US" sz="800" dirty="0" err="1">
                <a:solidFill>
                  <a:schemeClr val="tx2"/>
                </a:solidFill>
              </a:rPr>
              <a:t>showthread.php?t</a:t>
            </a:r>
            <a:r>
              <a:rPr lang="en-US" sz="800" dirty="0">
                <a:solidFill>
                  <a:schemeClr val="tx2"/>
                </a:solidFill>
              </a:rPr>
              <a:t>=21</a:t>
            </a:r>
          </a:p>
        </p:txBody>
      </p:sp>
      <p:sp>
        <p:nvSpPr>
          <p:cNvPr id="9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rgbClr val="534949"/>
                </a:solidFill>
              </a:rPr>
              <a:t>S./</a:t>
            </a:r>
            <a:r>
              <a:rPr lang="en-US" sz="1400" i="1" dirty="0" err="1" smtClean="0">
                <a:solidFill>
                  <a:srgbClr val="534949"/>
                </a:solidFill>
              </a:rPr>
              <a:t>Illumina</a:t>
            </a:r>
            <a:endParaRPr lang="fr-BE" sz="1400" i="1" dirty="0" smtClean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48064" y="4725144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Go further:</a:t>
            </a:r>
          </a:p>
          <a:p>
            <a:r>
              <a:rPr lang="en-US" sz="800" dirty="0">
                <a:solidFill>
                  <a:schemeClr val="tx2"/>
                </a:solidFill>
                <a:hlinkClick r:id="rId4"/>
              </a:rPr>
              <a:t>http://www.dnatube.com/video/27892/What-is-Illumina-Solexa-sequencing</a:t>
            </a:r>
            <a:r>
              <a:rPr lang="en-US" sz="800" dirty="0" smtClean="0">
                <a:solidFill>
                  <a:schemeClr val="tx2"/>
                </a:solidFill>
                <a:hlinkClick r:id="rId4"/>
              </a:rPr>
              <a:t>-</a:t>
            </a:r>
            <a:endParaRPr lang="en-US" sz="8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1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59832" y="188640"/>
            <a:ext cx="125687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 smtClean="0">
                <a:solidFill>
                  <a:schemeClr val="accent1"/>
                </a:solidFill>
              </a:rPr>
              <a:t>SOLiD</a:t>
            </a:r>
            <a:endParaRPr lang="fr-BE" sz="3200" dirty="0">
              <a:solidFill>
                <a:schemeClr val="accent1"/>
              </a:solidFill>
            </a:endParaRPr>
          </a:p>
          <a:p>
            <a:endParaRPr lang="fr-BE" dirty="0"/>
          </a:p>
        </p:txBody>
      </p:sp>
      <p:pic>
        <p:nvPicPr>
          <p:cNvPr id="5" name="Picture 4" descr="abi-fig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08720"/>
            <a:ext cx="6748767" cy="3384376"/>
          </a:xfrm>
          <a:prstGeom prst="rect">
            <a:avLst/>
          </a:prstGeom>
        </p:spPr>
      </p:pic>
      <p:pic>
        <p:nvPicPr>
          <p:cNvPr id="6" name="Picture 5" descr="abi-fig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09120"/>
            <a:ext cx="6768752" cy="18508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504" y="6309320"/>
            <a:ext cx="4608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>
                <a:solidFill>
                  <a:schemeClr val="tx2"/>
                </a:solidFill>
              </a:rPr>
              <a:t>http://pingjie.wordpress.com/2009/03/05/</a:t>
            </a: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9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rgbClr val="534949"/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77452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20072" y="188640"/>
            <a:ext cx="125687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 smtClean="0">
                <a:solidFill>
                  <a:schemeClr val="accent1"/>
                </a:solidFill>
              </a:rPr>
              <a:t>SOLiD</a:t>
            </a:r>
            <a:endParaRPr lang="fr-BE" sz="3200" dirty="0">
              <a:solidFill>
                <a:schemeClr val="accent1"/>
              </a:solidFill>
            </a:endParaRPr>
          </a:p>
          <a:p>
            <a:endParaRPr lang="fr-BE" dirty="0"/>
          </a:p>
        </p:txBody>
      </p:sp>
      <p:pic>
        <p:nvPicPr>
          <p:cNvPr id="3" name="Picture 2" descr="F3.lar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4896543" cy="66113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48064" y="630932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>
                <a:solidFill>
                  <a:schemeClr val="tx2"/>
                </a:solidFill>
              </a:rPr>
              <a:t>http://</a:t>
            </a:r>
            <a:r>
              <a:rPr lang="pl-PL" sz="800" dirty="0" err="1">
                <a:solidFill>
                  <a:schemeClr val="tx2"/>
                </a:solidFill>
              </a:rPr>
              <a:t>www.clinchem.org</a:t>
            </a:r>
            <a:r>
              <a:rPr lang="pl-PL" sz="800" dirty="0">
                <a:solidFill>
                  <a:schemeClr val="tx2"/>
                </a:solidFill>
              </a:rPr>
              <a:t>/</a:t>
            </a:r>
            <a:r>
              <a:rPr lang="pl-PL" sz="800" dirty="0" err="1">
                <a:solidFill>
                  <a:schemeClr val="tx2"/>
                </a:solidFill>
              </a:rPr>
              <a:t>content</a:t>
            </a:r>
            <a:r>
              <a:rPr lang="pl-PL" sz="800" dirty="0">
                <a:solidFill>
                  <a:schemeClr val="tx2"/>
                </a:solidFill>
              </a:rPr>
              <a:t>/55/4/641/F3.expansion</a:t>
            </a: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9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rgbClr val="534949"/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454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4725144"/>
            <a:ext cx="14401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Go further:</a:t>
            </a:r>
          </a:p>
          <a:p>
            <a:r>
              <a:rPr lang="en-US" sz="800" dirty="0">
                <a:solidFill>
                  <a:schemeClr val="tx2"/>
                </a:solidFill>
                <a:hlinkClick r:id="rId4"/>
              </a:rPr>
              <a:t>http://www.youtube.com/watch?v=</a:t>
            </a:r>
            <a:r>
              <a:rPr lang="en-US" sz="800" dirty="0" smtClean="0">
                <a:solidFill>
                  <a:schemeClr val="tx2"/>
                </a:solidFill>
                <a:hlinkClick r:id="rId4"/>
              </a:rPr>
              <a:t>nlvyF8bFDwM</a:t>
            </a:r>
            <a:endParaRPr lang="en-US" sz="8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19672" y="188640"/>
            <a:ext cx="38010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 smtClean="0">
                <a:solidFill>
                  <a:schemeClr val="accent1"/>
                </a:solidFill>
              </a:rPr>
              <a:t>454 Pyrosequencing</a:t>
            </a:r>
            <a:endParaRPr lang="fr-BE" sz="3200" dirty="0">
              <a:solidFill>
                <a:schemeClr val="accent1"/>
              </a:solidFill>
            </a:endParaRPr>
          </a:p>
          <a:p>
            <a:endParaRPr lang="fr-BE" dirty="0"/>
          </a:p>
        </p:txBody>
      </p:sp>
      <p:pic>
        <p:nvPicPr>
          <p:cNvPr id="3" name="Picture 2" descr="738786-fig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6480720" cy="54563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6381328"/>
            <a:ext cx="2441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>
                <a:solidFill>
                  <a:schemeClr val="tx2"/>
                </a:solidFill>
              </a:rPr>
              <a:t>http://</a:t>
            </a:r>
            <a:r>
              <a:rPr lang="pl-PL" sz="800" dirty="0" err="1">
                <a:solidFill>
                  <a:schemeClr val="tx2"/>
                </a:solidFill>
              </a:rPr>
              <a:t>www.medscape.com</a:t>
            </a:r>
            <a:r>
              <a:rPr lang="pl-PL" sz="800" dirty="0">
                <a:solidFill>
                  <a:schemeClr val="tx2"/>
                </a:solidFill>
              </a:rPr>
              <a:t>/</a:t>
            </a:r>
            <a:r>
              <a:rPr lang="pl-PL" sz="800" dirty="0" err="1">
                <a:solidFill>
                  <a:schemeClr val="tx2"/>
                </a:solidFill>
              </a:rPr>
              <a:t>viewarticle</a:t>
            </a:r>
            <a:r>
              <a:rPr lang="pl-PL" sz="800" dirty="0">
                <a:solidFill>
                  <a:schemeClr val="tx2"/>
                </a:solidFill>
              </a:rPr>
              <a:t>/738786_6</a:t>
            </a: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20272" y="404664"/>
            <a:ext cx="194421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Talk Outline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Microarray</a:t>
            </a: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ts val="2160"/>
              </a:lnSpc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rgbClr val="534949"/>
                </a:solidFill>
              </a:rPr>
              <a:t>NGS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S./</a:t>
            </a:r>
            <a:r>
              <a:rPr lang="en-US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Illumina</a:t>
            </a:r>
            <a:endParaRPr lang="fr-BE" sz="14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SOLiD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en-US" sz="1400" i="1" dirty="0" smtClean="0">
                <a:solidFill>
                  <a:srgbClr val="534949"/>
                </a:solidFill>
              </a:rPr>
              <a:t>454</a:t>
            </a:r>
            <a:endParaRPr lang="fr-BE" sz="1400" i="1" dirty="0" smtClean="0">
              <a:solidFill>
                <a:srgbClr val="534949"/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fr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</a:t>
            </a: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endParaRPr lang="fr-BE" sz="1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Discussion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Future</a:t>
            </a:r>
            <a:endParaRPr lang="fr-BE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742950" lvl="1" indent="-285750">
              <a:lnSpc>
                <a:spcPts val="2160"/>
              </a:lnSpc>
              <a:buFont typeface="Arial" pitchFamily="34" charset="0"/>
              <a:buChar char="•"/>
            </a:pPr>
            <a:r>
              <a:rPr lang="nl-BE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SMRT</a:t>
            </a: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Bibliography</a:t>
            </a:r>
            <a:endParaRPr lang="fr-BE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ts val="2160"/>
              </a:lnSpc>
            </a:pPr>
            <a:endParaRPr lang="fr-BE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2160"/>
              </a:lnSpc>
              <a:buFont typeface="Wingdings" pitchFamily="2" charset="2"/>
              <a:buChar char="§"/>
            </a:pPr>
            <a:r>
              <a:rPr lang="fr-B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 &amp;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6381328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Go further: </a:t>
            </a:r>
            <a:r>
              <a:rPr lang="nl-NL" sz="800" dirty="0">
                <a:solidFill>
                  <a:schemeClr val="tx2"/>
                </a:solidFill>
                <a:hlinkClick r:id="rId4"/>
              </a:rPr>
              <a:t>http://www.youtube.com/watch?v=</a:t>
            </a:r>
            <a:r>
              <a:rPr lang="nl-NL" sz="800" dirty="0" smtClean="0">
                <a:solidFill>
                  <a:schemeClr val="tx2"/>
                </a:solidFill>
                <a:hlinkClick r:id="rId4"/>
              </a:rPr>
              <a:t>nFfgWGFe0aA</a:t>
            </a:r>
            <a:endParaRPr lang="nl-NL" sz="8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08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lle">
  <a:themeElements>
    <a:clrScheme name="Grill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ll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990</TotalTime>
  <Words>625</Words>
  <Application>Microsoft Office PowerPoint</Application>
  <PresentationFormat>Affichage à l'écran (4:3)</PresentationFormat>
  <Paragraphs>507</Paragraphs>
  <Slides>18</Slides>
  <Notes>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Grille</vt:lpstr>
      <vt:lpstr>VINCENT:Unif:4e%CC%80me:Bioinformatics:HW2:HW2%20(Vincent).docx!OLE_LINK1</vt:lpstr>
      <vt:lpstr> Bioinformatics    Next-generation sequencing  vs. Microarray in epigenetic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</dc:creator>
  <cp:lastModifiedBy>Julien</cp:lastModifiedBy>
  <cp:revision>157</cp:revision>
  <dcterms:created xsi:type="dcterms:W3CDTF">2013-12-09T13:15:44Z</dcterms:created>
  <dcterms:modified xsi:type="dcterms:W3CDTF">2013-12-10T12:52:37Z</dcterms:modified>
</cp:coreProperties>
</file>