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4" r:id="rId11"/>
    <p:sldId id="265" r:id="rId12"/>
    <p:sldId id="266" r:id="rId13"/>
    <p:sldId id="269" r:id="rId14"/>
    <p:sldId id="267" r:id="rId15"/>
    <p:sldId id="270" r:id="rId16"/>
    <p:sldId id="273" r:id="rId17"/>
    <p:sldId id="271" r:id="rId18"/>
    <p:sldId id="272" r:id="rId19"/>
    <p:sldId id="274" r:id="rId20"/>
    <p:sldId id="276" r:id="rId21"/>
    <p:sldId id="275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38F"/>
    <a:srgbClr val="26E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A41E-6105-4C78-8F96-86F1BAC46F17}" type="datetimeFigureOut">
              <a:rPr lang="en-CA" smtClean="0"/>
              <a:t>07/10/2013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F6CD-0C55-4B1C-8174-06AFF49F6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8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79-ED73-4AE2-8389-D50B30676A4A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AA9E-FED7-4955-AD37-C96A319F89DE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6765-9FDB-4070-B338-85FF14850E05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1-3BC5-4EB0-A8D9-4D6C55AD6BC9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8D76-706F-4CAE-BD0B-E49596B391DD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8151-19CD-444C-A061-BC02A51C9A14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0DA9-A288-424B-BB4C-1398C4F8BB47}" type="datetime1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682-CAAF-4BBD-BA3D-D4F83E14156F}" type="datetime1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595-13CE-4906-8879-F23B075D0FCB}" type="datetime1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B401-A758-45A3-A53B-875FFBA29B7D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1FB5-8ADD-4DF7-BD1F-350FAA8B3293}" type="datetime1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5F38F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FB06-E824-4126-8611-248B80A8C25F}" type="datetime1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efiore.ulg.ac.be/personnel.php?op=detail&amp;id=106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rn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itchielab.psu.edu/ritchielab/software/?tabgarb=tab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abel.org/packages" TargetMode="External"/><Relationship Id="rId2" Type="http://schemas.openxmlformats.org/officeDocument/2006/relationships/hyperlink" Target="http://www.genabe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abel.org/sites/default/files/pdfs/GenABEL-tutorial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HW1b: Background information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 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r>
              <a:rPr lang="en-US" dirty="0" err="1" smtClean="0"/>
              <a:t>Kyrylo</a:t>
            </a:r>
            <a:r>
              <a:rPr lang="en-US" dirty="0" smtClean="0"/>
              <a:t> </a:t>
            </a:r>
            <a:r>
              <a:rPr lang="en-US" dirty="0" err="1" smtClean="0"/>
              <a:t>Bessonov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1: Literature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Paper 1: </a:t>
            </a:r>
            <a:r>
              <a:rPr lang="en-US" dirty="0" smtClean="0"/>
              <a:t>Good review paper on genomics without getting into technical details and statistics</a:t>
            </a:r>
            <a:endParaRPr lang="en-US" dirty="0"/>
          </a:p>
          <a:p>
            <a:r>
              <a:rPr lang="en-US" b="1" dirty="0" smtClean="0"/>
              <a:t>Paper 2: </a:t>
            </a:r>
            <a:r>
              <a:rPr lang="en-US" dirty="0" smtClean="0"/>
              <a:t>technical paper on genotyping technology and source of errors. Ideal for meticulous/how to inclined students</a:t>
            </a:r>
          </a:p>
          <a:p>
            <a:r>
              <a:rPr lang="en-US" b="1" dirty="0" smtClean="0"/>
              <a:t>Paper 3: </a:t>
            </a:r>
            <a:r>
              <a:rPr lang="en-US" dirty="0" smtClean="0"/>
              <a:t>a)ideal paper for future GWAS lectures dealing with very current problem on study results replication problems; b)real paper on how to account for population structure using PCA</a:t>
            </a:r>
          </a:p>
          <a:p>
            <a:r>
              <a:rPr lang="en-US" b="1" dirty="0" smtClean="0"/>
              <a:t>Paper 4: </a:t>
            </a:r>
            <a:r>
              <a:rPr lang="en-US" dirty="0" smtClean="0"/>
              <a:t>Also pure statistical genetics paper that deals with another very current problem of rare variants. Recommended for those with previous knowledge in genetics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4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1: Literature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Tips for painless completion of the type 1 HW:</a:t>
            </a:r>
          </a:p>
          <a:p>
            <a:pPr lvl="1"/>
            <a:r>
              <a:rPr lang="en-US" dirty="0" smtClean="0"/>
              <a:t>Reading the paper wisely</a:t>
            </a:r>
          </a:p>
          <a:p>
            <a:pPr lvl="2"/>
            <a:r>
              <a:rPr lang="en-US" dirty="0" smtClean="0"/>
              <a:t>Read introduction first for “big picture” view</a:t>
            </a:r>
          </a:p>
          <a:p>
            <a:pPr lvl="2"/>
            <a:r>
              <a:rPr lang="en-US" dirty="0" smtClean="0"/>
              <a:t>Read abstract and conclusions</a:t>
            </a:r>
          </a:p>
          <a:p>
            <a:pPr lvl="2"/>
            <a:r>
              <a:rPr lang="en-US" dirty="0" smtClean="0"/>
              <a:t>Check the figures and see if you understand them</a:t>
            </a:r>
          </a:p>
          <a:p>
            <a:pPr lvl="2"/>
            <a:r>
              <a:rPr lang="en-US" dirty="0" smtClean="0"/>
              <a:t>Read the rest of the paper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Dividing tasks between group members</a:t>
            </a:r>
          </a:p>
          <a:p>
            <a:pPr lvl="2"/>
            <a:r>
              <a:rPr lang="en-US" dirty="0" smtClean="0"/>
              <a:t>Find each ones strength and assign tasks wisely</a:t>
            </a:r>
          </a:p>
          <a:p>
            <a:pPr lvl="2"/>
            <a:r>
              <a:rPr lang="en-US" dirty="0" smtClean="0"/>
              <a:t>Setup deadlines and clear outcomes to avoid stress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1: Literature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Preparing for oral presentation</a:t>
            </a:r>
          </a:p>
          <a:p>
            <a:pPr lvl="1"/>
            <a:r>
              <a:rPr lang="en-US" dirty="0" smtClean="0"/>
              <a:t>Find out who is good in working with PowerPoint and/or </a:t>
            </a:r>
            <a:r>
              <a:rPr lang="en-US" dirty="0" err="1" smtClean="0"/>
              <a:t>LaTeX</a:t>
            </a:r>
            <a:r>
              <a:rPr lang="en-US" dirty="0" smtClean="0"/>
              <a:t> and graphics editing program</a:t>
            </a:r>
          </a:p>
          <a:p>
            <a:pPr lvl="1"/>
            <a:r>
              <a:rPr lang="en-US" dirty="0" smtClean="0"/>
              <a:t>Try to practice your talk all together even in absence of audience</a:t>
            </a:r>
          </a:p>
          <a:p>
            <a:pPr lvl="1"/>
            <a:r>
              <a:rPr lang="en-US" dirty="0" smtClean="0"/>
              <a:t>Try to use minimum text on slides and max 6 points</a:t>
            </a:r>
          </a:p>
          <a:p>
            <a:pPr lvl="1"/>
            <a:r>
              <a:rPr lang="en-US" dirty="0" smtClean="0"/>
              <a:t>Try to provide as much as possible of illustrations</a:t>
            </a:r>
          </a:p>
          <a:p>
            <a:pPr lvl="1"/>
            <a:r>
              <a:rPr lang="en-US" dirty="0" smtClean="0"/>
              <a:t>Simplify and </a:t>
            </a:r>
            <a:r>
              <a:rPr lang="en-US" dirty="0" err="1" smtClean="0"/>
              <a:t>parahrase</a:t>
            </a:r>
            <a:r>
              <a:rPr lang="en-US" dirty="0" smtClean="0"/>
              <a:t> material. The idea is give audience general idea about the problem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8382000" cy="4114800"/>
          </a:xfrm>
        </p:spPr>
        <p:txBody>
          <a:bodyPr>
            <a:noAutofit/>
          </a:bodyPr>
          <a:lstStyle/>
          <a:p>
            <a:r>
              <a:rPr lang="en-US" sz="7200" dirty="0"/>
              <a:t>HW1b – type 2</a:t>
            </a:r>
            <a:r>
              <a:rPr lang="en-US" sz="7200" dirty="0" smtClean="0"/>
              <a:t>:</a:t>
            </a:r>
            <a:br>
              <a:rPr lang="en-US" sz="7200" dirty="0" smtClean="0"/>
            </a:br>
            <a:r>
              <a:rPr lang="en-US" sz="6600" dirty="0"/>
              <a:t>	 </a:t>
            </a:r>
            <a:r>
              <a:rPr lang="en-US" sz="6600" dirty="0" smtClean="0"/>
              <a:t>      computer </a:t>
            </a:r>
            <a:r>
              <a:rPr lang="en-US" sz="6600" dirty="0"/>
              <a:t>based</a:t>
            </a:r>
            <a:endParaRPr lang="en-CA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b="1" dirty="0" smtClean="0"/>
              <a:t>HW1b – type 2: Computer based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This HW will allow you to work on mini-research project</a:t>
            </a:r>
          </a:p>
          <a:p>
            <a:pPr lvl="1"/>
            <a:r>
              <a:rPr lang="en-US" dirty="0" smtClean="0"/>
              <a:t>Will allow you to develop your research skills</a:t>
            </a:r>
          </a:p>
          <a:p>
            <a:pPr lvl="1"/>
            <a:r>
              <a:rPr lang="en-US" dirty="0" smtClean="0"/>
              <a:t>Develop critical thinking</a:t>
            </a:r>
          </a:p>
          <a:p>
            <a:pPr lvl="1"/>
            <a:r>
              <a:rPr lang="en-US" dirty="0" smtClean="0"/>
              <a:t>Work with real biological data</a:t>
            </a:r>
          </a:p>
          <a:p>
            <a:r>
              <a:rPr lang="en-US" dirty="0" smtClean="0"/>
              <a:t>You are given data on asthma subjects obtained from </a:t>
            </a:r>
            <a:r>
              <a:rPr lang="en-US" b="1" dirty="0"/>
              <a:t>ACRN </a:t>
            </a:r>
            <a:r>
              <a:rPr lang="en-US" dirty="0"/>
              <a:t>(the Asthma Clinical Research Network) </a:t>
            </a:r>
            <a:r>
              <a:rPr lang="en-US" dirty="0" smtClean="0"/>
              <a:t>consortium</a:t>
            </a:r>
          </a:p>
          <a:p>
            <a:r>
              <a:rPr lang="en-US" dirty="0" smtClean="0"/>
              <a:t>Data was prepared by </a:t>
            </a:r>
            <a:r>
              <a:rPr lang="en-US" dirty="0" smtClean="0">
                <a:hlinkClick r:id="rId2"/>
              </a:rPr>
              <a:t>Elena </a:t>
            </a:r>
            <a:r>
              <a:rPr lang="en-US" dirty="0" err="1" smtClean="0">
                <a:hlinkClick r:id="rId2"/>
              </a:rPr>
              <a:t>Gusareva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7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2: Computer 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Consortiums are represented by agglomeration of hospitals and other scientists that collect genotypic and clinical data</a:t>
            </a:r>
          </a:p>
          <a:p>
            <a:r>
              <a:rPr lang="en-US" dirty="0" smtClean="0">
                <a:hlinkClick r:id="rId2"/>
              </a:rPr>
              <a:t>ACRN</a:t>
            </a:r>
            <a:r>
              <a:rPr lang="en-US" dirty="0" smtClean="0"/>
              <a:t> dataset</a:t>
            </a:r>
          </a:p>
          <a:p>
            <a:pPr lvl="1"/>
            <a:r>
              <a:rPr lang="en-US" dirty="0" smtClean="0"/>
              <a:t>Total of 722 subjects</a:t>
            </a:r>
          </a:p>
          <a:p>
            <a:pPr lvl="1"/>
            <a:r>
              <a:rPr lang="en-US" dirty="0" smtClean="0"/>
              <a:t>Initially 906,702 SNPs</a:t>
            </a:r>
          </a:p>
          <a:p>
            <a:pPr lvl="1"/>
            <a:r>
              <a:rPr lang="en-US" dirty="0"/>
              <a:t>Human SNP Array 6.0 (</a:t>
            </a:r>
            <a:r>
              <a:rPr lang="en-US" dirty="0" err="1"/>
              <a:t>Affymetrix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ontinuous trait</a:t>
            </a:r>
          </a:p>
          <a:p>
            <a:pPr lvl="2"/>
            <a:r>
              <a:rPr lang="en-US" dirty="0" smtClean="0"/>
              <a:t>FEV1 </a:t>
            </a:r>
            <a:r>
              <a:rPr lang="en-US" dirty="0"/>
              <a:t>(Forced Expiratory Volume in 1 </a:t>
            </a:r>
            <a:r>
              <a:rPr lang="en-US" dirty="0" smtClean="0"/>
              <a:t>second)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3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2: Computer 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preliminary clearing</a:t>
            </a:r>
            <a:endParaRPr lang="en-US" dirty="0"/>
          </a:p>
          <a:p>
            <a:pPr lvl="1"/>
            <a:r>
              <a:rPr lang="en-US" sz="2400" dirty="0" smtClean="0"/>
              <a:t>eliminated samples that showed </a:t>
            </a:r>
            <a:r>
              <a:rPr lang="en-US" sz="2400" dirty="0"/>
              <a:t>high interdependence </a:t>
            </a:r>
            <a:r>
              <a:rPr lang="en-US" sz="2400" dirty="0" smtClean="0"/>
              <a:t>(see HWE criteria) </a:t>
            </a:r>
          </a:p>
          <a:p>
            <a:pPr lvl="1"/>
            <a:r>
              <a:rPr lang="en-US" sz="2400" dirty="0" smtClean="0"/>
              <a:t>Call rate (i.e. linked to detection certainty of SNP array)</a:t>
            </a:r>
          </a:p>
          <a:p>
            <a:pPr lvl="1"/>
            <a:r>
              <a:rPr lang="en-US" sz="2400" dirty="0" smtClean="0"/>
              <a:t>Low Minor Allele Frequency (MAF)</a:t>
            </a:r>
          </a:p>
          <a:p>
            <a:pPr lvl="1"/>
            <a:r>
              <a:rPr lang="en-US" sz="2400" dirty="0" smtClean="0"/>
              <a:t>Duplicated markers</a:t>
            </a:r>
          </a:p>
          <a:p>
            <a:r>
              <a:rPr lang="en-US" dirty="0" smtClean="0"/>
              <a:t>Pre-selected markers using biological knowledge </a:t>
            </a:r>
          </a:p>
          <a:p>
            <a:pPr lvl="1"/>
            <a:r>
              <a:rPr lang="en-US" dirty="0" err="1" smtClean="0">
                <a:hlinkClick r:id="rId2"/>
              </a:rPr>
              <a:t>Biofilter</a:t>
            </a:r>
            <a:r>
              <a:rPr lang="en-US" dirty="0"/>
              <a:t> </a:t>
            </a:r>
            <a:r>
              <a:rPr lang="en-US" dirty="0" smtClean="0"/>
              <a:t>by Ritchie’s lab </a:t>
            </a:r>
          </a:p>
          <a:p>
            <a:pPr lvl="2"/>
            <a:r>
              <a:rPr lang="en-CA" dirty="0"/>
              <a:t> </a:t>
            </a:r>
            <a:r>
              <a:rPr lang="en-CA" dirty="0" smtClean="0"/>
              <a:t>to filter </a:t>
            </a:r>
            <a:r>
              <a:rPr lang="en-CA" dirty="0"/>
              <a:t>data based on biological </a:t>
            </a:r>
            <a:r>
              <a:rPr lang="en-CA" dirty="0" smtClean="0"/>
              <a:t>criteria</a:t>
            </a:r>
          </a:p>
          <a:p>
            <a:pPr lvl="2"/>
            <a:r>
              <a:rPr lang="en-CA" dirty="0" smtClean="0"/>
              <a:t>derive </a:t>
            </a:r>
            <a:r>
              <a:rPr lang="en-CA" dirty="0"/>
              <a:t>pairwise interaction </a:t>
            </a:r>
            <a:r>
              <a:rPr lang="en-CA" dirty="0" smtClean="0"/>
              <a:t>models (gene-gene)</a:t>
            </a:r>
          </a:p>
          <a:p>
            <a:pPr lvl="3"/>
            <a:r>
              <a:rPr lang="en-US" dirty="0" smtClean="0"/>
              <a:t>Useful for “</a:t>
            </a:r>
            <a:r>
              <a:rPr lang="en-US" b="1" dirty="0" smtClean="0"/>
              <a:t>epistasis</a:t>
            </a:r>
            <a:r>
              <a:rPr lang="en-US" dirty="0" smtClean="0"/>
              <a:t>” related studies  </a:t>
            </a:r>
          </a:p>
          <a:p>
            <a:pPr lvl="4"/>
            <a:r>
              <a:rPr lang="en-US" dirty="0" smtClean="0"/>
              <a:t>Genome Wide Association Interaction (GWAI)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7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2: Computer 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aim</a:t>
            </a:r>
          </a:p>
          <a:p>
            <a:pPr lvl="1"/>
            <a:r>
              <a:rPr lang="en-US" dirty="0" smtClean="0"/>
              <a:t>Find causative SNPs linked to FEV1 at GWA level</a:t>
            </a:r>
          </a:p>
          <a:p>
            <a:pPr lvl="1"/>
            <a:r>
              <a:rPr lang="en-US" dirty="0" smtClean="0"/>
              <a:t>Find new genetic mechanisms related to Asthma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GenABEL</a:t>
            </a:r>
            <a:r>
              <a:rPr lang="en-US" dirty="0" smtClean="0"/>
              <a:t> library functions (CPAN)</a:t>
            </a:r>
          </a:p>
          <a:p>
            <a:pPr lvl="1"/>
            <a:r>
              <a:rPr lang="en-US" dirty="0" smtClean="0"/>
              <a:t>NCBI2R annotation library for SNPs (CPAN)</a:t>
            </a:r>
          </a:p>
          <a:p>
            <a:pPr lvl="1"/>
            <a:r>
              <a:rPr lang="en-US" dirty="0" smtClean="0"/>
              <a:t>Linear regression, score test, GLMs</a:t>
            </a:r>
          </a:p>
          <a:p>
            <a:r>
              <a:rPr lang="en-US" dirty="0" smtClean="0"/>
              <a:t>Tasks to complete:</a:t>
            </a:r>
          </a:p>
          <a:p>
            <a:pPr lvl="1"/>
            <a:r>
              <a:rPr lang="en-US" dirty="0" smtClean="0"/>
              <a:t>Develop R script that allows to do GWAS using </a:t>
            </a:r>
            <a:r>
              <a:rPr lang="en-US" dirty="0" err="1" smtClean="0"/>
              <a:t>GenABEL</a:t>
            </a:r>
            <a:r>
              <a:rPr lang="en-US" dirty="0" smtClean="0"/>
              <a:t> package</a:t>
            </a:r>
          </a:p>
          <a:p>
            <a:pPr lvl="1"/>
            <a:r>
              <a:rPr lang="en-US" dirty="0" smtClean="0"/>
              <a:t>Learn Quality Control GWAS procedures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8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2: Computer 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Generate and load </a:t>
            </a:r>
            <a:r>
              <a:rPr lang="en-US" dirty="0" err="1" smtClean="0"/>
              <a:t>GenABEL</a:t>
            </a:r>
            <a:r>
              <a:rPr lang="en-US" dirty="0" smtClean="0"/>
              <a:t> object from </a:t>
            </a:r>
            <a:r>
              <a:rPr lang="en-US" b="1" dirty="0" smtClean="0"/>
              <a:t>*.raw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Do proper Quality Control (QC)</a:t>
            </a:r>
          </a:p>
          <a:p>
            <a:pPr lvl="2"/>
            <a:r>
              <a:rPr lang="en-US" dirty="0" smtClean="0"/>
              <a:t>Follow </a:t>
            </a:r>
            <a:r>
              <a:rPr lang="en-US" dirty="0" err="1" smtClean="0"/>
              <a:t>Travemünde</a:t>
            </a:r>
            <a:r>
              <a:rPr lang="en-US" dirty="0" smtClean="0"/>
              <a:t> criteria</a:t>
            </a:r>
          </a:p>
          <a:p>
            <a:pPr lvl="3"/>
            <a:r>
              <a:rPr lang="en-US" dirty="0" smtClean="0"/>
              <a:t>Also check for lambda (inflation factor – measure of HWE fit) </a:t>
            </a:r>
          </a:p>
          <a:p>
            <a:pPr lvl="2"/>
            <a:r>
              <a:rPr lang="en-US" dirty="0" smtClean="0"/>
              <a:t>Account for population structure</a:t>
            </a:r>
          </a:p>
          <a:p>
            <a:pPr lvl="1"/>
            <a:r>
              <a:rPr lang="en-US" dirty="0" smtClean="0"/>
              <a:t>Fit linear regression based model (e.g. “fast score”) using FEV1 as a trait (see </a:t>
            </a:r>
            <a:r>
              <a:rPr lang="en-US" dirty="0" err="1" smtClean="0"/>
              <a:t>GenABEL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nterpret final results by applying biological knowledge associated with significant mined SNPs</a:t>
            </a:r>
          </a:p>
          <a:p>
            <a:pPr lvl="1"/>
            <a:r>
              <a:rPr lang="en-US" dirty="0" smtClean="0"/>
              <a:t>Discuss if found SNPs are related to Asthma and suggest possible biological mechanism of action</a:t>
            </a:r>
          </a:p>
          <a:p>
            <a:pPr lvl="1"/>
            <a:endParaRPr lang="en-US" dirty="0" smtClean="0"/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9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2: Computer 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 should include:</a:t>
            </a:r>
          </a:p>
          <a:p>
            <a:pPr lvl="1"/>
            <a:r>
              <a:rPr lang="en-US" dirty="0" smtClean="0"/>
              <a:t>R code used to generate results</a:t>
            </a:r>
          </a:p>
          <a:p>
            <a:pPr lvl="1"/>
            <a:r>
              <a:rPr lang="en-US" dirty="0" smtClean="0"/>
              <a:t>Report containing discussion of the final results</a:t>
            </a:r>
          </a:p>
          <a:p>
            <a:pPr lvl="2"/>
            <a:r>
              <a:rPr lang="en-US" dirty="0" smtClean="0"/>
              <a:t>One is welcome to use illustrations and snapshots, raw output (in Appending)</a:t>
            </a:r>
          </a:p>
          <a:p>
            <a:pPr lvl="2"/>
            <a:r>
              <a:rPr lang="en-US" dirty="0" smtClean="0"/>
              <a:t>If references used, please state them at the end of the report</a:t>
            </a:r>
            <a:endParaRPr lang="en-CA" dirty="0" smtClean="0"/>
          </a:p>
          <a:p>
            <a:pPr lvl="2"/>
            <a:r>
              <a:rPr lang="en-US" dirty="0" smtClean="0"/>
              <a:t>Detailed discussion on quality control of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7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Introduction to Genome-Wide Association Studies</a:t>
            </a:r>
          </a:p>
          <a:p>
            <a:pPr lvl="1"/>
            <a:r>
              <a:rPr lang="en-US" sz="2600" dirty="0" smtClean="0"/>
              <a:t>typical design    - </a:t>
            </a:r>
            <a:r>
              <a:rPr lang="en-US" sz="2600" dirty="0"/>
              <a:t>s</a:t>
            </a:r>
            <a:r>
              <a:rPr lang="en-US" sz="2600" dirty="0" smtClean="0"/>
              <a:t>tatistical models used</a:t>
            </a:r>
          </a:p>
          <a:p>
            <a:r>
              <a:rPr lang="en-US" sz="3000" dirty="0" smtClean="0"/>
              <a:t>Tips and resources</a:t>
            </a:r>
          </a:p>
          <a:p>
            <a:r>
              <a:rPr lang="en-US" sz="3000" dirty="0" smtClean="0"/>
              <a:t>Introduction to </a:t>
            </a:r>
            <a:r>
              <a:rPr lang="en-US" sz="3000" b="1" dirty="0" smtClean="0"/>
              <a:t>HW1b</a:t>
            </a:r>
            <a:r>
              <a:rPr lang="en-US" sz="3000" dirty="0" smtClean="0"/>
              <a:t>:</a:t>
            </a:r>
          </a:p>
          <a:p>
            <a:pPr lvl="1"/>
            <a:r>
              <a:rPr lang="en-US" sz="2600" dirty="0" smtClean="0"/>
              <a:t>HW1b – type 1: Literature review</a:t>
            </a:r>
          </a:p>
          <a:p>
            <a:pPr lvl="1"/>
            <a:r>
              <a:rPr lang="en-US" sz="2600" dirty="0" smtClean="0"/>
              <a:t>HW1b – type 2: Computer based</a:t>
            </a:r>
          </a:p>
          <a:p>
            <a:pPr lvl="1"/>
            <a:r>
              <a:rPr lang="en-US" sz="2600" dirty="0" smtClean="0"/>
              <a:t>HW1b – type 3: Q&amp;A based </a:t>
            </a:r>
          </a:p>
          <a:p>
            <a:r>
              <a:rPr lang="en-US" sz="3000" dirty="0" smtClean="0"/>
              <a:t>Concluding remarks and questions</a:t>
            </a:r>
            <a:endParaRPr lang="en-CA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9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8382000" cy="4114800"/>
          </a:xfrm>
        </p:spPr>
        <p:txBody>
          <a:bodyPr>
            <a:noAutofit/>
          </a:bodyPr>
          <a:lstStyle/>
          <a:p>
            <a:r>
              <a:rPr lang="en-US" sz="7200" dirty="0"/>
              <a:t>HW1b – type </a:t>
            </a:r>
            <a:r>
              <a:rPr lang="en-US" sz="7200" dirty="0" smtClean="0"/>
              <a:t>3:</a:t>
            </a:r>
            <a:br>
              <a:rPr lang="en-US" sz="7200" dirty="0" smtClean="0"/>
            </a:br>
            <a:r>
              <a:rPr lang="en-US" sz="6600" dirty="0"/>
              <a:t>	 </a:t>
            </a:r>
            <a:r>
              <a:rPr lang="en-US" sz="6600" dirty="0" smtClean="0"/>
              <a:t>      Q&amp;A </a:t>
            </a:r>
            <a:r>
              <a:rPr lang="en-US" sz="6600" dirty="0"/>
              <a:t>based</a:t>
            </a:r>
            <a:endParaRPr lang="en-CA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1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</a:t>
            </a:r>
            <a:r>
              <a:rPr lang="en-US" dirty="0" smtClean="0"/>
              <a:t>3: Q&amp;A </a:t>
            </a:r>
            <a:r>
              <a:rPr lang="en-US" dirty="0"/>
              <a:t>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type 2 HW</a:t>
            </a:r>
            <a:endParaRPr lang="en-CA" dirty="0" smtClean="0"/>
          </a:p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 biological dataset</a:t>
            </a:r>
          </a:p>
          <a:p>
            <a:pPr lvl="1"/>
            <a:r>
              <a:rPr lang="en-US" dirty="0" smtClean="0"/>
              <a:t>R source code</a:t>
            </a:r>
          </a:p>
          <a:p>
            <a:r>
              <a:rPr lang="en-US" dirty="0" smtClean="0"/>
              <a:t>Aim</a:t>
            </a:r>
          </a:p>
          <a:p>
            <a:pPr lvl="1"/>
            <a:r>
              <a:rPr lang="en-US" dirty="0" smtClean="0"/>
              <a:t>Interpret results from </a:t>
            </a:r>
            <a:r>
              <a:rPr lang="en-US" dirty="0" err="1" smtClean="0"/>
              <a:t>GenABEL</a:t>
            </a:r>
            <a:endParaRPr lang="en-US" dirty="0" smtClean="0"/>
          </a:p>
          <a:p>
            <a:pPr lvl="1"/>
            <a:r>
              <a:rPr lang="en-US" dirty="0" smtClean="0"/>
              <a:t>Better understand GWAS and QC steps involved</a:t>
            </a:r>
          </a:p>
          <a:p>
            <a:r>
              <a:rPr lang="en-US" dirty="0" smtClean="0"/>
              <a:t>Good tutorial for type 2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8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HW1b – type 3: Q&amp;A 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 includes</a:t>
            </a:r>
          </a:p>
          <a:p>
            <a:pPr lvl="1"/>
            <a:r>
              <a:rPr lang="en-US" dirty="0" smtClean="0"/>
              <a:t>Clear answers to posed questions</a:t>
            </a:r>
          </a:p>
          <a:p>
            <a:pPr lvl="1"/>
            <a:r>
              <a:rPr lang="en-US" dirty="0" smtClean="0"/>
              <a:t>Completion of all questions</a:t>
            </a:r>
          </a:p>
          <a:p>
            <a:r>
              <a:rPr lang="en-US" dirty="0" smtClean="0"/>
              <a:t>Suggested for students that want to learn GWAS without getting involved in inner workings of </a:t>
            </a:r>
            <a:r>
              <a:rPr lang="en-US" dirty="0" err="1" smtClean="0"/>
              <a:t>GenABEL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9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practical lecture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statistical background on regression</a:t>
            </a:r>
          </a:p>
          <a:p>
            <a:r>
              <a:rPr lang="en-US" dirty="0" smtClean="0"/>
              <a:t>Explain Genetics-related aspects (Biology)</a:t>
            </a:r>
          </a:p>
          <a:p>
            <a:pPr lvl="1"/>
            <a:r>
              <a:rPr lang="en-US" dirty="0" smtClean="0"/>
              <a:t>Genetic models of </a:t>
            </a:r>
            <a:r>
              <a:rPr lang="en-US" dirty="0" err="1" smtClean="0"/>
              <a:t>inheretence</a:t>
            </a:r>
            <a:endParaRPr lang="en-US" dirty="0" smtClean="0"/>
          </a:p>
          <a:p>
            <a:r>
              <a:rPr lang="en-US" dirty="0" smtClean="0"/>
              <a:t>Detailed illustration of </a:t>
            </a:r>
            <a:r>
              <a:rPr lang="en-US" dirty="0" err="1" smtClean="0"/>
              <a:t>GenABEL</a:t>
            </a:r>
            <a:r>
              <a:rPr lang="en-US" dirty="0" smtClean="0"/>
              <a:t> functions based on real dataset (step by step)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HW 1a reminder:</a:t>
            </a:r>
          </a:p>
          <a:p>
            <a:pPr lvl="1"/>
            <a:r>
              <a:rPr lang="en-US" dirty="0" smtClean="0"/>
              <a:t>Today is the deadline for HW1a @ </a:t>
            </a:r>
            <a:r>
              <a:rPr lang="en-US" b="1" dirty="0" smtClean="0"/>
              <a:t>midnight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1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AutoShape 2" descr="data:image/jpeg;base64,/9j/4AAQSkZJRgABAQAAAQABAAD/2wCEAAkGBxQSEhQUEhQWFhUXFhcVGBcXGBcYHBoYGBcXFhcXFRcYHCggHBwlHRcXITEhJSkrLy4uFx8zODMsNygtLiwBCgoKDg0OGhAQGiwkHyYsLDQtLCwsLCwsLCwsLSwsLCwsLCwsLCwsLCw0LCwsLCwsLCwsLCwsLCwsLCwsLCwsLP/AABEIAMEBBQMBIgACEQEDEQH/xAAcAAAABwEBAAAAAAAAAAAAAAAAAgMEBQYHAQj/xABFEAABAgMFBAgCBwYGAQUAAAABAhEAAyEEEjFBUQUGYXEHEyIygZGhsdHwFEJScoLB8SNikqKy4RUkM0NTwnMWFzRjs//EABkBAAMBAQEAAAAAAAAAAAAAAAABAgMEBf/EACgRAAICAgICAQQCAwEAAAAAAAABAhEDIRIxIkFRExQyYUJxI0OBBP/aAAwDAQACEQMRAD8A0y8I6FiEWgNHTQDoKEGcQ2SYOFxNAOA0C6mG/WwnPtgQkqUQAMSYKAeMmOMmKjaN9ZT3ZaVzFZAJNeIGLQgd8yk/tbOtCXDKU6fRQb1ibAuhuxHbQ2iErEqUm/NUHbAAZqUch8Ri8I7N2xLnh5an1BoR4Qhs6yrTPnzVkdsgIYuyAVHwfs04Q6voBZVntWPWSvu3S3K8R+UG2fbwtapUxFyakO2RGqTn/Y6EB1fiF28WnWVYHb60I/Copvc6P5mDjx2gLAZYgXISvwL8XTA7aJiUJKlEBIDkmKlat7FLVcs0pSzqxJ5hIwHEwlvXa1zrRLsqFMOze+8qrn7qatxMWjZ9kRIQES0sM9VHVRzMRTbEVWZtHaKe0ZRbTq73okvDvZO9iVqCJ6RLU7Xg919FA1R4vzi0dZEBvbspM6UqYlI61AJcfWSKqSrWjtx5w6aAnbkC7EHudtIzbOyi6pZuOc0sCgnwLfhidKouwCkRyDiDAQWAnHIWux27BYCMCFSmCFEFgFeCzJoSCVFgKkmDERXdrE2i0pswJEtIK5rUdIpdfGpIFOMKTroATd7gSRIkzJzFiUpUR6Axyxb5oKrk+WqSdVVA0vOAUjizcYsEmUEJCUgJSKAAMByER+8OzUz5KgQL6QVIOYUA7PocCOMKmvYEuJsKJnRXNz7QV2ZIU7y1Kl10DFI8EkDwibeHVgPRaIEM3gQuKADwHjrQGhjOPAgzQLsABWim7zTVWi1IsiFMl0hVHqRfUrwRhxeLrdiBsu7q021dpUtJSbzJY3gSlKQ5wwB84UtiJLZ+z5chN2UkJGep4qOJMOSHocIVuQLkOxlJ3n2OLORarN2LqhfCcA5YKA0dgRgX5xZtlWwT5KJopeFRoRRQ8CDBN52TZLQVYdUrzIZP8xER3R+5sjnAzZjcnAP8wVE3sRPNEFYf8zaTOxlSXRL0KyGUocgf5uEL7yWhbyrPKLTJ5KbxB7KQHUebAnizZxK2SyJlIShAZKQwf1JOZJqTxgu3/QHWjrQkbbK/5ZevfTy1hwhiHBBGoqPOK5ICtWPYUwW1doWUFBKyliSqoCUuCG7r5xYgIUuwLsCAIBAUQAScAC/LOD3Yre/G1uok9WnvzKYOyRiW40HiYTdIBp0fopPIw/ZgcwFk+hEW9SIit2Nlmz2dCFd89tf3lZeAYeETSIFpAJolGF0yYUviO9ZCbAJ1UGEqD3oIqZCGAogikxwzITXOADksOMMRxaIjpGz0ImLmJBvLa8SScCSwGVSYTt28EtA7PbyoQB4kn8ohFb1qyloH4ic86Bqc4X1I/IFoaG+0bQmVLUtRYAGvhFcVvmU4ygdbq2PgCD7w3tG2ZVsnSkTFdVJBvKEwgX1Ai6hw4APE4QOaa0BObrWUos4KnCpilTSDiL3dfjdCYl2hUJg6ZUX0gELsCHgkwIOQxC0KTLSVzFBKRipRYDSsVW378yUuJaSr95TJSeKRiR5Rn28+9c63znZkAhMmSkuxwc0F5ajm1Aw1JfbP3bGM8lavsgkJHNQqfBhHHkz17KjFy6J6Z0ikYIQebj8zwjsrpEvBlICS/eQxLfcWGPnCcjZUoYSpf8CT7iOT937OsdqSkcUdg+aG9Y5/uf2zT6LJSz73LUf2a5E0M7XVIXyIvGvIGH0re8j/AFLOfwTAr0UlPvGcbZ3cXZwZslSlyxVT9+X+84ooDUMRxqQ+3X25156qa3WAOksRfAxeveGPEcjD+vNK07QkldSRocrfCzHvJnI5y73/AOZVDuVvLY1f7wH30rR/WkRUFSIb2sploVMW91AvKbHgBxJpC+7kW8SWxx0k7dE0SLJZFJmKnKSSUqBSXVclovDIqcnS6IvmyNkizyJclNRLQEv9o/WUeJLnxjHNg2NU9SrVOA7bplpagT3SoA5N2R+I5iLZsvbFos5AQu+j/jmuoN+6rvJ8C3CNI/8ApSfkZrE2rHG/20xZbTZpouqUhEwiWTUlQUhJLd1NVF2rdbiKzZE7R2oStF7q8LxUZUmmISK3zqUg4VaIGZaVbR2jfWykzZ6SoGYEJTZ0rSm7fUQybgAcVJNKmPQ8uzpSkJSkJSAAkAAAJGAAFAGjVNNuzOjLP/bOeQ6rTLfTq1q/mKwfSI217q2+xPMlOoCpVZ1Kdh9qUQCRwF6Nm6uOdXF6CjOtyd9haFJkWgp6xX+nMFBMzukYBbVpQ1wzvHVxlPS1sH6LPl2mR2Ez1F7tLloR20rToVAFXOWTnF/2JvZZ5tlkTps2WhcyWCpDuQsdlYuhywUFDCGslaYJD/aFpRIlrmzDdQgOT7AcThFF3Usy9o2pVsmg9TLU0tJwKxgBqEYk5qbQwx3225/iFrRYpUxEuzpUDMnKN0UYrW6qdkG6kZqOUaPsm0WOVKRJkT5AQhISkCag01PaqTiTmTCU+TsKHXVQYSocqugXiQ2RyPLWGq7S/dFNTnyEOWZR7GothhLjpRCRtR0Hl/eEl7QI+qk+Y+MR9zD5HwYuUwQy4ao20Af2ku6PtJN9uaWCvIGHNt2rJlWeZaCtJlS0kqIIxH1eCiWDHMxcc0ZdMTi12R+2dpJs6SSCpTFQQMWFHJOAcgPqaRQ9sb2qKixDh2qFBPLIHjXnFZ27vRMnlcyYWK6kAqupQO6kAtkBiHx1aLtuNuGgIRadoAXlsqVIWWCQagzUnvLIrdNE5gnDLk8j30SV7Z1mtds7UmUpST/uFko8Fq734XiblbgWpQ7c6Uk6C+v1ZMammRSgpHRJjVKKGYrtLdmfKnokIUidNW5CUOkgAFRKr1AGGJOYiE2iiZIX1c+WuUs4BYa9qUK7qhxSTGm7Aadty2qY/sJAlucHXMDt4SWfn42/a+xZNqlKkz0BaFZHEHJSTilQyIrGa8lYjFd2N8l2NQC3XZ37SMSgfalcsSjA5MY2uy3ZiErQoKQpIUlSS4UkhwQcwRHnXejY67DaplmmG9dZSFml+Up7iudCk8UmL70Tb5y5Fmm2e0rI6lQVJABUpUuYS6EpFeysHgAtOAgjkrTGkaqJMCKLa+kGcVfsbOhKMutUSo8wiieTqgRP3EPk0+lIzLcOyCZaFrP+0hx96YSkH+FK/OL8iRENuTu7NsonGdcvTChglV5gi/iWAxXFpTKjzs07lo6MaqI1TKg/VQ6CI7cjKyxslEZRvPYTYrYoSuyAUz5PAEkhPJKkqS2gEbEERm/SqodfZ0jvCSsq5KWLv9K42wPyoxzLxsutmWJqETE91aUrHJQBanOKfvAn6Vb5ViJIlpN5bZ/s+tVnizJGjvFs3NlH6BZX/wCFJ8CSU+hEVqb2dvpDd8e9kUPdMKK8n+rCbuK/4WkWQAAAAAAAAYADADhDbaFkV1U3qw6+rXcDgOq6boc0xbGLAmQLyErUlBW4QD3lMHN0ZsKw7/wofaPkIzTZq2jKtzt3Z8pU1U+Vc7CUJvKQp3Lq7pP2U46xZZVnmoYS5k2WBgETZiB/CktFyGyU6q8x8IUTsiXm58fhGjnKTshcYqiryrbbU921TPxBC/60mHg2vbSGM8feEqXe9rvpFiOzZX2E+Dj2MEOypeQI/Efzh88nyHj8Ga9IBWbLemzZkw9ZLuhayQD2nKUd0FnwEG3Esl6xy1EYrmty6xQ9wYY9Jk8zrTLsVnBUQtKA5PanLYMwAF1IIc1btYNGm7H3alyJcqUFKUmWlKBgHbEk6kucsYb5cN/JnFrm2ZVuXL621WyhUpwAAHPamTHFPujyi/WXdALrOZI+wliT95WA8H5iKv0Kn/M7RFKdWmlcJs/ONWismpBB+NERYkSLOtNmlS7nYVMASnssFJCnV9olQxqYklCM/wBv7WmHb9hs6FFKUoUpYBoq+iYohYGLBAZ8HeNBIiXa7K0IqEJTEwuqEVxm2NDWYgGKR0jWoSpIQmhmEPViUpObd7DDCnKLyuMW3/t3W26c2Eu7KFfsgX207V4eEVjVyJyuoie6thNotIJe7KHWq5g/sx/FXkgxeZthSolSxfUcVL7ZPNSnJiN6N7IE2Vc0jtTppALE9iX2AP4ut84sC0B3fF9MRkTkWiss3yorFGokejZ13/SUqX/4lKQfC4RDyzW20yx2bVP/ABqEzL/7AT4vB0M7Mx+TCgGcQskl0zTimQ8vZixaZ85SlJVN6tTArQoXb/bUpwSVFRLgAYtE5Zdp2qW1y0rI0mNNB5lYK/5ojLHsoonTp65sybMmMCVsyUioSkJHKvCJJKIHkknpkxiqpoqnSjaFz0yJ84IvoJkvLSUhQX2+3eUSGuFmzWYqu6y2tUsfbC0fylY9UCNA3uQPoc0mp7N0M/acF20Cb58IoG6Uu9brOB9pZ8BKmExvGblBtmEklkVfou/VHTyaBEuZOr+8CObkdVEwJUGEuHRltwjvVxBNjUS4MEQ4uR0S4YWIBGvieGsYntieraVvIlf70xMmVm0tPZC+V0KmEcTGjdIu2kSZP0cH9pOHaAxElwlXK8exyvaRF9EewD27bMGsmTyFJkweIuDkvWN8XinIxm+UuJfLNYwlKUIDISkJSNEpASB5ARA7Q3cljalmta7VLlkAJTJWEhU1QStHZUVj/kyBwEXFCIqG+e4P0+fLnC0mUyBLWm7edKVKUDLN4XVdo6jAxOPvsqfWiM6Q9tGTPl3ZgQuUb6KhypSSliDiC7NzjQrIu8hCiGKkpURo4BaMy6W9ldZMCwT+xs/0hsSRLmykKf8ACp+YjU40klwiK7YI7AaBGYzkMNv7YRY5C5y/qjshwHVkK8W8xD6YsJBUpSUJSHUpRAAAxJJoBzjJdpTZm3NoCzoJTZZReYpJJAlhRAOnWLqBTMmt2KjGyJP0h/0VbGVPmr2lPGa0WcHUkiZN90DmvhGnvCdnkJloShCQlCEhKUigCUhgB4QcmCTscVSoo26+/wDLtduVZpMkCUpClomJ7JdABV1iGoDVjwFK0vENLLsuRKWuZKkypa5lVrQhKVLJLm8QHNa1zrDomE2vQ0n7M/t9mlp3hkzJjALspKH/AOZBUjH/AMazTjyi/RAbf3Vl2qbKmklK5bspLYEMxcO1TQN6BnMuyzkBgtwPWFKV0UkSC1Qgo/LRxBV9ZufwEB3r8+JwD+cZlCK/XTjFL2puBZZs1czrJ6FLUVqCVIIdaipRF6WSA51i6rla6YAa8fnKG8xTYBzhRvJz84wKTj0DSfZE2CxIkS0SpaexLTdBNVYkqJLYkklxnBJijgH0JUDhShPjm+MScyVXX8x+UNTZ2Lk8h7CvDPnBZSI241HJAwN4H1OXwjlnn4XmHt5/OEPVyGcjF8q0qRRnFDDSbJxZyzZNrlrjTlAMdgZwqlMRcorSTdPhkfhpEpZpwPfBSALxP7oqSDhhlCegbrZV+kW2XJKZYxV2iXDs90ADF8S4yHGIjow2ffnzZ57stHVjiuZU+SB/OIg9vbVVbJ6polntMJaGF4gtcSQOeD01jUd2tlCy2aXKxVVcwszzFd48hQDgkR0Pwx17ZzQ852O5kj5rAhzAjnOmy0KAOLQiqzJOFITEyDCZGlpmJ36INYZbatkuySJk+a9xCXYYqOSUjUmkPRNjGelPeVdotJsstzKkrCLqamZP7qqZlJNwDW9FQgpMmUmkR9lkTts24IcgK7c1QwlShi3GoQkVqeBMbnZbGiWhEuWkJQhIQlIwCUhgPKIHcDdsbPs11TdfMZc5Q1rdlg/ZQC3ElRziy9bFTa6XQoRo6Ex27HBMg18RBRCba3Yk2kqUu8FKR1ZIUWKDikpwbhC9nlTpQAKusSNcWiVgqltrCaGmJyp4VwOkHghCTVoUTDQGZ9M22FS0SpAJAUlU5YB7wBCZYPBwsthQRbdx93kWGyolpqtbTJq/tTFAO37qe6BoHxJjM+nU/wCalJBcCyCmn7SYa+BjbAoEOMDG09QSRmu2Bo4ox0xwiMSwhgARG7ybbl2KzqnzQopSQGSASSosAHLeekDd7bUu22dM+S91ThlUKVAsUqAzEFexkgTBSIO0cIhAIqEJqGQ+fOFlGEViJZSElJ+f7wlcbJh/aHDVz+aQSYh/n5MIYxmCvLIZ+ny0cVLwehdrvnQnTUjSHpl6Nnxy45tBTKq/L9IQ7I2Yk0LECuOvBn1huJNa1YggEYf34xPdWTypCMyzZ/CAdld+jsKXq5Y1JGDOa6RV9/7aqUhMhKwQokrusQVJcXSWwSWoDi/CLdtvaKbMFL7N4XSlJCiSqo+qDk1cADxEZjLs03aNqKb1BVamCQhF4ksAAATVgzkuWoYvHuV+kYZZ34olujzYilq+lEBpZIku/aW11SwRkl7oNak/ZEX5Vru/6iVpGrXhnmn84NYrImXLTLSAEpSEgBsAGGELOBxdvaFOfJ2awjxVCKLZLOC0+LiBDmRLBfsiBEWUSpV4Ry8dPNvjBVUxPk7eR+McWsD5b3iiRQFjg3LDxAjDdnJfa6Suo/xFWY730lTesbknX8z7Ri200Ik7Vmk4ItiZgSBmuZLWks+qyquF3CsbYn2jLL6NpSvQ/PgYy+29K0yXaijqkmSmZcIrfa8xIOubNwjUSgZjPOnLLGMJt+7QXtJKBPkELtCXCVhSg66gp+1+7jrE4uLfkbU+Lo3pPPX34wcPr5hvaEQo+sGKuHz4GIIFAr5rCiVnWEh8tHQqGAqDw8o6Ewne+cIMDDEY1070tEkkjtWZaRl3ZhpXHvRs9n7qfup9hFc3v3is9kAMxCJs4AKRLVdCrpJBUFFJKRQ1ZolN3dty7bZ0T5ThKrwY4hSVFKgdajHONpNuK0QqtknHIEBozKKn0l7UkSbGtFoDiaFISAW7TOD4YxU+g7b6ChdiuKC035/WO4UCpCWI+qQ6RmKQl0/oTdshvG8DM7OV3s9rm9POIvoBWn6XaEnvmQCnkFi8PVPlG0Yf42wcukbeRBSIVuwGjCgsQKIKU/pCzjUecC7CodjYo4+UcuQpaVXUqUzsknyDxlfRvvjarZtCbLmKvSjLWu61EXVJCSDli3iIag3ZXqzTyiB1Qz8oWuwCmJoViahr8+MR+2NoIs6HWQHvMlxVgSSxq3LWJC0z0yklayEpTUn4DWMk3z3mE5wkMFM67yipQxTLSnAJByAqWMKrdIznOtIi9sbSn22eJcormKmKuSkUS51IGCQHLl2AJMaju3uoixyQhPamGsyY3eWwdhknIDTGrwy6Ot1TZEGfPS1omhm/4pRYiWP3jirwGVblGjSS4oWONbIadYzkD6wguznQjLukcscYsDQRaIzcDZSK/wDRycQTzECJlUuOxnxZXITSo6P86wcq1f2/tClyAZcaUSI3OB+ddYyffvdq1zdoTVWazzFCYJZCwyUP1aUG8onVMa6Un5rFI3433XYp8uRLlpUsoTMUVuzKUUgBj+6asY0x2npETqtkFvl0irC5kiQm4QSlSiXL53dIy82lV8LBIWFBQUCxCgXCgdQaw423aL1rnHWYs/zGGM2hjpx41FFTlejXOj7pDmWibLstqS61uETUMLxSkqaak0BISe0nyzjTQkx5u3InhG0bGTh16E/xm5/2j0uE/Lxjmgk9CTEgnNoMEQpdgwR8tGVDsJdgyUwcIgwTDoVle3n3Ps1vuGeFhUtwlctV1V0kEpLggpcZimTRLbJ2ZKs0lEmQm7LQGSHJxJJJJqSSSSeMPQmDBEXbqidBGjrQdoJMmpTiQOZhUBk/T7s8dTZpw7wWqWeKSm8PIg+cQnQBIBtdoURVMgAHS8sO3NhGm74ybPbLOqWpl3FImgV+qsA1GoJHjDPcjZ8iz/STJkpSTPmJvAVKAQUpfQPhFLMknE0eJuPMuRhMphD6QrSO9aqM+SJoUMuC3WwJgl46wXrOLwrAjttbwS7MGWQpZHZRmeJ0EUndTaEmxzZirgaa14hnDEkNqK4RV9v7TMy2TVu/aIHIUHtCNsnEiJqTO+Dxwi4NX8m62a0pmIStCgpKqgiFL4ihdFtqKrKsKJpOU1cilJbzeLohNcYdnHKKT0VXpC2z1Z6stcRLC1MReUuZeCUAO4DJckDBTc6x0a7EFrnLtc4BSZK7ssVYzWCirQhIKW4q4RHdI9uM23WgfVQtMtIpW4gDX7QUfHCL70aSLmzpBzmGZNLBnvTFBJbDuhPlF1xTfyc0FykWsK8OUdvQlegP5xnZvQsFx14SBjpU0UmFBymBBOsgQ9CHYSI6ECGptD4ekdE+HyQqYusAVJA5xW94dn7Ptl3r1SVzJQKkNOurDVI7KgSHahcRLWxN8M8U3a9iMgTJgwEtZfkkmFzp6KUbMHtU15qjqsn1hacHDwzJcg6mHaFUaO9+jNC2wFkWyzEByJ8kgakTE0j1cUCPOfRNsoWjacq812SFWgg5lF0IA5KWlX4Y9HXowzVaBBbsGCYF6BfjHQwwTHWhNUyElTDrDtIKHJiF2hsSVNU8yZMPDrFEeCXYeUPSX/WA8Q3ZS0MJeyJScDMP4iIXFkRkn8/UwsVwRUyI0VbK7vLImSpUxcoXlBJZCR3uAMLbnWxS5H7VIRMK5qinGipqylQOYIIiXnF8YgNoWfq+0ksl3Cn7ivgdIlKi+TcaZZjMEJqmjnELszanWpqReFCEhRqNHYGH/MK9fyh2TQ4M7wHhCM6YSktixbTNnemkIkcEjOrmvjSElu7lSBqyKtiWJ96QgRgVptXVrVfcFz5gl4cHa8spa9XkfhC/SbZgi1lsFOvnfN784qLx3RxqUUxSk0zXujG0PZ5xwHWAOSwokZ+MXiy7VYsXUkYkJNPHA4ekUDos2elNl65ay65qrqHSKIF0Y1xvOzUA4xdEJRQApSAbxuhBJozfu4ZOzmojlyJKTKTtGU7z2tKrRalBJYzpnfd3c3lNRnLtwjZd05NywWNOBFmkuNCZaVEHxJjA7XeZd8XSbylADMuWAPEs0b5s63gIQg0upCH+6LpB4uIvJqKRz4VdkqIF6CXnwMGEYmwCTAJ+co5eghVAMUfVvERyEVTIEFhQnJX81hylfy/wiLlTCaO/AfF4XSvUjxPwhDaJALGvrAWAcQOR/SGvWcR/F/d/WAqY36v6Q7FR5w3l2ULLbJ0gFxLWySzOCAoeQLeER16LF0izQq2zVZOfSE969jCzS7F2bqplnvr1K3Ci/EBQHhHoqWlZjRI9FSZwt6JktCii7MStbG6AU0dWHeCQ3wjdJNrVmRFW3ITdsFlAYDqUnLFQvE+ZiwoJ19vhHFlnykaxjolUzj+sdKvmsM5SzCnWRFhQuTyjhPzh7whfP6wQr4/l+sFhQ4UsawRS/mn6Q3VNaCFcKx0LKmjmfP2giph+TCBmfPZ9XMCmfpj88oQ6Dmv9/gISnlLMrOmFa0YZ+UAF+6B5lhx1wz9oMhDaAcBUnidOAgAgiDImMAWOFC/qMK4xK2e1lQdi4pn8GhSddPZzal0M3rSGsqUUnAuPrFqwDHKgcx+v8RgvVHFmfUJJ10x+EHMzTE5wksnFycqDlRL/AJQAZL0wI/zMsnOW9fvKiu7f2CbPKs0yrTpKZhfJRqw8CIsPSyoqtCAxBCEpZ3xKmr4xK9J1iu2WSAKIZILEDugML1cvSOyEqUUQ1bZJ7gSEmw2cFbBV+8kJN4vMU1RgDqXHjhZ5Vnll7qUlObXj9oBzeIp2v7YxD7kSz/h1mqprhYDAkqVU0J9Im7Xa0SUdYqqU9pRIUvPMPqe6PaObI/Jjuo2Uj/0SVzAszyUKN5urAUxc3b4W3kPCLXMKgAwcu3MkUvHnw8IqO8G/iphAklRZzeUboD5JQCTgBV6OwiwbI2kZ8mWu6AVodQ+r9ksDk49qGG+bVyRnicd0qJiRb1IJcMGeqhT1+WiXkWkKzitialQIDpKjUVUDTRTsM6NgOUHkzbppeBoBmNKFxSnrgIzNqLKVUfAZD4wlMXjl/bhDSz228GpebH1GUOEqc0fHxwoxPL0ygEKJgQ3XMwz+f7QIAGSZmRdtHA8qsfOHN9sTTI0+BHrDFK9S/O6/ga+VIUlzGx9MfJ38oCh6Joy+eONIHX6Efy/CGKinHDned/CkHTMfujxDn8xAKjIPo6bTtSWhYvJVNJUNQkKWQeHZrE90vpTcsp+vemAD926m9TmEecRe7Usf4wX+qZxGVbpT/wBjC3S9MBmWZIxCJpb7xQB/THZ/siv0ZfxZoG6Bu2KygmokS/6A3wibSvgfJveGFhSEIRLH1EJSwODADMjSHCFPqBxJ86Cscknbs1rQ7SYOJvz+kM0kYXieQPsmFEAtjzPdA4AB/cmEIXMz5zgjk4OBq7PyEFTL1rzJ9iMIORqQPGAANoKwW4c29/eOu3Acq+HxgOVcByc+YesABwANAWrifP58ITLEOqgyBo/N6to1ecc6oADtHEPXwqfhXKO9UMVGg4F3OQDUp7wAcCicmFMaE/hcXRzrwgy3OBbU/CO3qUDDy9vmmcEdquGOAGfJq+JgA6kBIZKT4k+dYRmKpVm+8APSOzJwDJYlWianzoPKEhaEgszEUrje0qHPg8Azrvgaa1A8yGPImO/RXIJSS1SSSOOGfh6QCtSsGIFcvclhCMxQTQy1OzG6l01xLlirwPhABl+/aOt2tKkhmJkCpwq5ryi09JMq9YVKpRQV5uKA1bm8VfejZM9FuTa0hRQFJWDdUCm4cDTNseNYl9tbS+l2SZLQSVkAkMaNXPPCsdD/AIUJdsltxVq/w+z1AAQakt9dWtHxiUtiCpJQUqW7ggAqTdaqdHIzJaK70fLTLswkg3luVMojEsewHokZ0OsW0O5qMRV1VcZquig56xnP8mC6Mk2/sA2WaxvdWpyg8AS6FEjvBol91NtdUrq1f6a6ByrsHDstgCceUXjaNklzpZkrN6mQciuKcSMcznGd7X2CuQohiQMD8WMbRmpqpEceLtF+XLSS9cHcFxoxCg2WLZQgDWiny/Vi/pDTd629bLur74AAJ0Gup5w7tKFF3CScQaOMvHAeUc7VOjVD+RNLAFm41bJxT89MIfWa0kgVf41GOeGfrFeIKWJSa0yIpnQ1yz8odSbZmC745gfexKfH+8KhkyVammVT7QIZSbYKmrnQ/AxyEI5LQM1NrdJL6OWHvCqCGxUcmcfm/rCHePhgRVvFQg8tL/VJpipQxGIAAvDyhgGCgME+L/1Mw8TDbbMqeuUtMmYlExuyourA4YMH1xrhDkIb65+6Lo9y/qOUdKwzC+eFA5HFvcwAYzs9c6z20TJrhYWq/obwUC5FKvD/AHslrnWqXOQb0shADORLKS6kqJqHPari/CLJvFYpi1X2Ccqk/JiGlWUjN/T1wjrU78jLj6L7u5tRNoHaCTMS1EpBrq5BI5+0TygPHMO35h4zGyy1A09/kRetgW8zE3TdBSBWhPkGjmnGjQlpc0NXwo/qQB5YwolejAeA44DLhBCdceFPQR26ci3kPhEAGMzL5/TlHEjQH50HxjhYak6PnxanjHSFZkAeIb84ADqDVLciKetT4QOt8aO3DifjCQWB3SScCQkufEe3tCgoMDyFK/vE1+c4BA7XHyLDgCBXzfnHVMK0Jwct5DTwgqlZk00Fff4Qk5JoDzOAEAB1qJxbxr4gQjMn4hJrhUh+Qc/pAVKFRe5s701Ip5DzgS5SQ1CMWAABPkH8zxPAGE6j6t8V71AVHRKaMAMyx/MHF2t0lIGJSGH3ReCjzYPhXKFmbFnyS700rRuXKFLxP1hi9E00xw9YBDQyrz3TXkoNyZAOWPOOiUU1VdGF2teJdQNeTN7LqCjxxfFP9TvBUWdtfBq8yACfOABG0yisKDAhmwBpTUEgcAIqW2d3TLUVygnA0uqDJOIIwL5u3KLmpPhXl4kvCc2UCGLNpyhqTQzNLHKMtbhgoOWCeyxyugYV1EXSw27rU9ogPQ9kJwBzc66Zw3t+wr3aSQMc6GI/ZK7q1IJL6JBcnGhSrgY0b5IKosCp1Az63W4n92GlskGYkhVAzhxhjiQ2sP5gcVSoJBwKcWegJck+WfGE1gNROFfrCvBlFmJ808IzGU42RUhbju00fPLPCJ2zKK0lQY0FDh4E5RIbRkiYDdSX5+5yONIqwmrsy6k3TlUs+dQKRp+X9i6JdctI7IUU0wUoJSQ4oCpwfCkduAZMW4M5IBwceXCFJBvpCkFw4NAGGrlnw9mgyZK3IKSA+IBUFeWGWPGIGGT+6U8bpSkvxwHkNY7DNCwgkE3T94p1qwpw8IEFMCVsfcVzPuYd6/eECBCYCSs/nOFJH1uYgQIAK5tjD54xDCBAjWPQmJT4n91MVcvzgQIJfiCLPJxMOk93xP5wIEYgxsMV8h7iHB/1V+HsIECABzZ8vGExHYEAhJWI5xyX9bmfaBAgGNDlzPtD2z/9PzgQIAYYd4/dHsYPN/6/CBAgEBOAgfV8IECAAo/OG8zA84ECAYna8PnQRDbK/wDkTPun2VHIENdMCbtHePMf1wS0d0c/+6IECAQyT3/E+6ogdv8AeX+H3gQIqHY2F3V7qossnFXKBAhZO2NdFV2v3ZfOZ/XHYECNY9E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xQSEhQUEhQWFhUXFhcVGBcXGBcYHBoYGBcXFhcXFRcYHCggHBwlHRcXITEhJSkrLy4uFx8zODMsNygtLiwBCgoKDg0OGhAQGiwkHyYsLDQtLCwsLCwsLCwsLSwsLCwsLCwsLCwsLCw0LCwsLCwsLCwsLCwsLCwsLCwsLCwsLP/AABEIAMEBBQMBIgACEQEDEQH/xAAcAAAABwEBAAAAAAAAAAAAAAAAAgMEBQYHAQj/xABFEAABAgMFBAgCBwYGAQUAAAABAhEAAyEEEjFBUQUGYXEHEyIygZGhsdHwFEJScoLB8SNikqKy4RUkM0NTwnMWFzRjs//EABkBAAMBAQEAAAAAAAAAAAAAAAABAgMEBf/EACgRAAICAgICAQQCAwEAAAAAAAABAhEDIRIxIkFRExQyYUJxI0OBBP/aAAwDAQACEQMRAD8A0y8I6FiEWgNHTQDoKEGcQ2SYOFxNAOA0C6mG/WwnPtgQkqUQAMSYKAeMmOMmKjaN9ZT3ZaVzFZAJNeIGLQgd8yk/tbOtCXDKU6fRQb1ibAuhuxHbQ2iErEqUm/NUHbAAZqUch8Ri8I7N2xLnh5an1BoR4Qhs6yrTPnzVkdsgIYuyAVHwfs04Q6voBZVntWPWSvu3S3K8R+UG2fbwtapUxFyakO2RGqTn/Y6EB1fiF28WnWVYHb60I/Copvc6P5mDjx2gLAZYgXISvwL8XTA7aJiUJKlEBIDkmKlat7FLVcs0pSzqxJ5hIwHEwlvXa1zrRLsqFMOze+8qrn7qatxMWjZ9kRIQES0sM9VHVRzMRTbEVWZtHaKe0ZRbTq73okvDvZO9iVqCJ6RLU7Xg919FA1R4vzi0dZEBvbspM6UqYlI61AJcfWSKqSrWjtx5w6aAnbkC7EHudtIzbOyi6pZuOc0sCgnwLfhidKouwCkRyDiDAQWAnHIWux27BYCMCFSmCFEFgFeCzJoSCVFgKkmDERXdrE2i0pswJEtIK5rUdIpdfGpIFOMKTroATd7gSRIkzJzFiUpUR6Axyxb5oKrk+WqSdVVA0vOAUjizcYsEmUEJCUgJSKAAMByER+8OzUz5KgQL6QVIOYUA7PocCOMKmvYEuJsKJnRXNz7QV2ZIU7y1Kl10DFI8EkDwibeHVgPRaIEM3gQuKADwHjrQGhjOPAgzQLsABWim7zTVWi1IsiFMl0hVHqRfUrwRhxeLrdiBsu7q021dpUtJSbzJY3gSlKQ5wwB84UtiJLZ+z5chN2UkJGep4qOJMOSHocIVuQLkOxlJ3n2OLORarN2LqhfCcA5YKA0dgRgX5xZtlWwT5KJopeFRoRRQ8CDBN52TZLQVYdUrzIZP8xER3R+5sjnAzZjcnAP8wVE3sRPNEFYf8zaTOxlSXRL0KyGUocgf5uEL7yWhbyrPKLTJ5KbxB7KQHUebAnizZxK2SyJlIShAZKQwf1JOZJqTxgu3/QHWjrQkbbK/5ZevfTy1hwhiHBBGoqPOK5ICtWPYUwW1doWUFBKyliSqoCUuCG7r5xYgIUuwLsCAIBAUQAScAC/LOD3Yre/G1uok9WnvzKYOyRiW40HiYTdIBp0fopPIw/ZgcwFk+hEW9SIit2Nlmz2dCFd89tf3lZeAYeETSIFpAJolGF0yYUviO9ZCbAJ1UGEqD3oIqZCGAogikxwzITXOADksOMMRxaIjpGz0ImLmJBvLa8SScCSwGVSYTt28EtA7PbyoQB4kn8ohFb1qyloH4ic86Bqc4X1I/IFoaG+0bQmVLUtRYAGvhFcVvmU4ygdbq2PgCD7w3tG2ZVsnSkTFdVJBvKEwgX1Ai6hw4APE4QOaa0BObrWUos4KnCpilTSDiL3dfjdCYl2hUJg6ZUX0gELsCHgkwIOQxC0KTLSVzFBKRipRYDSsVW378yUuJaSr95TJSeKRiR5Rn28+9c63znZkAhMmSkuxwc0F5ajm1Aw1JfbP3bGM8lavsgkJHNQqfBhHHkz17KjFy6J6Z0ikYIQebj8zwjsrpEvBlICS/eQxLfcWGPnCcjZUoYSpf8CT7iOT937OsdqSkcUdg+aG9Y5/uf2zT6LJSz73LUf2a5E0M7XVIXyIvGvIGH0re8j/AFLOfwTAr0UlPvGcbZ3cXZwZslSlyxVT9+X+84ooDUMRxqQ+3X25156qa3WAOksRfAxeveGPEcjD+vNK07QkldSRocrfCzHvJnI5y73/AOZVDuVvLY1f7wH30rR/WkRUFSIb2sploVMW91AvKbHgBxJpC+7kW8SWxx0k7dE0SLJZFJmKnKSSUqBSXVclovDIqcnS6IvmyNkizyJclNRLQEv9o/WUeJLnxjHNg2NU9SrVOA7bplpagT3SoA5N2R+I5iLZsvbFos5AQu+j/jmuoN+6rvJ8C3CNI/8ApSfkZrE2rHG/20xZbTZpouqUhEwiWTUlQUhJLd1NVF2rdbiKzZE7R2oStF7q8LxUZUmmISK3zqUg4VaIGZaVbR2jfWykzZ6SoGYEJTZ0rSm7fUQybgAcVJNKmPQ8uzpSkJSkJSAAkAAAJGAAFAGjVNNuzOjLP/bOeQ6rTLfTq1q/mKwfSI217q2+xPMlOoCpVZ1Kdh9qUQCRwF6Nm6uOdXF6CjOtyd9haFJkWgp6xX+nMFBMzukYBbVpQ1wzvHVxlPS1sH6LPl2mR2Ez1F7tLloR20rToVAFXOWTnF/2JvZZ5tlkTps2WhcyWCpDuQsdlYuhywUFDCGslaYJD/aFpRIlrmzDdQgOT7AcThFF3Usy9o2pVsmg9TLU0tJwKxgBqEYk5qbQwx3225/iFrRYpUxEuzpUDMnKN0UYrW6qdkG6kZqOUaPsm0WOVKRJkT5AQhISkCag01PaqTiTmTCU+TsKHXVQYSocqugXiQ2RyPLWGq7S/dFNTnyEOWZR7GothhLjpRCRtR0Hl/eEl7QI+qk+Y+MR9zD5HwYuUwQy4ao20Af2ku6PtJN9uaWCvIGHNt2rJlWeZaCtJlS0kqIIxH1eCiWDHMxcc0ZdMTi12R+2dpJs6SSCpTFQQMWFHJOAcgPqaRQ9sb2qKixDh2qFBPLIHjXnFZ27vRMnlcyYWK6kAqupQO6kAtkBiHx1aLtuNuGgIRadoAXlsqVIWWCQagzUnvLIrdNE5gnDLk8j30SV7Z1mtds7UmUpST/uFko8Fq734XiblbgWpQ7c6Uk6C+v1ZMammRSgpHRJjVKKGYrtLdmfKnokIUidNW5CUOkgAFRKr1AGGJOYiE2iiZIX1c+WuUs4BYa9qUK7qhxSTGm7Aadty2qY/sJAlucHXMDt4SWfn42/a+xZNqlKkz0BaFZHEHJSTilQyIrGa8lYjFd2N8l2NQC3XZ37SMSgfalcsSjA5MY2uy3ZiErQoKQpIUlSS4UkhwQcwRHnXejY67DaplmmG9dZSFml+Up7iudCk8UmL70Tb5y5Fmm2e0rI6lQVJABUpUuYS6EpFeysHgAtOAgjkrTGkaqJMCKLa+kGcVfsbOhKMutUSo8wiieTqgRP3EPk0+lIzLcOyCZaFrP+0hx96YSkH+FK/OL8iRENuTu7NsonGdcvTChglV5gi/iWAxXFpTKjzs07lo6MaqI1TKg/VQ6CI7cjKyxslEZRvPYTYrYoSuyAUz5PAEkhPJKkqS2gEbEERm/SqodfZ0jvCSsq5KWLv9K42wPyoxzLxsutmWJqETE91aUrHJQBanOKfvAn6Vb5ViJIlpN5bZ/s+tVnizJGjvFs3NlH6BZX/wCFJ8CSU+hEVqb2dvpDd8e9kUPdMKK8n+rCbuK/4WkWQAAAAAAAAYADADhDbaFkV1U3qw6+rXcDgOq6boc0xbGLAmQLyErUlBW4QD3lMHN0ZsKw7/wofaPkIzTZq2jKtzt3Z8pU1U+Vc7CUJvKQp3Lq7pP2U46xZZVnmoYS5k2WBgETZiB/CktFyGyU6q8x8IUTsiXm58fhGjnKTshcYqiryrbbU921TPxBC/60mHg2vbSGM8feEqXe9rvpFiOzZX2E+Dj2MEOypeQI/Efzh88nyHj8Ga9IBWbLemzZkw9ZLuhayQD2nKUd0FnwEG3Esl6xy1EYrmty6xQ9wYY9Jk8zrTLsVnBUQtKA5PanLYMwAF1IIc1btYNGm7H3alyJcqUFKUmWlKBgHbEk6kucsYb5cN/JnFrm2ZVuXL621WyhUpwAAHPamTHFPujyi/WXdALrOZI+wliT95WA8H5iKv0Kn/M7RFKdWmlcJs/ONWismpBB+NERYkSLOtNmlS7nYVMASnssFJCnV9olQxqYklCM/wBv7WmHb9hs6FFKUoUpYBoq+iYohYGLBAZ8HeNBIiXa7K0IqEJTEwuqEVxm2NDWYgGKR0jWoSpIQmhmEPViUpObd7DDCnKLyuMW3/t3W26c2Eu7KFfsgX207V4eEVjVyJyuoie6thNotIJe7KHWq5g/sx/FXkgxeZthSolSxfUcVL7ZPNSnJiN6N7IE2Vc0jtTppALE9iX2AP4ut84sC0B3fF9MRkTkWiss3yorFGokejZ13/SUqX/4lKQfC4RDyzW20yx2bVP/ABqEzL/7AT4vB0M7Mx+TCgGcQskl0zTimQ8vZixaZ85SlJVN6tTArQoXb/bUpwSVFRLgAYtE5Zdp2qW1y0rI0mNNB5lYK/5ojLHsoonTp65sybMmMCVsyUioSkJHKvCJJKIHkknpkxiqpoqnSjaFz0yJ84IvoJkvLSUhQX2+3eUSGuFmzWYqu6y2tUsfbC0fylY9UCNA3uQPoc0mp7N0M/acF20Cb58IoG6Uu9brOB9pZ8BKmExvGblBtmEklkVfou/VHTyaBEuZOr+8CObkdVEwJUGEuHRltwjvVxBNjUS4MEQ4uR0S4YWIBGvieGsYntieraVvIlf70xMmVm0tPZC+V0KmEcTGjdIu2kSZP0cH9pOHaAxElwlXK8exyvaRF9EewD27bMGsmTyFJkweIuDkvWN8XinIxm+UuJfLNYwlKUIDISkJSNEpASB5ARA7Q3cljalmta7VLlkAJTJWEhU1QStHZUVj/kyBwEXFCIqG+e4P0+fLnC0mUyBLWm7edKVKUDLN4XVdo6jAxOPvsqfWiM6Q9tGTPl3ZgQuUb6KhypSSliDiC7NzjQrIu8hCiGKkpURo4BaMy6W9ldZMCwT+xs/0hsSRLmykKf8ACp+YjU40klwiK7YI7AaBGYzkMNv7YRY5C5y/qjshwHVkK8W8xD6YsJBUpSUJSHUpRAAAxJJoBzjJdpTZm3NoCzoJTZZReYpJJAlhRAOnWLqBTMmt2KjGyJP0h/0VbGVPmr2lPGa0WcHUkiZN90DmvhGnvCdnkJloShCQlCEhKUigCUhgB4QcmCTscVSoo26+/wDLtduVZpMkCUpClomJ7JdABV1iGoDVjwFK0vENLLsuRKWuZKkypa5lVrQhKVLJLm8QHNa1zrDomE2vQ0n7M/t9mlp3hkzJjALspKH/AOZBUjH/AMazTjyi/RAbf3Vl2qbKmklK5bspLYEMxcO1TQN6BnMuyzkBgtwPWFKV0UkSC1Qgo/LRxBV9ZufwEB3r8+JwD+cZlCK/XTjFL2puBZZs1czrJ6FLUVqCVIIdaipRF6WSA51i6rla6YAa8fnKG8xTYBzhRvJz84wKTj0DSfZE2CxIkS0SpaexLTdBNVYkqJLYkklxnBJijgH0JUDhShPjm+MScyVXX8x+UNTZ2Lk8h7CvDPnBZSI241HJAwN4H1OXwjlnn4XmHt5/OEPVyGcjF8q0qRRnFDDSbJxZyzZNrlrjTlAMdgZwqlMRcorSTdPhkfhpEpZpwPfBSALxP7oqSDhhlCegbrZV+kW2XJKZYxV2iXDs90ADF8S4yHGIjow2ffnzZ57stHVjiuZU+SB/OIg9vbVVbJ6polntMJaGF4gtcSQOeD01jUd2tlCy2aXKxVVcwszzFd48hQDgkR0Pwx17ZzQ852O5kj5rAhzAjnOmy0KAOLQiqzJOFITEyDCZGlpmJ36INYZbatkuySJk+a9xCXYYqOSUjUmkPRNjGelPeVdotJsstzKkrCLqamZP7qqZlJNwDW9FQgpMmUmkR9lkTts24IcgK7c1QwlShi3GoQkVqeBMbnZbGiWhEuWkJQhIQlIwCUhgPKIHcDdsbPs11TdfMZc5Q1rdlg/ZQC3ElRziy9bFTa6XQoRo6Ex27HBMg18RBRCba3Yk2kqUu8FKR1ZIUWKDikpwbhC9nlTpQAKusSNcWiVgqltrCaGmJyp4VwOkHghCTVoUTDQGZ9M22FS0SpAJAUlU5YB7wBCZYPBwsthQRbdx93kWGyolpqtbTJq/tTFAO37qe6BoHxJjM+nU/wCalJBcCyCmn7SYa+BjbAoEOMDG09QSRmu2Bo4ox0xwiMSwhgARG7ybbl2KzqnzQopSQGSASSosAHLeekDd7bUu22dM+S91ThlUKVAsUqAzEFexkgTBSIO0cIhAIqEJqGQ+fOFlGEViJZSElJ+f7wlcbJh/aHDVz+aQSYh/n5MIYxmCvLIZ+ny0cVLwehdrvnQnTUjSHpl6Nnxy45tBTKq/L9IQ7I2Yk0LECuOvBn1huJNa1YggEYf34xPdWTypCMyzZ/CAdld+jsKXq5Y1JGDOa6RV9/7aqUhMhKwQokrusQVJcXSWwSWoDi/CLdtvaKbMFL7N4XSlJCiSqo+qDk1cADxEZjLs03aNqKb1BVamCQhF4ksAAATVgzkuWoYvHuV+kYZZ34olujzYilq+lEBpZIku/aW11SwRkl7oNak/ZEX5Vru/6iVpGrXhnmn84NYrImXLTLSAEpSEgBsAGGELOBxdvaFOfJ2awjxVCKLZLOC0+LiBDmRLBfsiBEWUSpV4Ry8dPNvjBVUxPk7eR+McWsD5b3iiRQFjg3LDxAjDdnJfa6Suo/xFWY730lTesbknX8z7Ri200Ik7Vmk4ItiZgSBmuZLWks+qyquF3CsbYn2jLL6NpSvQ/PgYy+29K0yXaijqkmSmZcIrfa8xIOubNwjUSgZjPOnLLGMJt+7QXtJKBPkELtCXCVhSg66gp+1+7jrE4uLfkbU+Lo3pPPX34wcPr5hvaEQo+sGKuHz4GIIFAr5rCiVnWEh8tHQqGAqDw8o6Ewne+cIMDDEY1070tEkkjtWZaRl3ZhpXHvRs9n7qfup9hFc3v3is9kAMxCJs4AKRLVdCrpJBUFFJKRQ1ZolN3dty7bZ0T5ThKrwY4hSVFKgdajHONpNuK0QqtknHIEBozKKn0l7UkSbGtFoDiaFISAW7TOD4YxU+g7b6ChdiuKC035/WO4UCpCWI+qQ6RmKQl0/oTdshvG8DM7OV3s9rm9POIvoBWn6XaEnvmQCnkFi8PVPlG0Yf42wcukbeRBSIVuwGjCgsQKIKU/pCzjUecC7CodjYo4+UcuQpaVXUqUzsknyDxlfRvvjarZtCbLmKvSjLWu61EXVJCSDli3iIag3ZXqzTyiB1Qz8oWuwCmJoViahr8+MR+2NoIs6HWQHvMlxVgSSxq3LWJC0z0yklayEpTUn4DWMk3z3mE5wkMFM67yipQxTLSnAJByAqWMKrdIznOtIi9sbSn22eJcormKmKuSkUS51IGCQHLl2AJMaju3uoixyQhPamGsyY3eWwdhknIDTGrwy6Ot1TZEGfPS1omhm/4pRYiWP3jirwGVblGjSS4oWONbIadYzkD6wguznQjLukcscYsDQRaIzcDZSK/wDRycQTzECJlUuOxnxZXITSo6P86wcq1f2/tClyAZcaUSI3OB+ddYyffvdq1zdoTVWazzFCYJZCwyUP1aUG8onVMa6Un5rFI3433XYp8uRLlpUsoTMUVuzKUUgBj+6asY0x2npETqtkFvl0irC5kiQm4QSlSiXL53dIy82lV8LBIWFBQUCxCgXCgdQaw423aL1rnHWYs/zGGM2hjpx41FFTlejXOj7pDmWibLstqS61uETUMLxSkqaak0BISe0nyzjTQkx5u3InhG0bGTh16E/xm5/2j0uE/Lxjmgk9CTEgnNoMEQpdgwR8tGVDsJdgyUwcIgwTDoVle3n3Ps1vuGeFhUtwlctV1V0kEpLggpcZimTRLbJ2ZKs0lEmQm7LQGSHJxJJJJqSSSSeMPQmDBEXbqidBGjrQdoJMmpTiQOZhUBk/T7s8dTZpw7wWqWeKSm8PIg+cQnQBIBtdoURVMgAHS8sO3NhGm74ybPbLOqWpl3FImgV+qsA1GoJHjDPcjZ8iz/STJkpSTPmJvAVKAQUpfQPhFLMknE0eJuPMuRhMphD6QrSO9aqM+SJoUMuC3WwJgl46wXrOLwrAjttbwS7MGWQpZHZRmeJ0EUndTaEmxzZirgaa14hnDEkNqK4RV9v7TMy2TVu/aIHIUHtCNsnEiJqTO+Dxwi4NX8m62a0pmIStCgpKqgiFL4ihdFtqKrKsKJpOU1cilJbzeLohNcYdnHKKT0VXpC2z1Z6stcRLC1MReUuZeCUAO4DJckDBTc6x0a7EFrnLtc4BSZK7ssVYzWCirQhIKW4q4RHdI9uM23WgfVQtMtIpW4gDX7QUfHCL70aSLmzpBzmGZNLBnvTFBJbDuhPlF1xTfyc0FykWsK8OUdvQlegP5xnZvQsFx14SBjpU0UmFBymBBOsgQ9CHYSI6ECGptD4ekdE+HyQqYusAVJA5xW94dn7Ptl3r1SVzJQKkNOurDVI7KgSHahcRLWxN8M8U3a9iMgTJgwEtZfkkmFzp6KUbMHtU15qjqsn1hacHDwzJcg6mHaFUaO9+jNC2wFkWyzEByJ8kgakTE0j1cUCPOfRNsoWjacq812SFWgg5lF0IA5KWlX4Y9HXowzVaBBbsGCYF6BfjHQwwTHWhNUyElTDrDtIKHJiF2hsSVNU8yZMPDrFEeCXYeUPSX/WA8Q3ZS0MJeyJScDMP4iIXFkRkn8/UwsVwRUyI0VbK7vLImSpUxcoXlBJZCR3uAMLbnWxS5H7VIRMK5qinGipqylQOYIIiXnF8YgNoWfq+0ksl3Cn7ivgdIlKi+TcaZZjMEJqmjnELszanWpqReFCEhRqNHYGH/MK9fyh2TQ4M7wHhCM6YSktixbTNnemkIkcEjOrmvjSElu7lSBqyKtiWJ96QgRgVptXVrVfcFz5gl4cHa8spa9XkfhC/SbZgi1lsFOvnfN784qLx3RxqUUxSk0zXujG0PZ5xwHWAOSwokZ+MXiy7VYsXUkYkJNPHA4ekUDos2elNl65ay65qrqHSKIF0Y1xvOzUA4xdEJRQApSAbxuhBJozfu4ZOzmojlyJKTKTtGU7z2tKrRalBJYzpnfd3c3lNRnLtwjZd05NywWNOBFmkuNCZaVEHxJjA7XeZd8XSbylADMuWAPEs0b5s63gIQg0upCH+6LpB4uIvJqKRz4VdkqIF6CXnwMGEYmwCTAJ+co5eghVAMUfVvERyEVTIEFhQnJX81hylfy/wiLlTCaO/AfF4XSvUjxPwhDaJALGvrAWAcQOR/SGvWcR/F/d/WAqY36v6Q7FR5w3l2ULLbJ0gFxLWySzOCAoeQLeER16LF0izQq2zVZOfSE969jCzS7F2bqplnvr1K3Ci/EBQHhHoqWlZjRI9FSZwt6JktCii7MStbG6AU0dWHeCQ3wjdJNrVmRFW3ITdsFlAYDqUnLFQvE+ZiwoJ19vhHFlnykaxjolUzj+sdKvmsM5SzCnWRFhQuTyjhPzh7whfP6wQr4/l+sFhQ4UsawRS/mn6Q3VNaCFcKx0LKmjmfP2giph+TCBmfPZ9XMCmfpj88oQ6Dmv9/gISnlLMrOmFa0YZ+UAF+6B5lhx1wz9oMhDaAcBUnidOAgAgiDImMAWOFC/qMK4xK2e1lQdi4pn8GhSddPZzal0M3rSGsqUUnAuPrFqwDHKgcx+v8RgvVHFmfUJJ10x+EHMzTE5wksnFycqDlRL/AJQAZL0wI/zMsnOW9fvKiu7f2CbPKs0yrTpKZhfJRqw8CIsPSyoqtCAxBCEpZ3xKmr4xK9J1iu2WSAKIZILEDugML1cvSOyEqUUQ1bZJ7gSEmw2cFbBV+8kJN4vMU1RgDqXHjhZ5Vnll7qUlObXj9oBzeIp2v7YxD7kSz/h1mqprhYDAkqVU0J9Im7Xa0SUdYqqU9pRIUvPMPqe6PaObI/Jjuo2Uj/0SVzAszyUKN5urAUxc3b4W3kPCLXMKgAwcu3MkUvHnw8IqO8G/iphAklRZzeUboD5JQCTgBV6OwiwbI2kZ8mWu6AVodQ+r9ksDk49qGG+bVyRnicd0qJiRb1IJcMGeqhT1+WiXkWkKzitialQIDpKjUVUDTRTsM6NgOUHkzbppeBoBmNKFxSnrgIzNqLKVUfAZD4wlMXjl/bhDSz228GpebH1GUOEqc0fHxwoxPL0ygEKJgQ3XMwz+f7QIAGSZmRdtHA8qsfOHN9sTTI0+BHrDFK9S/O6/ga+VIUlzGx9MfJ38oCh6Joy+eONIHX6Efy/CGKinHDned/CkHTMfujxDn8xAKjIPo6bTtSWhYvJVNJUNQkKWQeHZrE90vpTcsp+vemAD926m9TmEecRe7Usf4wX+qZxGVbpT/wBjC3S9MBmWZIxCJpb7xQB/THZ/siv0ZfxZoG6Bu2KygmokS/6A3wibSvgfJveGFhSEIRLH1EJSwODADMjSHCFPqBxJ86Cscknbs1rQ7SYOJvz+kM0kYXieQPsmFEAtjzPdA4AB/cmEIXMz5zgjk4OBq7PyEFTL1rzJ9iMIORqQPGAANoKwW4c29/eOu3Acq+HxgOVcByc+YesABwANAWrifP58ITLEOqgyBo/N6to1ecc6oADtHEPXwqfhXKO9UMVGg4F3OQDUp7wAcCicmFMaE/hcXRzrwgy3OBbU/CO3qUDDy9vmmcEdquGOAGfJq+JgA6kBIZKT4k+dYRmKpVm+8APSOzJwDJYlWianzoPKEhaEgszEUrje0qHPg8Azrvgaa1A8yGPImO/RXIJSS1SSSOOGfh6QCtSsGIFcvclhCMxQTQy1OzG6l01xLlirwPhABl+/aOt2tKkhmJkCpwq5ryi09JMq9YVKpRQV5uKA1bm8VfejZM9FuTa0hRQFJWDdUCm4cDTNseNYl9tbS+l2SZLQSVkAkMaNXPPCsdD/AIUJdsltxVq/w+z1AAQakt9dWtHxiUtiCpJQUqW7ggAqTdaqdHIzJaK70fLTLswkg3luVMojEsewHokZ0OsW0O5qMRV1VcZquig56xnP8mC6Mk2/sA2WaxvdWpyg8AS6FEjvBol91NtdUrq1f6a6ByrsHDstgCceUXjaNklzpZkrN6mQciuKcSMcznGd7X2CuQohiQMD8WMbRmpqpEceLtF+XLSS9cHcFxoxCg2WLZQgDWiny/Vi/pDTd629bLur74AAJ0Gup5w7tKFF3CScQaOMvHAeUc7VOjVD+RNLAFm41bJxT89MIfWa0kgVf41GOeGfrFeIKWJSa0yIpnQ1yz8odSbZmC745gfexKfH+8KhkyVammVT7QIZSbYKmrnQ/AxyEI5LQM1NrdJL6OWHvCqCGxUcmcfm/rCHePhgRVvFQg8tL/VJpipQxGIAAvDyhgGCgME+L/1Mw8TDbbMqeuUtMmYlExuyourA4YMH1xrhDkIb65+6Lo9y/qOUdKwzC+eFA5HFvcwAYzs9c6z20TJrhYWq/obwUC5FKvD/AHslrnWqXOQb0shADORLKS6kqJqHPari/CLJvFYpi1X2Ccqk/JiGlWUjN/T1wjrU78jLj6L7u5tRNoHaCTMS1EpBrq5BI5+0TygPHMO35h4zGyy1A09/kRetgW8zE3TdBSBWhPkGjmnGjQlpc0NXwo/qQB5YwolejAeA44DLhBCdceFPQR26ci3kPhEAGMzL5/TlHEjQH50HxjhYak6PnxanjHSFZkAeIb84ADqDVLciKetT4QOt8aO3DifjCQWB3SScCQkufEe3tCgoMDyFK/vE1+c4BA7XHyLDgCBXzfnHVMK0Jwct5DTwgqlZk00Fff4Qk5JoDzOAEAB1qJxbxr4gQjMn4hJrhUh+Qc/pAVKFRe5s701Ip5DzgS5SQ1CMWAABPkH8zxPAGE6j6t8V71AVHRKaMAMyx/MHF2t0lIGJSGH3ReCjzYPhXKFmbFnyS700rRuXKFLxP1hi9E00xw9YBDQyrz3TXkoNyZAOWPOOiUU1VdGF2teJdQNeTN7LqCjxxfFP9TvBUWdtfBq8yACfOABG0yisKDAhmwBpTUEgcAIqW2d3TLUVygnA0uqDJOIIwL5u3KLmpPhXl4kvCc2UCGLNpyhqTQzNLHKMtbhgoOWCeyxyugYV1EXSw27rU9ogPQ9kJwBzc66Zw3t+wr3aSQMc6GI/ZK7q1IJL6JBcnGhSrgY0b5IKosCp1Az63W4n92GlskGYkhVAzhxhjiQ2sP5gcVSoJBwKcWegJck+WfGE1gNROFfrCvBlFmJ808IzGU42RUhbju00fPLPCJ2zKK0lQY0FDh4E5RIbRkiYDdSX5+5yONIqwmrsy6k3TlUs+dQKRp+X9i6JdctI7IUU0wUoJSQ4oCpwfCkduAZMW4M5IBwceXCFJBvpCkFw4NAGGrlnw9mgyZK3IKSA+IBUFeWGWPGIGGT+6U8bpSkvxwHkNY7DNCwgkE3T94p1qwpw8IEFMCVsfcVzPuYd6/eECBCYCSs/nOFJH1uYgQIAK5tjD54xDCBAjWPQmJT4n91MVcvzgQIJfiCLPJxMOk93xP5wIEYgxsMV8h7iHB/1V+HsIECABzZ8vGExHYEAhJWI5xyX9bmfaBAgGNDlzPtD2z/9PzgQIAYYd4/dHsYPN/6/CBAgEBOAgfV8IECAAo/OG8zA84ECAYna8PnQRDbK/wDkTPun2VHIENdMCbtHePMf1wS0d0c/+6IECAQyT3/E+6ogdv8AeX+H3gQIqHY2F3V7qossnFXKBAhZO2NdFV2v3ZfOZ/XHYECNY9E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http://www.igpinstitute.org/images/revisedq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7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GWAS - Genome-wide association </a:t>
            </a:r>
            <a:r>
              <a:rPr lang="en-US" sz="3600" dirty="0" smtClean="0"/>
              <a:t>study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GWAS tries to find possible association between </a:t>
            </a:r>
            <a:r>
              <a:rPr lang="en-US" dirty="0" smtClean="0"/>
              <a:t>genotypes (SNPs) </a:t>
            </a:r>
            <a:r>
              <a:rPr lang="en-US" dirty="0" smtClean="0"/>
              <a:t>and trait (e.g. disease state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genotypes</a:t>
            </a:r>
            <a:r>
              <a:rPr lang="en-US" dirty="0" smtClean="0"/>
              <a:t> (i.e. SNPs) that are statistically strongly associated with the trait could be thought as risk factors that increase chances of the disease onset</a:t>
            </a:r>
          </a:p>
          <a:p>
            <a:pPr lvl="1"/>
            <a:r>
              <a:rPr lang="en-US" dirty="0" smtClean="0"/>
              <a:t>Typically the datasets are of very large size containing more than ½ - 1 million markers (SNPs)</a:t>
            </a:r>
          </a:p>
          <a:p>
            <a:pPr lvl="1"/>
            <a:r>
              <a:rPr lang="en-US" dirty="0" smtClean="0"/>
              <a:t>Need quick efficient statistical approaches to scan all markers (and sometimes all pairwise combinations!)   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visually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8382000" cy="140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 of binary trait (case or control)</a:t>
            </a:r>
          </a:p>
          <a:p>
            <a:r>
              <a:rPr lang="en-US" dirty="0" smtClean="0"/>
              <a:t>Genotypes are represented as SNP names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rs</a:t>
            </a:r>
            <a:r>
              <a:rPr lang="en-US" dirty="0" smtClean="0"/>
              <a:t> followed by the # (e.g. </a:t>
            </a:r>
            <a:r>
              <a:rPr lang="en-CA" dirty="0" smtClean="0"/>
              <a:t>rs2305089)</a:t>
            </a:r>
            <a:r>
              <a:rPr lang="en-CA" dirty="0"/>
              <a:t> rs2305089</a:t>
            </a:r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9626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4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err="1"/>
              <a:t>GenABEL</a:t>
            </a:r>
            <a:r>
              <a:rPr lang="en-CA" sz="2800" dirty="0"/>
              <a:t>: genome-wide SNP association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CA" sz="2400" dirty="0"/>
              <a:t>The mission of the </a:t>
            </a:r>
            <a:r>
              <a:rPr lang="en-CA" sz="2400" b="1" dirty="0" err="1"/>
              <a:t>GenABEL</a:t>
            </a:r>
            <a:r>
              <a:rPr lang="en-CA" sz="2400" b="1" dirty="0"/>
              <a:t> project</a:t>
            </a:r>
            <a:r>
              <a:rPr lang="en-CA" sz="2400" dirty="0"/>
              <a:t> is to provide a free framework for </a:t>
            </a:r>
            <a:r>
              <a:rPr lang="en-CA" sz="2400" b="1" dirty="0"/>
              <a:t>collaborative</a:t>
            </a:r>
            <a:r>
              <a:rPr lang="en-CA" sz="2400" dirty="0"/>
              <a:t>, robust, transparent, </a:t>
            </a:r>
            <a:r>
              <a:rPr lang="en-CA" sz="2400" b="1" dirty="0"/>
              <a:t>open-source</a:t>
            </a:r>
            <a:r>
              <a:rPr lang="en-CA" sz="2400" dirty="0"/>
              <a:t> based development of </a:t>
            </a:r>
            <a:r>
              <a:rPr lang="en-CA" sz="2400" u="sng" dirty="0"/>
              <a:t>statistical genomics </a:t>
            </a:r>
            <a:r>
              <a:rPr lang="en-CA" sz="2400" dirty="0"/>
              <a:t>methodology. </a:t>
            </a:r>
            <a:r>
              <a:rPr lang="en-CA" sz="2400" dirty="0" smtClean="0"/>
              <a:t>(source: </a:t>
            </a:r>
            <a:r>
              <a:rPr lang="en-CA" sz="2400" dirty="0">
                <a:hlinkClick r:id="rId2"/>
              </a:rPr>
              <a:t>http://www.genabel.org</a:t>
            </a:r>
            <a:r>
              <a:rPr lang="en-CA" sz="2400" dirty="0" smtClean="0">
                <a:hlinkClick r:id="rId2"/>
              </a:rPr>
              <a:t>/</a:t>
            </a:r>
            <a:r>
              <a:rPr lang="en-CA" sz="2400" dirty="0" smtClean="0"/>
              <a:t>)</a:t>
            </a:r>
          </a:p>
          <a:p>
            <a:r>
              <a:rPr lang="en-US" sz="2400" dirty="0" smtClean="0"/>
              <a:t>GWAS related *ABEL packages:</a:t>
            </a:r>
          </a:p>
          <a:p>
            <a:pPr lvl="1"/>
            <a:r>
              <a:rPr lang="en-CA" sz="2000" dirty="0" err="1" smtClean="0">
                <a:hlinkClick r:id="rId3"/>
              </a:rPr>
              <a:t>GenABEL</a:t>
            </a:r>
            <a:r>
              <a:rPr lang="en-CA" sz="2000" dirty="0" smtClean="0"/>
              <a:t> - </a:t>
            </a:r>
            <a:r>
              <a:rPr lang="en-CA" sz="2000" dirty="0"/>
              <a:t> for quantitative, binary and time-till-event traits</a:t>
            </a:r>
          </a:p>
          <a:p>
            <a:pPr lvl="1"/>
            <a:r>
              <a:rPr lang="en-CA" sz="2000" dirty="0" err="1" smtClean="0">
                <a:hlinkClick r:id="rId3"/>
              </a:rPr>
              <a:t>ProbABEL</a:t>
            </a:r>
            <a:r>
              <a:rPr lang="en-CA" sz="2000" dirty="0" smtClean="0"/>
              <a:t> - </a:t>
            </a:r>
            <a:r>
              <a:rPr lang="en-CA" sz="2000" dirty="0"/>
              <a:t>g</a:t>
            </a:r>
            <a:r>
              <a:rPr lang="en-CA" sz="2000" dirty="0" smtClean="0"/>
              <a:t>enome-wide </a:t>
            </a:r>
            <a:r>
              <a:rPr lang="en-CA" sz="2000" dirty="0"/>
              <a:t>association analysis of imputed data</a:t>
            </a:r>
          </a:p>
          <a:p>
            <a:pPr lvl="1"/>
            <a:r>
              <a:rPr lang="en-CA" sz="2000" dirty="0" err="1" smtClean="0">
                <a:hlinkClick r:id="rId3"/>
              </a:rPr>
              <a:t>MixABEL</a:t>
            </a:r>
            <a:r>
              <a:rPr lang="en-CA" sz="2000" dirty="0" smtClean="0"/>
              <a:t> - </a:t>
            </a:r>
            <a:r>
              <a:rPr lang="en-CA" sz="2000" dirty="0"/>
              <a:t>mixed models for genome-wide association analysis</a:t>
            </a:r>
          </a:p>
          <a:p>
            <a:pPr lvl="1"/>
            <a:r>
              <a:rPr lang="en-CA" sz="2000" dirty="0" err="1" smtClean="0">
                <a:hlinkClick r:id="rId3"/>
              </a:rPr>
              <a:t>OmicABEL</a:t>
            </a:r>
            <a:r>
              <a:rPr lang="en-CA" sz="2000" dirty="0" smtClean="0"/>
              <a:t> - </a:t>
            </a:r>
            <a:r>
              <a:rPr lang="en-CA" sz="2000" dirty="0"/>
              <a:t>mixed-model based </a:t>
            </a:r>
            <a:r>
              <a:rPr lang="en-CA" sz="2000" dirty="0" smtClean="0"/>
              <a:t>GWAS for </a:t>
            </a:r>
            <a:r>
              <a:rPr lang="en-CA" sz="2000" dirty="0"/>
              <a:t>both single trait and multiple trait ("</a:t>
            </a:r>
            <a:r>
              <a:rPr lang="en-CA" sz="2000" dirty="0" err="1"/>
              <a:t>omics</a:t>
            </a:r>
            <a:r>
              <a:rPr lang="en-CA" sz="2000" dirty="0"/>
              <a:t>") </a:t>
            </a:r>
            <a:r>
              <a:rPr lang="en-CA" sz="2000" dirty="0" smtClean="0"/>
              <a:t>analyses</a:t>
            </a:r>
          </a:p>
          <a:p>
            <a:r>
              <a:rPr lang="en-US" sz="2400" dirty="0" smtClean="0"/>
              <a:t>Install in R by </a:t>
            </a:r>
            <a:r>
              <a:rPr lang="en-CA" sz="2400" dirty="0"/>
              <a:t> </a:t>
            </a:r>
            <a:r>
              <a:rPr lang="en-CA" sz="2400" dirty="0" err="1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en-CA" sz="2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CA" sz="2400" dirty="0" err="1">
                <a:latin typeface="Courier New" pitchFamily="49" charset="0"/>
                <a:cs typeface="Courier New" pitchFamily="49" charset="0"/>
              </a:rPr>
              <a:t>GenABEL</a:t>
            </a:r>
            <a:r>
              <a:rPr lang="en-CA" sz="24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en-US" sz="2400" dirty="0" smtClean="0"/>
              <a:t>Extensive </a:t>
            </a:r>
            <a:r>
              <a:rPr lang="en-US" sz="2400" b="1" dirty="0" smtClean="0"/>
              <a:t>tutorial</a:t>
            </a:r>
            <a:r>
              <a:rPr lang="en-US" sz="2400" dirty="0" smtClean="0"/>
              <a:t> could be consulted </a:t>
            </a:r>
            <a:r>
              <a:rPr lang="en-US" sz="2400" dirty="0" smtClean="0">
                <a:hlinkClick r:id="rId4"/>
              </a:rPr>
              <a:t>here</a:t>
            </a:r>
            <a:r>
              <a:rPr lang="en-US" sz="2400" dirty="0" smtClean="0"/>
              <a:t>	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1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GenABEL</a:t>
            </a:r>
            <a:r>
              <a:rPr lang="en-US" dirty="0"/>
              <a:t> </a:t>
            </a:r>
            <a:r>
              <a:rPr lang="en-US" dirty="0" smtClean="0"/>
              <a:t>data storage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/>
          <a:lstStyle/>
          <a:p>
            <a:r>
              <a:rPr lang="en-US" dirty="0" smtClean="0"/>
              <a:t>Typical in GWAS there are 2 types of data:</a:t>
            </a:r>
          </a:p>
          <a:p>
            <a:pPr lvl="1"/>
            <a:r>
              <a:rPr lang="en-US" dirty="0" smtClean="0"/>
              <a:t>Phenotypic: information on samples (sex, age, trait)</a:t>
            </a:r>
          </a:p>
          <a:p>
            <a:pPr lvl="1"/>
            <a:r>
              <a:rPr lang="en-US" dirty="0" smtClean="0"/>
              <a:t>Genomic:  information on genotypes (SNP states)</a:t>
            </a:r>
          </a:p>
          <a:p>
            <a:r>
              <a:rPr lang="en-US" dirty="0" smtClean="0"/>
              <a:t>Data stored in data object:</a:t>
            </a:r>
          </a:p>
          <a:p>
            <a:pPr lvl="1"/>
            <a:r>
              <a:rPr lang="en-US" dirty="0" smtClean="0"/>
              <a:t>Access phenotypic data:   … @</a:t>
            </a:r>
            <a:r>
              <a:rPr lang="en-US" dirty="0" err="1" smtClean="0"/>
              <a:t>phdata</a:t>
            </a:r>
            <a:endParaRPr lang="en-US" dirty="0" smtClean="0"/>
          </a:p>
          <a:p>
            <a:pPr lvl="1"/>
            <a:r>
              <a:rPr lang="en-US" dirty="0" smtClean="0"/>
              <a:t>Access genotypic data: …@</a:t>
            </a:r>
            <a:r>
              <a:rPr lang="en-US" dirty="0" err="1" smtClean="0"/>
              <a:t>gtdata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where “…” represents name of </a:t>
            </a:r>
            <a:r>
              <a:rPr lang="en-US" dirty="0" err="1" smtClean="0"/>
              <a:t>GenABEL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Data object could be saved 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*.raw </a:t>
            </a:r>
            <a:r>
              <a:rPr lang="en-US" dirty="0" smtClean="0"/>
              <a:t>file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5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- HW 1B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of </a:t>
            </a:r>
            <a:r>
              <a:rPr lang="en-US" u="sng" dirty="0" smtClean="0"/>
              <a:t>3 choices </a:t>
            </a:r>
            <a:r>
              <a:rPr lang="en-US" dirty="0" smtClean="0"/>
              <a:t>of HW types</a:t>
            </a:r>
          </a:p>
          <a:p>
            <a:pPr lvl="1"/>
            <a:r>
              <a:rPr lang="en-US" dirty="0" smtClean="0"/>
              <a:t>Literature bases </a:t>
            </a:r>
          </a:p>
          <a:p>
            <a:pPr lvl="1"/>
            <a:r>
              <a:rPr lang="en-US" dirty="0" smtClean="0"/>
              <a:t>Computer / programming based in R</a:t>
            </a:r>
          </a:p>
          <a:p>
            <a:pPr lvl="1"/>
            <a:r>
              <a:rPr lang="en-US" dirty="0" smtClean="0"/>
              <a:t>Q&amp;A based – review of </a:t>
            </a:r>
            <a:r>
              <a:rPr lang="en-US" dirty="0" err="1" smtClean="0"/>
              <a:t>GenABEL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Due date</a:t>
            </a:r>
            <a:r>
              <a:rPr lang="en-US" dirty="0" smtClean="0"/>
              <a:t>: November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 (Friday) @ midnight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8382000" cy="4114800"/>
          </a:xfrm>
        </p:spPr>
        <p:txBody>
          <a:bodyPr>
            <a:noAutofit/>
          </a:bodyPr>
          <a:lstStyle/>
          <a:p>
            <a:r>
              <a:rPr lang="en-US" sz="7200" dirty="0"/>
              <a:t>HW1b – type </a:t>
            </a:r>
            <a:r>
              <a:rPr lang="en-US" sz="7200" dirty="0" smtClean="0"/>
              <a:t>1:</a:t>
            </a:r>
            <a:br>
              <a:rPr lang="en-US" sz="7200" dirty="0" smtClean="0"/>
            </a:br>
            <a:r>
              <a:rPr lang="en-US" sz="7200" dirty="0"/>
              <a:t>	</a:t>
            </a:r>
            <a:r>
              <a:rPr lang="en-US" sz="7200" dirty="0" smtClean="0"/>
              <a:t>Literature </a:t>
            </a:r>
            <a:r>
              <a:rPr lang="en-US" sz="7200" dirty="0"/>
              <a:t>review</a:t>
            </a:r>
            <a:endParaRPr lang="en-CA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b="1" dirty="0" smtClean="0"/>
              <a:t>HW1b – type 1: Literature review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Consists of literature review</a:t>
            </a:r>
          </a:p>
          <a:p>
            <a:r>
              <a:rPr lang="en-US" dirty="0" smtClean="0"/>
              <a:t>Total of 4 paper choices</a:t>
            </a:r>
          </a:p>
          <a:p>
            <a:pPr lvl="1"/>
            <a:r>
              <a:rPr lang="en-US" dirty="0" smtClean="0"/>
              <a:t>Paper 1:</a:t>
            </a:r>
            <a:r>
              <a:rPr lang="en-US" sz="2000" dirty="0" smtClean="0"/>
              <a:t> “</a:t>
            </a:r>
            <a:r>
              <a:rPr lang="en-CA" sz="2000" dirty="0"/>
              <a:t>A vision for the future of genomics </a:t>
            </a:r>
            <a:r>
              <a:rPr lang="en-CA" sz="2000" dirty="0" smtClean="0"/>
              <a:t>research”</a:t>
            </a:r>
            <a:endParaRPr lang="en-US" sz="2000" dirty="0" smtClean="0"/>
          </a:p>
          <a:p>
            <a:pPr lvl="1"/>
            <a:r>
              <a:rPr lang="en-US" dirty="0" smtClean="0"/>
              <a:t>Paper 2: </a:t>
            </a:r>
            <a:r>
              <a:rPr lang="en-US" sz="2000" dirty="0"/>
              <a:t>“</a:t>
            </a:r>
            <a:r>
              <a:rPr lang="en-CA" sz="2000" dirty="0"/>
              <a:t>Genotyping errors: causes, consequences and </a:t>
            </a:r>
            <a:r>
              <a:rPr lang="en-CA" sz="2000" dirty="0"/>
              <a:t>solutions”</a:t>
            </a:r>
            <a:endParaRPr lang="en-US" sz="2000" dirty="0"/>
          </a:p>
          <a:p>
            <a:pPr lvl="1"/>
            <a:r>
              <a:rPr lang="en-US" dirty="0" smtClean="0"/>
              <a:t>Paper 3</a:t>
            </a:r>
            <a:r>
              <a:rPr lang="en-US" sz="2000" dirty="0" smtClean="0"/>
              <a:t>: “</a:t>
            </a:r>
            <a:r>
              <a:rPr lang="en-CA" sz="2000" dirty="0" smtClean="0"/>
              <a:t>Replicating </a:t>
            </a:r>
            <a:r>
              <a:rPr lang="en-CA" sz="2000" dirty="0"/>
              <a:t>genotype-phenotype </a:t>
            </a:r>
            <a:r>
              <a:rPr lang="en-CA" sz="2000" dirty="0" smtClean="0"/>
              <a:t>associations…” </a:t>
            </a:r>
            <a:r>
              <a:rPr lang="en-CA" sz="2000" dirty="0"/>
              <a:t>AND </a:t>
            </a:r>
            <a:r>
              <a:rPr lang="en-CA" sz="2000" dirty="0" smtClean="0"/>
              <a:t>“…choice </a:t>
            </a:r>
            <a:r>
              <a:rPr lang="en-CA" sz="2000" dirty="0"/>
              <a:t>of population </a:t>
            </a:r>
            <a:r>
              <a:rPr lang="en-CA" sz="2000" dirty="0" smtClean="0"/>
              <a:t>structure..”</a:t>
            </a:r>
            <a:endParaRPr lang="en-US" sz="2000" dirty="0"/>
          </a:p>
          <a:p>
            <a:pPr lvl="1"/>
            <a:r>
              <a:rPr lang="en-US" dirty="0" smtClean="0"/>
              <a:t>Paper 4: “</a:t>
            </a:r>
            <a:r>
              <a:rPr lang="en-CA" sz="2100" dirty="0" smtClean="0"/>
              <a:t>Rare </a:t>
            </a:r>
            <a:r>
              <a:rPr lang="en-CA" sz="2100" dirty="0"/>
              <a:t>and common variants: twenty </a:t>
            </a:r>
            <a:r>
              <a:rPr lang="en-CA" sz="2100" dirty="0" smtClean="0"/>
              <a:t>arguments”</a:t>
            </a:r>
            <a:endParaRPr lang="en-US" sz="2100" dirty="0"/>
          </a:p>
          <a:p>
            <a:r>
              <a:rPr lang="en-US" dirty="0" smtClean="0"/>
              <a:t>Submission includes written </a:t>
            </a:r>
            <a:r>
              <a:rPr lang="en-US" u="sng" dirty="0" smtClean="0"/>
              <a:t>report</a:t>
            </a:r>
            <a:r>
              <a:rPr lang="en-US" dirty="0" smtClean="0"/>
              <a:t> (due Nov 8th) and </a:t>
            </a:r>
            <a:r>
              <a:rPr lang="en-US" u="sng" dirty="0" smtClean="0"/>
              <a:t>oral group presentation </a:t>
            </a:r>
            <a:r>
              <a:rPr lang="en-US" dirty="0" smtClean="0"/>
              <a:t>(Dec 10th)</a:t>
            </a:r>
          </a:p>
          <a:p>
            <a:pPr lvl="1"/>
            <a:r>
              <a:rPr lang="en-US" sz="2000" b="1" dirty="0" smtClean="0"/>
              <a:t>NOTE:</a:t>
            </a:r>
            <a:r>
              <a:rPr lang="en-US" sz="2000" dirty="0" smtClean="0"/>
              <a:t> Report writing guidelines were given during Sept 17 lecture 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1156</Words>
  <Application>Microsoft Office PowerPoint</Application>
  <PresentationFormat>On-screen Show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HW1b: Background information</vt:lpstr>
      <vt:lpstr>Talk outline</vt:lpstr>
      <vt:lpstr>GWAS - Genome-wide association study</vt:lpstr>
      <vt:lpstr>GWAS visually</vt:lpstr>
      <vt:lpstr>GenABEL: genome-wide SNP association analysis</vt:lpstr>
      <vt:lpstr>GenABEL data storage</vt:lpstr>
      <vt:lpstr>Homework - HW 1B</vt:lpstr>
      <vt:lpstr>HW1b – type 1:  Literature review</vt:lpstr>
      <vt:lpstr>HW1b – type 1: Literature review</vt:lpstr>
      <vt:lpstr>HW1b – type 1: Literature review</vt:lpstr>
      <vt:lpstr>HW1b – type 1: Literature review</vt:lpstr>
      <vt:lpstr>HW1b – type 1: Literature review</vt:lpstr>
      <vt:lpstr>HW1b – type 2:         computer based</vt:lpstr>
      <vt:lpstr>HW1b – type 2: Computer based</vt:lpstr>
      <vt:lpstr>HW1b – type 2: Computer based</vt:lpstr>
      <vt:lpstr>HW1b – type 2: Computer based</vt:lpstr>
      <vt:lpstr>HW1b – type 2: Computer based</vt:lpstr>
      <vt:lpstr>HW1b – type 2: Computer based</vt:lpstr>
      <vt:lpstr>HW1b – type 2: Computer based</vt:lpstr>
      <vt:lpstr>HW1b – type 3:         Q&amp;A based</vt:lpstr>
      <vt:lpstr>HW1b – type 3: Q&amp;A based</vt:lpstr>
      <vt:lpstr>HW1b – type 3: Q&amp;A based</vt:lpstr>
      <vt:lpstr>Next practical lecture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HW1b: Background information</dc:title>
  <dc:creator>Kirill</dc:creator>
  <cp:lastModifiedBy>Kyrylo Bessonov</cp:lastModifiedBy>
  <cp:revision>19</cp:revision>
  <dcterms:created xsi:type="dcterms:W3CDTF">2006-08-16T00:00:00Z</dcterms:created>
  <dcterms:modified xsi:type="dcterms:W3CDTF">2013-10-07T21:45:15Z</dcterms:modified>
</cp:coreProperties>
</file>