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93" r:id="rId2"/>
    <p:sldId id="294" r:id="rId3"/>
    <p:sldId id="296" r:id="rId4"/>
    <p:sldId id="298" r:id="rId5"/>
    <p:sldId id="299" r:id="rId6"/>
    <p:sldId id="291" r:id="rId7"/>
    <p:sldId id="300" r:id="rId8"/>
    <p:sldId id="301" r:id="rId9"/>
    <p:sldId id="295" r:id="rId10"/>
    <p:sldId id="297" r:id="rId11"/>
    <p:sldId id="302" r:id="rId12"/>
    <p:sldId id="303" r:id="rId13"/>
    <p:sldId id="306" r:id="rId14"/>
    <p:sldId id="305" r:id="rId15"/>
    <p:sldId id="310" r:id="rId16"/>
    <p:sldId id="307" r:id="rId17"/>
    <p:sldId id="308" r:id="rId18"/>
    <p:sldId id="309" r:id="rId19"/>
    <p:sldId id="311" r:id="rId20"/>
    <p:sldId id="292" r:id="rId21"/>
    <p:sldId id="313" r:id="rId22"/>
    <p:sldId id="312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30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80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00A7-A257-4D5C-810E-610DEAA06CEC}" type="datetimeFigureOut">
              <a:rPr lang="en-CA" smtClean="0"/>
              <a:t>15/10/2013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B7C3F-0ABC-4D03-860B-D5A0DBAB7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63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Homozygote: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7C3F-0ABC-4D03-860B-D5A0DBAB71C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66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7C3F-0ABC-4D03-860B-D5A0DBAB71C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29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7C3F-0ABC-4D03-860B-D5A0DBAB71C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98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7C3F-0ABC-4D03-860B-D5A0DBAB71C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07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7C3F-0ABC-4D03-860B-D5A0DBAB71C2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89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7C3F-0ABC-4D03-860B-D5A0DBAB71C2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77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FF43-30DE-45D9-9309-8013D3EFC001}" type="datetime1">
              <a:rPr lang="en-US" smtClean="0"/>
              <a:t>10/15/2013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84A69-6464-4A29-B718-F1A0A0DEC87F}" type="datetime1">
              <a:rPr lang="en-US" smtClean="0"/>
              <a:t>10/15/2013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7C49-E859-4A9E-9CB4-4DB9DDA0F43F}" type="datetime1">
              <a:rPr lang="en-US" smtClean="0"/>
              <a:t>10/15/2013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496944" cy="5184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705F-7150-443C-B2FB-102245B7A832}" type="datetime1">
              <a:rPr lang="en-US" smtClean="0"/>
              <a:t>10/15/2013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BC0C-E7DE-44E4-BB1A-BCAE118033E0}" type="datetime1">
              <a:rPr lang="en-US" smtClean="0"/>
              <a:t>10/15/2013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2D4-A570-402B-921A-344BBC930EB0}" type="datetime1">
              <a:rPr lang="en-US" smtClean="0"/>
              <a:t>10/15/2013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26E-2C78-4993-89B2-ACA64CFCA2C3}" type="datetime1">
              <a:rPr lang="en-US" smtClean="0"/>
              <a:t>10/15/2013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9FD7-E2F4-49C2-B17C-59586D837FAA}" type="datetime1">
              <a:rPr lang="en-US" smtClean="0"/>
              <a:t>10/15/2013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BA48-4B6E-4987-B2C5-846729C8798E}" type="datetime1">
              <a:rPr lang="en-US" smtClean="0"/>
              <a:t>10/15/2013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23AD-96D3-44A1-8747-534045E2CD30}" type="datetime1">
              <a:rPr lang="en-US" smtClean="0"/>
              <a:t>10/15/2013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217-6FE2-4CAC-A7BC-7AB246C40FBE}" type="datetime1">
              <a:rPr lang="en-US" smtClean="0"/>
              <a:t>10/15/2013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344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8524180" cy="669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761"/>
            <a:ext cx="8524180" cy="51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8154-50DD-4B07-BDC7-72AEC4CB391B}" type="datetime1">
              <a:rPr lang="en-US" smtClean="0"/>
              <a:t>10/15/2013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Box 6"/>
          <p:cNvSpPr txBox="1"/>
          <p:nvPr userDrawn="1"/>
        </p:nvSpPr>
        <p:spPr>
          <a:xfrm>
            <a:off x="8244408" y="6381328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80EF2FD-DFFE-47A7-8026-199AB9F9FBE9}" type="slidenum">
              <a:rPr lang="en-CA" sz="2400" b="1" smtClean="0">
                <a:solidFill>
                  <a:srgbClr val="FF0000"/>
                </a:solidFill>
              </a:rPr>
              <a:pPr algn="ctr"/>
              <a:t>‹#›</a:t>
            </a:fld>
            <a:endParaRPr lang="en-CA" b="1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issemann.blogspot.be/2009_04_01_archiv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8268022" cy="131839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Practical aspects of GWAS</a:t>
            </a:r>
            <a:endParaRPr lang="en-CA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509120"/>
            <a:ext cx="7488832" cy="187220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Association studies under statistical </a:t>
            </a:r>
            <a:r>
              <a:rPr lang="en-US" dirty="0"/>
              <a:t>g</a:t>
            </a:r>
            <a:r>
              <a:rPr lang="en-US" dirty="0" smtClean="0"/>
              <a:t>enetics  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err="1" smtClean="0"/>
              <a:t>GenABEL</a:t>
            </a:r>
            <a:r>
              <a:rPr lang="en-US" dirty="0" smtClean="0"/>
              <a:t> hands-on tutorial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Genetic Models and Underlining Hypotheses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616623"/>
          </a:xfrm>
        </p:spPr>
        <p:txBody>
          <a:bodyPr/>
          <a:lstStyle/>
          <a:p>
            <a:r>
              <a:rPr lang="en-US" dirty="0" smtClean="0"/>
              <a:t>Can work with observations at:</a:t>
            </a:r>
          </a:p>
          <a:p>
            <a:pPr lvl="1"/>
            <a:r>
              <a:rPr lang="en-US" dirty="0" smtClean="0"/>
              <a:t>Genotypic level (A/A, A/a or a/a)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To test for association with trait (cases/controls)</a:t>
            </a:r>
          </a:p>
          <a:p>
            <a:pPr lvl="2"/>
            <a:r>
              <a:rPr lang="en-US" i="1" dirty="0" smtClean="0"/>
              <a:t>X</a:t>
            </a:r>
            <a:r>
              <a:rPr lang="en-US" i="1" baseline="30000" dirty="0" smtClean="0"/>
              <a:t>2  </a:t>
            </a:r>
            <a:r>
              <a:rPr lang="en-US" dirty="0"/>
              <a:t>independence test with 2 </a:t>
            </a:r>
            <a:r>
              <a:rPr lang="en-US" dirty="0" err="1"/>
              <a:t>d.f</a:t>
            </a:r>
            <a:r>
              <a:rPr lang="en-US" dirty="0" err="1" smtClean="0"/>
              <a:t>.</a:t>
            </a:r>
            <a:r>
              <a:rPr lang="en-US" dirty="0" smtClean="0"/>
              <a:t> is commonly used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10</a:t>
            </a:fld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760640" cy="197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5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X</a:t>
            </a:r>
            <a:r>
              <a:rPr lang="en-US" i="1" baseline="30000" dirty="0"/>
              <a:t>2  </a:t>
            </a:r>
            <a:r>
              <a:rPr lang="en-US" dirty="0" smtClean="0"/>
              <a:t>test of association for binary trait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 allelic level</a:t>
                </a:r>
              </a:p>
              <a:p>
                <a:pPr lvl="1"/>
                <a:endParaRPr lang="en-US" i="1" dirty="0" smtClean="0"/>
              </a:p>
              <a:p>
                <a:pPr lvl="1"/>
                <a:endParaRPr lang="en-US" i="1" dirty="0"/>
              </a:p>
              <a:p>
                <a:pPr lvl="1"/>
                <a:endParaRPr lang="en-US" i="1" dirty="0" smtClean="0"/>
              </a:p>
              <a:p>
                <a:pPr lvl="1"/>
                <a:endParaRPr lang="en-US" i="1" dirty="0" smtClean="0"/>
              </a:p>
              <a:p>
                <a:pPr lvl="1"/>
                <a:r>
                  <a:rPr lang="en-US" i="1" dirty="0" smtClean="0"/>
                  <a:t>X</a:t>
                </a:r>
                <a:r>
                  <a:rPr lang="en-US" i="1" baseline="30000" dirty="0" smtClean="0"/>
                  <a:t>2  </a:t>
                </a:r>
                <a:r>
                  <a:rPr lang="en-US" dirty="0"/>
                  <a:t>independence test with </a:t>
                </a:r>
                <a:r>
                  <a:rPr lang="en-US" dirty="0" smtClean="0"/>
                  <a:t>1 </a:t>
                </a:r>
                <a:r>
                  <a:rPr lang="en-US" dirty="0" err="1"/>
                  <a:t>d.f</a:t>
                </a:r>
                <a:r>
                  <a:rPr lang="en-US" dirty="0" err="1" smtClean="0"/>
                  <a:t>.</a:t>
                </a: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∗2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latin typeface="Cambria Math"/>
                            </a:rPr>
                            <m:t>(2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50" t="-15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11</a:t>
            </a:fld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14415"/>
              </p:ext>
            </p:extLst>
          </p:nvPr>
        </p:nvGraphicFramePr>
        <p:xfrm>
          <a:off x="2627784" y="2060848"/>
          <a:ext cx="4200018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433"/>
                <a:gridCol w="1052513"/>
                <a:gridCol w="1047750"/>
                <a:gridCol w="79432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CA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CA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u="none" strike="noStrike" dirty="0">
                          <a:effectLst/>
                        </a:rPr>
                        <a:t>Total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u="none" strike="noStrike" dirty="0">
                          <a:effectLst/>
                        </a:rPr>
                        <a:t>Cases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u="none" strike="noStrike" dirty="0">
                          <a:effectLst/>
                        </a:rPr>
                        <a:t>2r</a:t>
                      </a:r>
                      <a:r>
                        <a:rPr lang="en-CA" sz="2800" u="none" strike="noStrike" baseline="-25000" dirty="0">
                          <a:effectLst/>
                        </a:rPr>
                        <a:t>o</a:t>
                      </a:r>
                      <a:r>
                        <a:rPr lang="en-CA" sz="2800" u="none" strike="noStrike" dirty="0">
                          <a:effectLst/>
                        </a:rPr>
                        <a:t>+r</a:t>
                      </a:r>
                      <a:r>
                        <a:rPr lang="en-CA" sz="2800" u="none" strike="noStrike" baseline="-25000" dirty="0">
                          <a:effectLst/>
                        </a:rPr>
                        <a:t>1</a:t>
                      </a:r>
                      <a:endParaRPr lang="en-CA" sz="2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u="none" strike="noStrike" dirty="0">
                          <a:effectLst/>
                        </a:rPr>
                        <a:t>2r</a:t>
                      </a:r>
                      <a:r>
                        <a:rPr lang="en-CA" sz="2800" u="none" strike="noStrike" baseline="-25000" dirty="0">
                          <a:effectLst/>
                        </a:rPr>
                        <a:t>2</a:t>
                      </a:r>
                      <a:r>
                        <a:rPr lang="en-CA" sz="2800" u="none" strike="noStrike" dirty="0">
                          <a:effectLst/>
                        </a:rPr>
                        <a:t>+r</a:t>
                      </a:r>
                      <a:r>
                        <a:rPr lang="en-CA" sz="2800" u="none" strike="noStrike" baseline="-25000" dirty="0">
                          <a:effectLst/>
                        </a:rPr>
                        <a:t>1</a:t>
                      </a:r>
                      <a:endParaRPr lang="en-CA" sz="2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u="none" strike="noStrike">
                          <a:effectLst/>
                        </a:rPr>
                        <a:t>2r</a:t>
                      </a:r>
                      <a:endParaRPr lang="en-CA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u="none" strike="noStrike" dirty="0">
                          <a:effectLst/>
                        </a:rPr>
                        <a:t>Controls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u="none" strike="noStrike" dirty="0">
                          <a:effectLst/>
                        </a:rPr>
                        <a:t>2s</a:t>
                      </a:r>
                      <a:r>
                        <a:rPr lang="en-CA" sz="2800" u="none" strike="noStrike" baseline="-25000" dirty="0">
                          <a:effectLst/>
                        </a:rPr>
                        <a:t>o</a:t>
                      </a:r>
                      <a:r>
                        <a:rPr lang="en-CA" sz="2800" u="none" strike="noStrike" dirty="0">
                          <a:effectLst/>
                        </a:rPr>
                        <a:t>+s</a:t>
                      </a:r>
                      <a:r>
                        <a:rPr lang="en-CA" sz="2800" u="none" strike="noStrike" baseline="-25000" dirty="0">
                          <a:effectLst/>
                        </a:rPr>
                        <a:t>1</a:t>
                      </a:r>
                      <a:endParaRPr lang="en-CA" sz="2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u="none" strike="noStrike" dirty="0">
                          <a:effectLst/>
                        </a:rPr>
                        <a:t>2s</a:t>
                      </a:r>
                      <a:r>
                        <a:rPr lang="en-CA" sz="2800" u="none" strike="noStrike" baseline="-25000" dirty="0">
                          <a:effectLst/>
                        </a:rPr>
                        <a:t>2</a:t>
                      </a:r>
                      <a:r>
                        <a:rPr lang="en-CA" sz="2800" u="none" strike="noStrike" dirty="0">
                          <a:effectLst/>
                        </a:rPr>
                        <a:t>+s</a:t>
                      </a:r>
                      <a:r>
                        <a:rPr lang="en-CA" sz="2800" u="none" strike="noStrike" baseline="-25000" dirty="0">
                          <a:effectLst/>
                        </a:rPr>
                        <a:t>1</a:t>
                      </a:r>
                      <a:endParaRPr lang="en-CA" sz="2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u="none" strike="noStrike" dirty="0">
                          <a:effectLst/>
                        </a:rPr>
                        <a:t>2r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u="none" strike="noStrike" dirty="0">
                          <a:effectLst/>
                        </a:rPr>
                        <a:t>Total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u="none" strike="noStrike" dirty="0">
                          <a:effectLst/>
                        </a:rPr>
                        <a:t>2n</a:t>
                      </a:r>
                      <a:r>
                        <a:rPr lang="en-CA" sz="2800" u="none" strike="noStrike" baseline="-25000" dirty="0">
                          <a:effectLst/>
                        </a:rPr>
                        <a:t>o</a:t>
                      </a:r>
                      <a:r>
                        <a:rPr lang="en-CA" sz="2800" u="none" strike="noStrike" dirty="0">
                          <a:effectLst/>
                        </a:rPr>
                        <a:t>+n</a:t>
                      </a:r>
                      <a:r>
                        <a:rPr lang="en-CA" sz="2800" u="none" strike="noStrike" baseline="-25000" dirty="0">
                          <a:effectLst/>
                        </a:rPr>
                        <a:t>1</a:t>
                      </a:r>
                      <a:endParaRPr lang="en-CA" sz="2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u="none" strike="noStrike" dirty="0">
                          <a:effectLst/>
                        </a:rPr>
                        <a:t>2n</a:t>
                      </a:r>
                      <a:r>
                        <a:rPr lang="en-CA" sz="2800" u="none" strike="noStrike" baseline="-25000" dirty="0">
                          <a:effectLst/>
                        </a:rPr>
                        <a:t>2</a:t>
                      </a:r>
                      <a:r>
                        <a:rPr lang="en-CA" sz="2800" u="none" strike="noStrike" dirty="0">
                          <a:effectLst/>
                        </a:rPr>
                        <a:t>+n</a:t>
                      </a:r>
                      <a:r>
                        <a:rPr lang="en-CA" sz="2800" u="none" strike="noStrike" baseline="-25000" dirty="0">
                          <a:effectLst/>
                        </a:rPr>
                        <a:t>1</a:t>
                      </a:r>
                      <a:endParaRPr lang="en-CA" sz="2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2n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9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Trait inheritance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184575"/>
          </a:xfrm>
        </p:spPr>
        <p:txBody>
          <a:bodyPr>
            <a:normAutofit fontScale="92500"/>
          </a:bodyPr>
          <a:lstStyle/>
          <a:p>
            <a:r>
              <a:rPr lang="en-CA" sz="2800" b="1" dirty="0" smtClean="0"/>
              <a:t>Allelic penetrance </a:t>
            </a:r>
            <a:r>
              <a:rPr lang="en-CA" sz="2800" dirty="0" smtClean="0"/>
              <a:t>- the </a:t>
            </a:r>
            <a:r>
              <a:rPr lang="en-CA" sz="2800" dirty="0"/>
              <a:t>proportion of individuals in a population who carry a disease-causing allele and express the disease </a:t>
            </a:r>
            <a:r>
              <a:rPr lang="en-CA" sz="2800" dirty="0" smtClean="0"/>
              <a:t>phenotype [5]</a:t>
            </a:r>
          </a:p>
          <a:p>
            <a:pPr lvl="1"/>
            <a:r>
              <a:rPr lang="en-US" sz="2400" b="1" dirty="0"/>
              <a:t>Trait T: </a:t>
            </a:r>
            <a:r>
              <a:rPr lang="en-US" sz="2400" dirty="0"/>
              <a:t>coded phenotype</a:t>
            </a:r>
            <a:r>
              <a:rPr lang="en-US" sz="2400" b="1" dirty="0"/>
              <a:t> </a:t>
            </a:r>
            <a:endParaRPr lang="en-CA" sz="2400" dirty="0"/>
          </a:p>
          <a:p>
            <a:pPr lvl="1"/>
            <a:r>
              <a:rPr lang="en-US" sz="2400" b="1" dirty="0"/>
              <a:t>Penetrance: </a:t>
            </a:r>
            <a:r>
              <a:rPr lang="en-US" sz="2400" dirty="0"/>
              <a:t>P(</a:t>
            </a:r>
            <a:r>
              <a:rPr lang="en-US" sz="2400" dirty="0" err="1"/>
              <a:t>T|Genotype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/>
              <a:t>Complete penetrance</a:t>
            </a:r>
            <a:r>
              <a:rPr lang="en-US" sz="2400" dirty="0"/>
              <a:t>: </a:t>
            </a:r>
            <a:r>
              <a:rPr lang="en-US" sz="2400" dirty="0" smtClean="0"/>
              <a:t>P(T|G) </a:t>
            </a:r>
            <a:r>
              <a:rPr lang="en-US" sz="2400" dirty="0"/>
              <a:t>= 1 </a:t>
            </a:r>
            <a:endParaRPr lang="en-CA" sz="2400" dirty="0"/>
          </a:p>
          <a:p>
            <a:pPr marL="0" indent="0">
              <a:buNone/>
            </a:pPr>
            <a:endParaRPr lang="en-CA" sz="2800" dirty="0" smtClean="0"/>
          </a:p>
          <a:p>
            <a:r>
              <a:rPr lang="en-US" sz="2800" b="1" dirty="0" err="1" smtClean="0"/>
              <a:t>Mendelian</a:t>
            </a:r>
            <a:r>
              <a:rPr lang="en-US" sz="2800" b="1" dirty="0" smtClean="0"/>
              <a:t> inheritance </a:t>
            </a:r>
            <a:r>
              <a:rPr lang="en-US" sz="2800" dirty="0" smtClean="0"/>
              <a:t>– traits that follow </a:t>
            </a:r>
            <a:r>
              <a:rPr lang="en-US" sz="2800" dirty="0" err="1" smtClean="0"/>
              <a:t>Mendelian</a:t>
            </a:r>
            <a:r>
              <a:rPr lang="en-US" sz="2800" dirty="0" smtClean="0"/>
              <a:t> Laws of inheritance from parents to children (</a:t>
            </a:r>
            <a:r>
              <a:rPr lang="en-US" sz="2800" b="1" dirty="0" smtClean="0"/>
              <a:t>e.g. </a:t>
            </a:r>
            <a:r>
              <a:rPr lang="en-US" sz="2800" dirty="0" smtClean="0"/>
              <a:t>eye/hair color)</a:t>
            </a:r>
          </a:p>
          <a:p>
            <a:pPr lvl="1"/>
            <a:r>
              <a:rPr lang="en-CA" sz="2400" dirty="0" smtClean="0"/>
              <a:t>alleles </a:t>
            </a:r>
            <a:r>
              <a:rPr lang="en-CA" sz="2400" dirty="0"/>
              <a:t>of different genes </a:t>
            </a:r>
            <a:r>
              <a:rPr lang="en-CA" sz="2400" b="1" dirty="0"/>
              <a:t>separate independently </a:t>
            </a:r>
            <a:r>
              <a:rPr lang="en-CA" sz="2400" dirty="0"/>
              <a:t>of one another when </a:t>
            </a:r>
            <a:r>
              <a:rPr lang="en-CA" sz="2400" dirty="0" smtClean="0"/>
              <a:t>sex cells/gametes </a:t>
            </a:r>
            <a:r>
              <a:rPr lang="en-CA" sz="2400" dirty="0"/>
              <a:t>are formed</a:t>
            </a:r>
            <a:endParaRPr lang="en-US" sz="2400" dirty="0" smtClean="0"/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ot all traits follow these laws (allele conversion, epigenetics)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12</a:t>
            </a:fld>
            <a:endParaRPr lang="en-CA"/>
          </a:p>
        </p:txBody>
      </p:sp>
      <p:pic>
        <p:nvPicPr>
          <p:cNvPr id="11266" name="Picture 2" descr="http://4.bp.blogspot.com/_LS4jiYeM8GI/Sd730j2JmEI/AAAAAAAACmg/fv_-PvW20Xs/s320/Men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04864"/>
            <a:ext cx="1600314" cy="18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allelic dominance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4968552" cy="5589239"/>
          </a:xfrm>
        </p:spPr>
        <p:txBody>
          <a:bodyPr>
            <a:normAutofit/>
          </a:bodyPr>
          <a:lstStyle/>
          <a:p>
            <a:r>
              <a:rPr lang="en-US" dirty="0" smtClean="0"/>
              <a:t>Dominance describes relationship of two alleles (A and a) in relation to final phenotype</a:t>
            </a:r>
          </a:p>
          <a:p>
            <a:pPr lvl="1"/>
            <a:r>
              <a:rPr lang="en-US" dirty="0" smtClean="0"/>
              <a:t>if one allele (e.g. A) “masks” the effect of other (e.g. a) it is said to be </a:t>
            </a:r>
            <a:r>
              <a:rPr lang="en-US" u="sng" dirty="0" smtClean="0"/>
              <a:t>dominant</a:t>
            </a:r>
            <a:r>
              <a:rPr lang="en-US" dirty="0" smtClean="0"/>
              <a:t> and masked allele </a:t>
            </a:r>
            <a:r>
              <a:rPr lang="en-US" u="sng" dirty="0" smtClean="0"/>
              <a:t>recessive</a:t>
            </a:r>
          </a:p>
          <a:p>
            <a:pPr lvl="1"/>
            <a:r>
              <a:rPr lang="en-US" dirty="0" smtClean="0"/>
              <a:t>Here the dominant allele A gives pea a yellow color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13</a:t>
            </a:fld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67035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78928" y="5173658"/>
            <a:ext cx="3665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  <a:r>
              <a:rPr lang="en-US" sz="1000" dirty="0"/>
              <a:t> </a:t>
            </a:r>
            <a:r>
              <a:rPr lang="en-CA" sz="1000" dirty="0">
                <a:hlinkClick r:id="rId4"/>
              </a:rPr>
              <a:t>http://nissemann.blogspot.be/2009_04_01_archive.html</a:t>
            </a:r>
            <a:endParaRPr lang="en-CA" sz="1000" dirty="0"/>
          </a:p>
        </p:txBody>
      </p:sp>
      <p:sp>
        <p:nvSpPr>
          <p:cNvPr id="7" name="Rectangle 6"/>
          <p:cNvSpPr/>
          <p:nvPr/>
        </p:nvSpPr>
        <p:spPr>
          <a:xfrm>
            <a:off x="5694169" y="5445224"/>
            <a:ext cx="3198311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Homozygote dominant: 	AA</a:t>
            </a:r>
          </a:p>
          <a:p>
            <a:r>
              <a:rPr lang="en-US" dirty="0" smtClean="0"/>
              <a:t>Heterozygote: 		</a:t>
            </a:r>
            <a:r>
              <a:rPr lang="en-US" dirty="0" err="1" smtClean="0"/>
              <a:t>Aa</a:t>
            </a:r>
            <a:endParaRPr lang="en-US" dirty="0" smtClean="0"/>
          </a:p>
          <a:p>
            <a:r>
              <a:rPr lang="en-US" dirty="0" smtClean="0"/>
              <a:t>Homozygote recessive: 	</a:t>
            </a:r>
            <a:r>
              <a:rPr lang="en-US" dirty="0" err="1" smtClean="0"/>
              <a:t>aa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4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498567" cy="43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</a:t>
            </a:r>
            <a:r>
              <a:rPr lang="en-US" dirty="0" smtClean="0"/>
              <a:t>enotype genetic based models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14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804248" y="4073079"/>
            <a:ext cx="145963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Dominant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Heterozygous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Recessive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67544" y="1052736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Hypothesis (</a:t>
            </a:r>
            <a:r>
              <a:rPr lang="en-US" b="1" dirty="0" smtClean="0"/>
              <a:t>H</a:t>
            </a:r>
            <a:r>
              <a:rPr lang="en-US" b="1" baseline="-25000" dirty="0" smtClean="0"/>
              <a:t>o</a:t>
            </a:r>
            <a:r>
              <a:rPr lang="en-US" dirty="0" smtClean="0"/>
              <a:t>): the </a:t>
            </a:r>
            <a:r>
              <a:rPr lang="en-US" dirty="0"/>
              <a:t>genetic effects of </a:t>
            </a:r>
            <a:r>
              <a:rPr lang="en-US" b="1" dirty="0"/>
              <a:t>AA</a:t>
            </a:r>
            <a:r>
              <a:rPr lang="en-US" dirty="0"/>
              <a:t> and </a:t>
            </a:r>
            <a:r>
              <a:rPr lang="en-US" b="1" dirty="0" err="1"/>
              <a:t>Aa</a:t>
            </a:r>
            <a:r>
              <a:rPr lang="en-US" dirty="0"/>
              <a:t> are the same </a:t>
            </a:r>
            <a:r>
              <a:rPr lang="en-US" dirty="0" smtClean="0"/>
              <a:t>(A </a:t>
            </a:r>
            <a:r>
              <a:rPr lang="en-US" dirty="0"/>
              <a:t>is </a:t>
            </a:r>
            <a:r>
              <a:rPr lang="en-US" dirty="0" smtClean="0"/>
              <a:t>dominant </a:t>
            </a:r>
            <a:r>
              <a:rPr lang="en-US" dirty="0"/>
              <a:t>allele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Hypothesis (</a:t>
            </a:r>
            <a:r>
              <a:rPr lang="en-US" b="1" dirty="0"/>
              <a:t>H</a:t>
            </a:r>
            <a:r>
              <a:rPr lang="en-US" b="1" baseline="-25000" dirty="0"/>
              <a:t>o</a:t>
            </a:r>
            <a:r>
              <a:rPr lang="en-US" dirty="0"/>
              <a:t>): the genetic effects of </a:t>
            </a:r>
            <a:r>
              <a:rPr lang="en-US" b="1" dirty="0" err="1"/>
              <a:t>aa</a:t>
            </a:r>
            <a:r>
              <a:rPr lang="en-US" dirty="0"/>
              <a:t> and </a:t>
            </a:r>
            <a:r>
              <a:rPr lang="en-US" b="1" dirty="0"/>
              <a:t>AA</a:t>
            </a:r>
            <a:r>
              <a:rPr lang="en-US" dirty="0"/>
              <a:t> are the </a:t>
            </a:r>
            <a:r>
              <a:rPr lang="en-US" dirty="0" smtClean="0"/>
              <a:t>same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Hypothesis (</a:t>
            </a:r>
            <a:r>
              <a:rPr lang="en-US" b="1" dirty="0"/>
              <a:t>H</a:t>
            </a:r>
            <a:r>
              <a:rPr lang="en-US" b="1" baseline="-25000" dirty="0"/>
              <a:t>o</a:t>
            </a:r>
            <a:r>
              <a:rPr lang="en-US" dirty="0" smtClean="0"/>
              <a:t>): </a:t>
            </a:r>
            <a:r>
              <a:rPr lang="en-US" dirty="0"/>
              <a:t>the genetic effects of </a:t>
            </a:r>
            <a:r>
              <a:rPr lang="en-US" b="1" dirty="0" err="1" smtClean="0"/>
              <a:t>aa</a:t>
            </a:r>
            <a:r>
              <a:rPr lang="en-US" b="1" dirty="0" smtClean="0"/>
              <a:t> </a:t>
            </a:r>
            <a:r>
              <a:rPr lang="en-US" dirty="0"/>
              <a:t>and </a:t>
            </a:r>
            <a:r>
              <a:rPr lang="en-US" b="1" dirty="0" err="1"/>
              <a:t>Aa</a:t>
            </a:r>
            <a:r>
              <a:rPr lang="en-US" dirty="0"/>
              <a:t> are the same </a:t>
            </a:r>
            <a:r>
              <a:rPr lang="en-US" dirty="0" smtClean="0"/>
              <a:t>(a </a:t>
            </a:r>
            <a:r>
              <a:rPr lang="en-US" dirty="0"/>
              <a:t>is </a:t>
            </a:r>
            <a:r>
              <a:rPr lang="en-US" dirty="0" smtClean="0"/>
              <a:t>recessive allele)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6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Genotype genetic based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748464" cy="5472607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/>
              <a:t>a multiplicative </a:t>
            </a:r>
            <a:r>
              <a:rPr lang="en-CA" b="1" dirty="0" smtClean="0"/>
              <a:t>model (allelic based)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risk of disease is increased </a:t>
            </a:r>
            <a:r>
              <a:rPr lang="en-CA" dirty="0" smtClean="0"/>
              <a:t>n-fold </a:t>
            </a:r>
            <a:r>
              <a:rPr lang="en-CA" dirty="0"/>
              <a:t>with each additional </a:t>
            </a:r>
            <a:r>
              <a:rPr lang="en-CA" i="1" dirty="0" smtClean="0"/>
              <a:t>disease</a:t>
            </a:r>
            <a:r>
              <a:rPr lang="en-CA" dirty="0" smtClean="0"/>
              <a:t> </a:t>
            </a:r>
            <a:r>
              <a:rPr lang="en-CA" i="1" dirty="0" smtClean="0"/>
              <a:t>risk </a:t>
            </a:r>
            <a:r>
              <a:rPr lang="en-CA" dirty="0" smtClean="0"/>
              <a:t>allele (e.g. allele A); </a:t>
            </a:r>
            <a:endParaRPr lang="en-CA" dirty="0"/>
          </a:p>
          <a:p>
            <a:r>
              <a:rPr lang="en-CA" b="1" dirty="0" smtClean="0"/>
              <a:t>an additive model</a:t>
            </a:r>
          </a:p>
          <a:p>
            <a:pPr lvl="1"/>
            <a:r>
              <a:rPr lang="en-CA" dirty="0" smtClean="0"/>
              <a:t>risk </a:t>
            </a:r>
            <a:r>
              <a:rPr lang="en-CA" dirty="0"/>
              <a:t>of disease is increased </a:t>
            </a:r>
            <a:r>
              <a:rPr lang="en-CA" dirty="0" smtClean="0"/>
              <a:t>n-fold </a:t>
            </a:r>
            <a:r>
              <a:rPr lang="en-CA" dirty="0"/>
              <a:t>for genotype </a:t>
            </a:r>
            <a:r>
              <a:rPr lang="en-CA" i="1" dirty="0"/>
              <a:t>a/A </a:t>
            </a:r>
            <a:r>
              <a:rPr lang="en-CA" dirty="0"/>
              <a:t>and by </a:t>
            </a:r>
            <a:r>
              <a:rPr lang="en-CA" dirty="0" smtClean="0"/>
              <a:t>2n-fold for genotype </a:t>
            </a:r>
            <a:r>
              <a:rPr lang="en-CA" i="1" dirty="0"/>
              <a:t>A/A</a:t>
            </a:r>
            <a:r>
              <a:rPr lang="en-CA" dirty="0"/>
              <a:t>; </a:t>
            </a:r>
          </a:p>
          <a:p>
            <a:r>
              <a:rPr lang="en-CA" b="1" dirty="0"/>
              <a:t>a</a:t>
            </a:r>
            <a:r>
              <a:rPr lang="en-CA" b="1" dirty="0" smtClean="0"/>
              <a:t> recessive </a:t>
            </a:r>
            <a:r>
              <a:rPr lang="en-CA" b="1" dirty="0"/>
              <a:t>model </a:t>
            </a:r>
            <a:endParaRPr lang="en-CA" b="1" dirty="0" smtClean="0"/>
          </a:p>
          <a:p>
            <a:pPr lvl="1"/>
            <a:r>
              <a:rPr lang="en-CA" dirty="0" smtClean="0"/>
              <a:t>two </a:t>
            </a:r>
            <a:r>
              <a:rPr lang="en-CA" dirty="0"/>
              <a:t>copies of allele </a:t>
            </a:r>
            <a:r>
              <a:rPr lang="en-CA" i="1" dirty="0"/>
              <a:t>A </a:t>
            </a:r>
            <a:r>
              <a:rPr lang="en-CA" dirty="0"/>
              <a:t>are required </a:t>
            </a:r>
            <a:r>
              <a:rPr lang="en-CA" dirty="0" smtClean="0"/>
              <a:t>for n-fold </a:t>
            </a:r>
            <a:r>
              <a:rPr lang="en-CA" dirty="0"/>
              <a:t>increase in disease </a:t>
            </a:r>
            <a:r>
              <a:rPr lang="en-CA" dirty="0" smtClean="0"/>
              <a:t>risk</a:t>
            </a:r>
          </a:p>
          <a:p>
            <a:r>
              <a:rPr lang="en-CA" b="1" dirty="0" smtClean="0"/>
              <a:t>dominant model</a:t>
            </a:r>
          </a:p>
          <a:p>
            <a:pPr lvl="1"/>
            <a:r>
              <a:rPr lang="en-CA" dirty="0" smtClean="0"/>
              <a:t>either </a:t>
            </a:r>
            <a:r>
              <a:rPr lang="en-CA" dirty="0"/>
              <a:t>one </a:t>
            </a:r>
            <a:r>
              <a:rPr lang="en-CA" dirty="0" smtClean="0"/>
              <a:t>or two </a:t>
            </a:r>
            <a:r>
              <a:rPr lang="en-CA" dirty="0"/>
              <a:t>copies of allele </a:t>
            </a:r>
            <a:r>
              <a:rPr lang="en-CA" i="1" dirty="0"/>
              <a:t>A </a:t>
            </a:r>
            <a:r>
              <a:rPr lang="en-CA" dirty="0"/>
              <a:t>are required for a </a:t>
            </a:r>
            <a:r>
              <a:rPr lang="en-CA" dirty="0" smtClean="0"/>
              <a:t>n-fold </a:t>
            </a:r>
            <a:r>
              <a:rPr lang="en-CA" dirty="0"/>
              <a:t>increase in disease </a:t>
            </a:r>
            <a:r>
              <a:rPr lang="en-CA" dirty="0" smtClean="0"/>
              <a:t>risk</a:t>
            </a:r>
          </a:p>
          <a:p>
            <a:r>
              <a:rPr lang="en-CA" b="1" dirty="0"/>
              <a:t>m</a:t>
            </a:r>
            <a:r>
              <a:rPr lang="en-CA" b="1" dirty="0" smtClean="0"/>
              <a:t>ultifactorial/polygenic</a:t>
            </a:r>
            <a:r>
              <a:rPr lang="en-CA" dirty="0" smtClean="0"/>
              <a:t> for complex traits</a:t>
            </a:r>
            <a:endParaRPr lang="en-CA" dirty="0"/>
          </a:p>
          <a:p>
            <a:pPr lvl="1"/>
            <a:r>
              <a:rPr lang="en-CA" dirty="0" smtClean="0"/>
              <a:t>multifactorial </a:t>
            </a:r>
            <a:r>
              <a:rPr lang="en-CA" dirty="0"/>
              <a:t>(many </a:t>
            </a:r>
            <a:r>
              <a:rPr lang="en-CA" dirty="0" smtClean="0"/>
              <a:t>factors) and polygenic </a:t>
            </a:r>
            <a:r>
              <a:rPr lang="en-CA" dirty="0"/>
              <a:t>(many genes)</a:t>
            </a:r>
          </a:p>
          <a:p>
            <a:pPr lvl="1"/>
            <a:r>
              <a:rPr lang="en-CA" dirty="0" smtClean="0"/>
              <a:t>each </a:t>
            </a:r>
            <a:r>
              <a:rPr lang="en-CA" dirty="0"/>
              <a:t>of the </a:t>
            </a:r>
            <a:r>
              <a:rPr lang="en-CA" dirty="0" smtClean="0"/>
              <a:t>factors/genes contribute </a:t>
            </a:r>
            <a:r>
              <a:rPr lang="en-CA" dirty="0"/>
              <a:t>a small amount </a:t>
            </a:r>
            <a:r>
              <a:rPr lang="en-CA" dirty="0" smtClean="0"/>
              <a:t>to variability in observed phenotypes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6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Cochran-</a:t>
            </a:r>
            <a:r>
              <a:rPr lang="en-CA" dirty="0" err="1"/>
              <a:t>Armitage</a:t>
            </a:r>
            <a:r>
              <a:rPr lang="en-CA" dirty="0"/>
              <a:t> trend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640960" cy="5184575"/>
          </a:xfrm>
        </p:spPr>
        <p:txBody>
          <a:bodyPr>
            <a:normAutofit/>
          </a:bodyPr>
          <a:lstStyle/>
          <a:p>
            <a:r>
              <a:rPr lang="en-US" dirty="0" smtClean="0"/>
              <a:t>If there is no clear understanding of association between trait and genotypes – trend test is used </a:t>
            </a:r>
            <a:endParaRPr lang="en-CA" dirty="0" smtClean="0"/>
          </a:p>
          <a:p>
            <a:r>
              <a:rPr lang="en-CA" dirty="0"/>
              <a:t>Cochran-</a:t>
            </a:r>
            <a:r>
              <a:rPr lang="en-CA" dirty="0" err="1"/>
              <a:t>Armitage</a:t>
            </a:r>
            <a:r>
              <a:rPr lang="en-CA" dirty="0"/>
              <a:t> trend </a:t>
            </a:r>
            <a:r>
              <a:rPr lang="en-CA" dirty="0" smtClean="0"/>
              <a:t>test</a:t>
            </a:r>
          </a:p>
          <a:p>
            <a:pPr marL="0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used </a:t>
            </a:r>
            <a:r>
              <a:rPr lang="en-CA" dirty="0"/>
              <a:t>to </a:t>
            </a:r>
            <a:r>
              <a:rPr lang="en-CA" dirty="0" smtClean="0"/>
              <a:t>test for associations </a:t>
            </a:r>
            <a:r>
              <a:rPr lang="en-CA" dirty="0"/>
              <a:t>in a 2 × </a:t>
            </a:r>
            <a:r>
              <a:rPr lang="en-CA" i="1" dirty="0"/>
              <a:t>k </a:t>
            </a:r>
            <a:r>
              <a:rPr lang="en-CA" dirty="0" smtClean="0"/>
              <a:t>contingency </a:t>
            </a:r>
            <a:r>
              <a:rPr lang="en-CA" dirty="0"/>
              <a:t>table </a:t>
            </a:r>
            <a:r>
              <a:rPr lang="en-CA" dirty="0" smtClean="0"/>
              <a:t>with </a:t>
            </a:r>
            <a:r>
              <a:rPr lang="en-CA" i="1" dirty="0" smtClean="0"/>
              <a:t>k </a:t>
            </a:r>
            <a:r>
              <a:rPr lang="en-CA" dirty="0"/>
              <a:t>&gt; </a:t>
            </a:r>
            <a:r>
              <a:rPr lang="en-CA" dirty="0" smtClean="0"/>
              <a:t>2 </a:t>
            </a:r>
            <a:endParaRPr lang="en-CA" dirty="0"/>
          </a:p>
          <a:p>
            <a:pPr lvl="1"/>
            <a:r>
              <a:rPr lang="en-CA" dirty="0" smtClean="0"/>
              <a:t>the </a:t>
            </a:r>
            <a:r>
              <a:rPr lang="en-CA" dirty="0"/>
              <a:t>underlying genetic model is </a:t>
            </a:r>
            <a:r>
              <a:rPr lang="en-CA" dirty="0" smtClean="0"/>
              <a:t>unknown</a:t>
            </a:r>
          </a:p>
          <a:p>
            <a:pPr lvl="1"/>
            <a:r>
              <a:rPr lang="en-US" dirty="0" smtClean="0"/>
              <a:t>can test additive, dominant recessive associations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16</a:t>
            </a:fld>
            <a:endParaRPr lang="en-CA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02451"/>
            <a:ext cx="4904740" cy="1030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2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test should be </a:t>
            </a:r>
            <a:r>
              <a:rPr lang="en-US" dirty="0" smtClean="0"/>
              <a:t>used?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to </a:t>
            </a:r>
            <a:r>
              <a:rPr lang="en-US" i="1" dirty="0" err="1" smtClean="0"/>
              <a:t>apriori</a:t>
            </a:r>
            <a:r>
              <a:rPr lang="en-US" dirty="0" smtClean="0"/>
              <a:t> knowledge and dataset</a:t>
            </a:r>
          </a:p>
          <a:p>
            <a:r>
              <a:rPr lang="en-US" dirty="0" smtClean="0"/>
              <a:t>Trend test if no biological hypothesis exists</a:t>
            </a:r>
          </a:p>
          <a:p>
            <a:pPr lvl="1"/>
            <a:r>
              <a:rPr lang="en-US" dirty="0" smtClean="0"/>
              <a:t>Under additive model assumption trait test is identical allelic test if HWE criteria fulfilled</a:t>
            </a:r>
          </a:p>
          <a:p>
            <a:r>
              <a:rPr lang="en-US" dirty="0" smtClean="0"/>
              <a:t>Dominant model for dominant-based  traits</a:t>
            </a:r>
          </a:p>
          <a:p>
            <a:r>
              <a:rPr lang="en-US" dirty="0" smtClean="0"/>
              <a:t>Recessive model for recessive -based  traits</a:t>
            </a:r>
          </a:p>
          <a:p>
            <a:r>
              <a:rPr lang="en-US" dirty="0" smtClean="0"/>
              <a:t>At </a:t>
            </a:r>
            <a:r>
              <a:rPr lang="en-CA" dirty="0" smtClean="0"/>
              <a:t>low </a:t>
            </a:r>
            <a:r>
              <a:rPr lang="en-CA" dirty="0"/>
              <a:t>minor allele </a:t>
            </a:r>
            <a:r>
              <a:rPr lang="en-CA" dirty="0" smtClean="0"/>
              <a:t>frequencies (MAFs), </a:t>
            </a:r>
            <a:r>
              <a:rPr lang="en-CA" dirty="0"/>
              <a:t>recessive tests have little power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0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Measurement of genetic effects on traits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496944" cy="5544615"/>
          </a:xfrm>
        </p:spPr>
        <p:txBody>
          <a:bodyPr>
            <a:normAutofit/>
          </a:bodyPr>
          <a:lstStyle/>
          <a:p>
            <a:r>
              <a:rPr lang="en-CA" dirty="0" smtClean="0"/>
              <a:t>The relative </a:t>
            </a:r>
            <a:r>
              <a:rPr lang="en-CA" dirty="0"/>
              <a:t>risk (</a:t>
            </a:r>
            <a:r>
              <a:rPr lang="en-CA" b="1" dirty="0"/>
              <a:t>RR</a:t>
            </a:r>
            <a:r>
              <a:rPr lang="en-CA" dirty="0" smtClean="0"/>
              <a:t>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Compares the </a:t>
            </a:r>
            <a:r>
              <a:rPr lang="en-CA" dirty="0"/>
              <a:t>disease </a:t>
            </a:r>
            <a:r>
              <a:rPr lang="en-CA" dirty="0" err="1"/>
              <a:t>penetrances</a:t>
            </a:r>
            <a:r>
              <a:rPr lang="en-CA" dirty="0"/>
              <a:t> between individuals </a:t>
            </a:r>
            <a:r>
              <a:rPr lang="en-CA" dirty="0" smtClean="0"/>
              <a:t>with different genotypes at assayed loci</a:t>
            </a:r>
            <a:endParaRPr lang="en-CA" dirty="0"/>
          </a:p>
          <a:p>
            <a:pPr lvl="1"/>
            <a:r>
              <a:rPr lang="en-US" dirty="0" smtClean="0"/>
              <a:t>should not know outcome a priori (before the experiment ends)</a:t>
            </a:r>
          </a:p>
          <a:p>
            <a:pPr lvl="1"/>
            <a:r>
              <a:rPr lang="en-CA" dirty="0" smtClean="0"/>
              <a:t>In typical case-control study where the </a:t>
            </a:r>
            <a:r>
              <a:rPr lang="en-CA" dirty="0"/>
              <a:t>ratio of </a:t>
            </a:r>
            <a:r>
              <a:rPr lang="en-CA" dirty="0" smtClean="0"/>
              <a:t>cases to controls </a:t>
            </a:r>
            <a:r>
              <a:rPr lang="en-CA" dirty="0"/>
              <a:t>is </a:t>
            </a:r>
            <a:r>
              <a:rPr lang="en-CA" dirty="0" smtClean="0"/>
              <a:t>controlled, </a:t>
            </a:r>
            <a:r>
              <a:rPr lang="en-CA" dirty="0"/>
              <a:t>it is not possible to make direct estimates of </a:t>
            </a:r>
            <a:r>
              <a:rPr lang="en-CA" dirty="0" smtClean="0"/>
              <a:t>disease penetrance and  RRs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18</a:t>
            </a:fld>
            <a:endParaRPr lang="en-CA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3717"/>
            <a:ext cx="2161540" cy="79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9507"/>
            <a:ext cx="3990340" cy="1147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4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Odds Ratio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The odds ratio of disease (</a:t>
            </a:r>
            <a:r>
              <a:rPr lang="en-CA" b="1" dirty="0"/>
              <a:t>OR</a:t>
            </a:r>
            <a:r>
              <a:rPr lang="en-CA" dirty="0" smtClean="0"/>
              <a:t>):</a:t>
            </a:r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the </a:t>
            </a:r>
            <a:r>
              <a:rPr lang="en-CA" dirty="0"/>
              <a:t>probability that the disease is present compared with the probability that it is absent in cases </a:t>
            </a:r>
            <a:r>
              <a:rPr lang="en-CA" dirty="0" err="1"/>
              <a:t>vs</a:t>
            </a:r>
            <a:r>
              <a:rPr lang="en-CA" dirty="0"/>
              <a:t> controls</a:t>
            </a:r>
          </a:p>
          <a:p>
            <a:pPr lvl="1"/>
            <a:r>
              <a:rPr lang="en-CA" dirty="0"/>
              <a:t>the allelic OR describes the association between disease and allele</a:t>
            </a:r>
          </a:p>
          <a:p>
            <a:pPr lvl="1"/>
            <a:r>
              <a:rPr lang="en-CA" dirty="0"/>
              <a:t>the genotypic ORs describe the association between disease and genotype </a:t>
            </a:r>
            <a:endParaRPr lang="en-US" dirty="0"/>
          </a:p>
          <a:p>
            <a:r>
              <a:rPr lang="en-CA" b="1" dirty="0"/>
              <a:t>Important: </a:t>
            </a:r>
            <a:r>
              <a:rPr lang="en-CA" dirty="0"/>
              <a:t>when disease penetrance is relatively small, there is little difference between RRs and ORs (i.e., RR ≈ OR)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19</a:t>
            </a:fld>
            <a:endParaRPr lang="en-CA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7499"/>
            <a:ext cx="3990340" cy="114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18370" r="60096" b="53980"/>
          <a:stretch/>
        </p:blipFill>
        <p:spPr bwMode="auto">
          <a:xfrm>
            <a:off x="1331640" y="2051563"/>
            <a:ext cx="3062177" cy="657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3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Table of contents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748464" cy="518457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genetic statistical analysis in GWA</a:t>
            </a:r>
            <a:endParaRPr lang="en-CA" b="1" dirty="0" smtClean="0"/>
          </a:p>
          <a:p>
            <a:pPr lvl="1"/>
            <a:r>
              <a:rPr lang="en-US" dirty="0" smtClean="0"/>
              <a:t>Typical study designs / general idea</a:t>
            </a:r>
            <a:endParaRPr lang="en-CA" dirty="0" smtClean="0"/>
          </a:p>
          <a:p>
            <a:pPr lvl="1"/>
            <a:r>
              <a:rPr lang="en-CA" dirty="0" smtClean="0"/>
              <a:t>Popular genetic models of inheritance</a:t>
            </a:r>
            <a:endParaRPr lang="en-US" dirty="0" smtClean="0"/>
          </a:p>
          <a:p>
            <a:pPr lvl="1"/>
            <a:r>
              <a:rPr lang="en-US" dirty="0" smtClean="0"/>
              <a:t>Regression-based models in context of GWA</a:t>
            </a:r>
          </a:p>
          <a:p>
            <a:r>
              <a:rPr lang="en-US" dirty="0" err="1" smtClean="0"/>
              <a:t>GenABEL</a:t>
            </a:r>
            <a:r>
              <a:rPr lang="en-US" dirty="0" smtClean="0"/>
              <a:t> tutorial on GWAS case-control study</a:t>
            </a:r>
          </a:p>
          <a:p>
            <a:pPr lvl="1"/>
            <a:r>
              <a:rPr lang="en-US" dirty="0" smtClean="0"/>
              <a:t>Main library features and how access them</a:t>
            </a:r>
          </a:p>
          <a:p>
            <a:pPr lvl="1"/>
            <a:r>
              <a:rPr lang="en-US" dirty="0" smtClean="0"/>
              <a:t>Data filtering and QC</a:t>
            </a:r>
          </a:p>
          <a:p>
            <a:pPr lvl="1"/>
            <a:r>
              <a:rPr lang="en-US" dirty="0" smtClean="0"/>
              <a:t>Accounting for population stratification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 illustration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5"/>
          <a:stretch/>
        </p:blipFill>
        <p:spPr>
          <a:xfrm>
            <a:off x="107504" y="980728"/>
            <a:ext cx="8993401" cy="41031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20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58171" y="544522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Histogram of estimated ORs (estimate of genetic effect size) at confirmed susceptibility loci</a:t>
            </a:r>
            <a:endParaRPr lang="en-CA" sz="24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5085184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Source: Iles </a:t>
            </a:r>
            <a:r>
              <a:rPr lang="en-CA" sz="1200" dirty="0"/>
              <a:t>MM. </a:t>
            </a:r>
            <a:r>
              <a:rPr lang="en-CA" sz="1200" b="1" dirty="0"/>
              <a:t>What can genome-wide association studies tell us about the genetics of common disease? </a:t>
            </a:r>
            <a:r>
              <a:rPr lang="en-CA" sz="1200" dirty="0" err="1"/>
              <a:t>PLoS</a:t>
            </a:r>
            <a:r>
              <a:rPr lang="en-CA" sz="1200" dirty="0"/>
              <a:t> Genet. 2008 Feb;4(2):e33 </a:t>
            </a:r>
          </a:p>
        </p:txBody>
      </p:sp>
    </p:spTree>
    <p:extLst>
      <p:ext uri="{BB962C8B-B14F-4D97-AF65-F5344CB8AC3E}">
        <p14:creationId xmlns:p14="http://schemas.microsoft.com/office/powerpoint/2010/main" val="19171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198" y="2276872"/>
            <a:ext cx="8484046" cy="2052590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Regression </a:t>
            </a:r>
            <a:r>
              <a:rPr lang="en-US" sz="5400" dirty="0" smtClean="0"/>
              <a:t>methods under statistical genomics context</a:t>
            </a:r>
            <a:endParaRPr lang="en-CA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27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</a:t>
            </a:r>
            <a:r>
              <a:rPr lang="en-US" dirty="0" smtClean="0"/>
              <a:t>egression </a:t>
            </a:r>
            <a:r>
              <a:rPr lang="en-US" dirty="0"/>
              <a:t>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Looks to explain relationship existing between  </a:t>
            </a:r>
            <a:r>
              <a:rPr lang="en-US" dirty="0"/>
              <a:t>single variable </a:t>
            </a:r>
            <a:r>
              <a:rPr lang="en-US" dirty="0" smtClean="0"/>
              <a:t>Y (the </a:t>
            </a:r>
            <a:r>
              <a:rPr lang="en-US" dirty="0"/>
              <a:t>response, output or dependent </a:t>
            </a:r>
            <a:r>
              <a:rPr lang="en-US" dirty="0" smtClean="0"/>
              <a:t>variable) </a:t>
            </a:r>
            <a:r>
              <a:rPr lang="en-US" dirty="0"/>
              <a:t>and one or more predictor, </a:t>
            </a:r>
            <a:r>
              <a:rPr lang="en-US" dirty="0" smtClean="0"/>
              <a:t>variables (input</a:t>
            </a:r>
            <a:r>
              <a:rPr lang="en-US" dirty="0"/>
              <a:t>, independent or </a:t>
            </a:r>
            <a:r>
              <a:rPr lang="en-US" dirty="0" smtClean="0"/>
              <a:t>explanatory)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 </a:t>
            </a:r>
            <a:r>
              <a:rPr lang="en-US" dirty="0" smtClean="0"/>
              <a:t>(if p&gt;1 multivariate regression)</a:t>
            </a:r>
            <a:endParaRPr lang="en-CA" dirty="0" smtClean="0"/>
          </a:p>
          <a:p>
            <a:r>
              <a:rPr lang="en-US" dirty="0" smtClean="0"/>
              <a:t>Advantages over correlation coefficient:</a:t>
            </a:r>
          </a:p>
          <a:p>
            <a:pPr lvl="1"/>
            <a:r>
              <a:rPr lang="en-US" dirty="0" smtClean="0"/>
              <a:t>Gives measure of how model fits data (y</a:t>
            </a:r>
            <a:r>
              <a:rPr lang="en-US" baseline="-25000" dirty="0" smtClean="0"/>
              <a:t>fit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CA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Can predict other variable values (e.g. intercept)</a:t>
            </a:r>
          </a:p>
          <a:p>
            <a:pPr lvl="1"/>
            <a:endParaRPr lang="en-US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22</a:t>
            </a:fld>
            <a:endParaRPr lang="en-CA"/>
          </a:p>
        </p:txBody>
      </p:sp>
      <p:pic>
        <p:nvPicPr>
          <p:cNvPr id="13314" name="Picture 2" descr="http://www.bmj.com/sites/default/files/attachments/resources/2011/08/figure11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0830"/>
          <a:stretch/>
        </p:blipFill>
        <p:spPr bwMode="auto">
          <a:xfrm>
            <a:off x="5273749" y="1052736"/>
            <a:ext cx="36150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8881" y="1340768"/>
                <a:ext cx="22274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𝑏𝑥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881" y="1340768"/>
                <a:ext cx="222746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3230476" y="1349479"/>
            <a:ext cx="255161" cy="11521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619672" y="2051719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response    co-</a:t>
            </a:r>
            <a:r>
              <a:rPr lang="en-US" dirty="0" err="1" smtClean="0"/>
              <a:t>variate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endParaRPr lang="en-CA" i="1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1984846" y="1601623"/>
            <a:ext cx="228938" cy="671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A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79712" y="5229200"/>
                <a:ext cx="5386283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𝑒𝑟𝑟𝑜𝑟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𝑟𝑒𝑠𝑖𝑑𝑢𝑎𝑙</m:t>
                      </m:r>
                      <m:r>
                        <a:rPr lang="en-US" sz="3200" b="0" i="1" smtClean="0">
                          <a:latin typeface="Cambria Math"/>
                        </a:rPr>
                        <m:t>)=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𝑓𝑖𝑡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229200"/>
                <a:ext cx="5386283" cy="6242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6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analysis purposes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Regression analyses have several possible objectives including </a:t>
            </a:r>
            <a:endParaRPr lang="en-CA" sz="1400" dirty="0"/>
          </a:p>
          <a:p>
            <a:pPr lvl="1"/>
            <a:r>
              <a:rPr lang="en-US" dirty="0"/>
              <a:t> </a:t>
            </a:r>
            <a:r>
              <a:rPr lang="en-US" b="1" dirty="0"/>
              <a:t>Prediction</a:t>
            </a:r>
            <a:r>
              <a:rPr lang="en-US" dirty="0"/>
              <a:t> of future observations.</a:t>
            </a:r>
            <a:endParaRPr lang="en-CA" sz="1200" dirty="0"/>
          </a:p>
          <a:p>
            <a:pPr lvl="1"/>
            <a:r>
              <a:rPr lang="en-US" b="1" dirty="0"/>
              <a:t>Assessment of </a:t>
            </a:r>
            <a:r>
              <a:rPr lang="en-US" dirty="0"/>
              <a:t>the effect of, or relationship between, </a:t>
            </a:r>
            <a:r>
              <a:rPr lang="en-US" b="1" dirty="0"/>
              <a:t>explanatory variables </a:t>
            </a:r>
            <a:r>
              <a:rPr lang="en-US" dirty="0"/>
              <a:t>on the response.</a:t>
            </a:r>
            <a:endParaRPr lang="en-CA" sz="1200" dirty="0"/>
          </a:p>
          <a:p>
            <a:pPr lvl="1"/>
            <a:r>
              <a:rPr lang="en-US" dirty="0"/>
              <a:t> A general description of data </a:t>
            </a:r>
            <a:r>
              <a:rPr lang="en-US" dirty="0" smtClean="0"/>
              <a:t>structure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0"/>
            <a:r>
              <a:rPr lang="en-US" dirty="0"/>
              <a:t>The basic syntax for doing regression in R is lm(</a:t>
            </a:r>
            <a:r>
              <a:rPr lang="en-US" dirty="0" err="1"/>
              <a:t>Y~model</a:t>
            </a:r>
            <a:r>
              <a:rPr lang="en-US" dirty="0"/>
              <a:t>) to fit linear models and </a:t>
            </a:r>
            <a:r>
              <a:rPr lang="en-US" dirty="0" err="1"/>
              <a:t>glm</a:t>
            </a:r>
            <a:r>
              <a:rPr lang="en-US" dirty="0"/>
              <a:t>() to fit generalized linear </a:t>
            </a:r>
            <a:r>
              <a:rPr lang="en-US" dirty="0" smtClean="0"/>
              <a:t>models.</a:t>
            </a:r>
            <a:endParaRPr lang="en-CA" sz="1400" dirty="0"/>
          </a:p>
          <a:p>
            <a:pPr lvl="1"/>
            <a:r>
              <a:rPr lang="en-US" dirty="0" smtClean="0"/>
              <a:t>Linear regression (continuous) </a:t>
            </a:r>
            <a:r>
              <a:rPr lang="en-US" dirty="0"/>
              <a:t>and logistic </a:t>
            </a:r>
            <a:r>
              <a:rPr lang="en-US" dirty="0" smtClean="0"/>
              <a:t>regression (categorical) </a:t>
            </a:r>
            <a:r>
              <a:rPr lang="en-US" dirty="0"/>
              <a:t>are special type of models you can fit using </a:t>
            </a:r>
            <a:r>
              <a:rPr lang="en-US" b="1" dirty="0"/>
              <a:t>lm() </a:t>
            </a:r>
            <a:r>
              <a:rPr lang="en-US" dirty="0"/>
              <a:t>and </a:t>
            </a:r>
            <a:r>
              <a:rPr lang="en-US" b="1" dirty="0" err="1"/>
              <a:t>glm</a:t>
            </a:r>
            <a:r>
              <a:rPr lang="en-US" b="1" dirty="0"/>
              <a:t>() </a:t>
            </a:r>
            <a:r>
              <a:rPr lang="en-US" dirty="0"/>
              <a:t>respectively.</a:t>
            </a:r>
            <a:endParaRPr lang="en-CA" sz="1000" dirty="0"/>
          </a:p>
          <a:p>
            <a:pPr marL="457200" lvl="1" indent="0">
              <a:buNone/>
            </a:pPr>
            <a:endParaRPr lang="en-CA" sz="1200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8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syntax rules in R model fitting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24</a:t>
            </a:fld>
            <a:endParaRPr lang="en-CA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52736"/>
            <a:ext cx="9036496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2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regression assumptions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There are </a:t>
            </a:r>
            <a:r>
              <a:rPr lang="en-US" b="1" dirty="0" smtClean="0"/>
              <a:t>four</a:t>
            </a:r>
            <a:r>
              <a:rPr lang="en-US" dirty="0" smtClean="0"/>
              <a:t> principal assumptions which justify the use of linear regression models for purposes of prediction: </a:t>
            </a:r>
            <a:endParaRPr lang="en-CA" sz="1400" dirty="0" smtClean="0"/>
          </a:p>
          <a:p>
            <a:pPr lvl="1"/>
            <a:r>
              <a:rPr lang="en-US" dirty="0" smtClean="0"/>
              <a:t>linearity of the relationship between dependent (y) and independent variables (x)</a:t>
            </a:r>
            <a:endParaRPr lang="en-CA" sz="1200" dirty="0" smtClean="0"/>
          </a:p>
          <a:p>
            <a:pPr lvl="1"/>
            <a:r>
              <a:rPr lang="en-US" dirty="0" smtClean="0"/>
              <a:t> independence of observations (not a time series) </a:t>
            </a:r>
            <a:endParaRPr lang="en-CA" sz="1200" dirty="0" smtClean="0"/>
          </a:p>
          <a:p>
            <a:pPr lvl="1"/>
            <a:r>
              <a:rPr lang="en-US" dirty="0" smtClean="0"/>
              <a:t>homoscedasticity (constant variance) of the errors </a:t>
            </a:r>
            <a:endParaRPr lang="en-CA" sz="1200" dirty="0" smtClean="0"/>
          </a:p>
          <a:p>
            <a:pPr lvl="2"/>
            <a:r>
              <a:rPr lang="en-US" dirty="0" smtClean="0"/>
              <a:t>    versus time (residuals getting larger with time)</a:t>
            </a:r>
            <a:endParaRPr lang="en-CA" sz="1200" dirty="0" smtClean="0"/>
          </a:p>
          <a:p>
            <a:pPr lvl="2"/>
            <a:r>
              <a:rPr lang="en-US" dirty="0" smtClean="0"/>
              <a:t>    versus the predictions </a:t>
            </a:r>
            <a:endParaRPr lang="en-CA" sz="1200" dirty="0" smtClean="0"/>
          </a:p>
          <a:p>
            <a:r>
              <a:rPr lang="en-US" dirty="0" smtClean="0"/>
              <a:t>normality of the error distribution </a:t>
            </a:r>
          </a:p>
          <a:p>
            <a:pPr lvl="1"/>
            <a:r>
              <a:rPr lang="en-US" dirty="0" smtClean="0"/>
              <a:t>Detect </a:t>
            </a:r>
            <a:r>
              <a:rPr lang="en-US" dirty="0" err="1" smtClean="0"/>
              <a:t>skewness</a:t>
            </a:r>
            <a:r>
              <a:rPr lang="en-US" dirty="0" smtClean="0"/>
              <a:t> of errors (kurtosis test)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25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707904" y="6460596"/>
            <a:ext cx="442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http://www.duke.edu/~rnau/testing.htm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52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83477"/>
            <a:ext cx="8712968" cy="6692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regression – violation of linearity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Violations of linearity</a:t>
            </a:r>
            <a:r>
              <a:rPr lang="en-US" dirty="0"/>
              <a:t> are extremely serious--if you fit a linear model to data which are nonlinearly </a:t>
            </a:r>
            <a:r>
              <a:rPr lang="en-US" dirty="0" smtClean="0"/>
              <a:t>related</a:t>
            </a:r>
          </a:p>
          <a:p>
            <a:pPr lvl="1"/>
            <a:r>
              <a:rPr lang="en-US" dirty="0" smtClean="0"/>
              <a:t>To detect</a:t>
            </a:r>
          </a:p>
          <a:p>
            <a:pPr lvl="2"/>
            <a:r>
              <a:rPr lang="en-US" dirty="0"/>
              <a:t>plot of the observed versus predicted values or a plot of residuals versus predicted values, which are a part of standard regression output. The </a:t>
            </a:r>
            <a:r>
              <a:rPr lang="en-US" u="sng" dirty="0"/>
              <a:t>points should be symmetrically distributed</a:t>
            </a:r>
            <a:r>
              <a:rPr lang="en-US" dirty="0"/>
              <a:t> around a diagonal line in the former plot or a horizontal line in the </a:t>
            </a:r>
            <a:r>
              <a:rPr lang="en-US" dirty="0" smtClean="0"/>
              <a:t>residuals plot. </a:t>
            </a:r>
            <a:r>
              <a:rPr lang="en-US" dirty="0"/>
              <a:t>Look carefully for evidence of a "</a:t>
            </a:r>
            <a:r>
              <a:rPr lang="en-US" b="1" dirty="0"/>
              <a:t>bowed</a:t>
            </a:r>
            <a:r>
              <a:rPr lang="en-US" dirty="0"/>
              <a:t>" pattern</a:t>
            </a:r>
            <a:endParaRPr lang="en-US" dirty="0" smtClean="0"/>
          </a:p>
          <a:p>
            <a:pPr lvl="1"/>
            <a:r>
              <a:rPr lang="en-US" dirty="0" smtClean="0"/>
              <a:t>To fix this issue</a:t>
            </a:r>
          </a:p>
          <a:p>
            <a:pPr lvl="2"/>
            <a:r>
              <a:rPr lang="en-US" dirty="0"/>
              <a:t>nonlinear transformation to the dependent and/or independent </a:t>
            </a:r>
            <a:r>
              <a:rPr lang="en-US" dirty="0" smtClean="0"/>
              <a:t>variables</a:t>
            </a:r>
          </a:p>
          <a:p>
            <a:pPr lvl="2"/>
            <a:r>
              <a:rPr lang="en-US" dirty="0"/>
              <a:t>adding another </a:t>
            </a:r>
            <a:r>
              <a:rPr lang="en-US" dirty="0" err="1"/>
              <a:t>regressor</a:t>
            </a:r>
            <a:r>
              <a:rPr lang="en-US" dirty="0"/>
              <a:t> which is a nonlinear function of one of the other </a:t>
            </a:r>
            <a:r>
              <a:rPr lang="en-US" dirty="0" smtClean="0"/>
              <a:t>variables (e.g. x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2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3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Coefficient of determination r</a:t>
            </a:r>
            <a:r>
              <a:rPr lang="en-US" baseline="30000" dirty="0" smtClean="0"/>
              <a:t>2</a:t>
            </a:r>
            <a:endParaRPr lang="en-CA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value r</a:t>
            </a:r>
            <a:r>
              <a:rPr lang="en-US" baseline="30000" dirty="0"/>
              <a:t>2</a:t>
            </a:r>
            <a:r>
              <a:rPr lang="en-US" dirty="0"/>
              <a:t> is a fraction between 0.0 and 1.0, and has no units. </a:t>
            </a:r>
            <a:endParaRPr lang="en-US" dirty="0" smtClean="0"/>
          </a:p>
          <a:p>
            <a:pPr lvl="1"/>
            <a:r>
              <a:rPr lang="en-US" dirty="0" smtClean="0"/>
              <a:t>value </a:t>
            </a:r>
            <a:r>
              <a:rPr lang="en-US" dirty="0"/>
              <a:t>of 0.0 </a:t>
            </a:r>
            <a:r>
              <a:rPr lang="en-US" dirty="0" smtClean="0"/>
              <a:t>means no relationship (that is </a:t>
            </a:r>
            <a:r>
              <a:rPr lang="en-US" dirty="0"/>
              <a:t>knowing X does not help you predict </a:t>
            </a:r>
            <a:r>
              <a:rPr lang="en-US" dirty="0" smtClean="0"/>
              <a:t>Y)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alue of 1.0</a:t>
            </a:r>
            <a:r>
              <a:rPr lang="en-US" dirty="0"/>
              <a:t>, all points lie exactly on a straight line with no scatter. Knowing X lets you predict Y perfectly.</a:t>
            </a:r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27</a:t>
            </a:fld>
            <a:endParaRPr lang="en-CA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b="5881"/>
          <a:stretch/>
        </p:blipFill>
        <p:spPr bwMode="auto">
          <a:xfrm>
            <a:off x="342329" y="4226644"/>
            <a:ext cx="8766175" cy="216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5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28</a:t>
            </a:fld>
            <a:endParaRPr lang="en-CA"/>
          </a:p>
        </p:txBody>
      </p:sp>
      <p:pic>
        <p:nvPicPr>
          <p:cNvPr id="6" name="Picture 5" descr="Seatte08_Module3_onR.ppt_p0094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42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29</a:t>
            </a:fld>
            <a:endParaRPr lang="en-CA"/>
          </a:p>
        </p:txBody>
      </p:sp>
      <p:pic>
        <p:nvPicPr>
          <p:cNvPr id="6" name="Picture 5" descr="Seatte08_Module3_onR.ppt_p0096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4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main question </a:t>
            </a:r>
            <a:r>
              <a:rPr lang="en-US" dirty="0" smtClean="0"/>
              <a:t>of GWA studies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is the </a:t>
            </a:r>
            <a:r>
              <a:rPr lang="en-US" sz="2400" b="1" dirty="0"/>
              <a:t>causal model </a:t>
            </a:r>
            <a:r>
              <a:rPr lang="en-US" sz="2400" dirty="0"/>
              <a:t>underlying genetic</a:t>
            </a:r>
            <a:r>
              <a:rPr lang="en-US" sz="2400" b="1" dirty="0"/>
              <a:t> association</a:t>
            </a:r>
            <a:r>
              <a:rPr lang="en-US" sz="2400" dirty="0"/>
              <a:t>?</a:t>
            </a:r>
            <a:endParaRPr lang="en-CA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Source: Ziegler </a:t>
            </a:r>
            <a:r>
              <a:rPr lang="en-US" sz="1800" b="1" dirty="0"/>
              <a:t>and Van Steen </a:t>
            </a:r>
            <a:r>
              <a:rPr lang="en-US" sz="1800" b="1" dirty="0" smtClean="0"/>
              <a:t>2010</a:t>
            </a:r>
            <a:endParaRPr lang="en-CA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67939"/>
            <a:ext cx="4704715" cy="3677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2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30</a:t>
            </a:fld>
            <a:endParaRPr lang="en-CA"/>
          </a:p>
        </p:txBody>
      </p:sp>
      <p:pic>
        <p:nvPicPr>
          <p:cNvPr id="6" name="Picture 5" descr="Seatte08_Module3_onR.ppt_p0097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656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70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31</a:t>
            </a:fld>
            <a:endParaRPr lang="en-CA"/>
          </a:p>
        </p:txBody>
      </p:sp>
      <p:pic>
        <p:nvPicPr>
          <p:cNvPr id="6" name="Picture 5" descr="Seatte08_Module3_onR.ppt_p0098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8" y="332656"/>
            <a:ext cx="91288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9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32</a:t>
            </a:fld>
            <a:endParaRPr lang="en-CA"/>
          </a:p>
        </p:txBody>
      </p:sp>
      <p:pic>
        <p:nvPicPr>
          <p:cNvPr id="6" name="Picture 5" descr="Seatte08_Module3_onR.ppt_p0099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020"/>
            <a:ext cx="9144000" cy="64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4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33</a:t>
            </a:fld>
            <a:endParaRPr lang="en-CA"/>
          </a:p>
        </p:txBody>
      </p:sp>
      <p:pic>
        <p:nvPicPr>
          <p:cNvPr id="6" name="Picture 5" descr="Seatte08_Module3_onR.ppt_p0100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02"/>
            <a:ext cx="9144000" cy="645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3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34</a:t>
            </a:fld>
            <a:endParaRPr lang="en-CA"/>
          </a:p>
        </p:txBody>
      </p:sp>
      <p:pic>
        <p:nvPicPr>
          <p:cNvPr id="6" name="Picture 5" descr="Seatte08_Module3_onR.ppt_p0102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0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35</a:t>
            </a:fld>
            <a:endParaRPr lang="en-CA"/>
          </a:p>
        </p:txBody>
      </p:sp>
      <p:pic>
        <p:nvPicPr>
          <p:cNvPr id="6" name="Picture 5" descr="Seatte08_Module3_onR.ppt_p0103.bmp"/>
          <p:cNvPicPr/>
          <p:nvPr/>
        </p:nvPicPr>
        <p:blipFill rotWithShape="1">
          <a:blip r:embed="rId2"/>
          <a:srcRect b="32508"/>
          <a:stretch/>
        </p:blipFill>
        <p:spPr bwMode="auto">
          <a:xfrm>
            <a:off x="-36512" y="91406"/>
            <a:ext cx="9180512" cy="556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2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36</a:t>
            </a:fld>
            <a:endParaRPr lang="en-CA"/>
          </a:p>
        </p:txBody>
      </p:sp>
      <p:pic>
        <p:nvPicPr>
          <p:cNvPr id="6" name="Picture 5" descr="Seatte08_Module3_onR.ppt_p0105.bmp"/>
          <p:cNvPicPr/>
          <p:nvPr/>
        </p:nvPicPr>
        <p:blipFill rotWithShape="1">
          <a:blip r:embed="rId2"/>
          <a:srcRect b="17518"/>
          <a:stretch/>
        </p:blipFill>
        <p:spPr bwMode="auto">
          <a:xfrm>
            <a:off x="17090" y="-243408"/>
            <a:ext cx="9126910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4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83568" y="1892300"/>
            <a:ext cx="7776864" cy="159017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10"/>
              </a:lnSpc>
            </a:pPr>
            <a:r>
              <a:rPr lang="en-CA" sz="5402" dirty="0" err="1" smtClean="0">
                <a:solidFill>
                  <a:srgbClr val="000000"/>
                </a:solidFill>
                <a:latin typeface="Calibri"/>
                <a:cs typeface="Calibri"/>
              </a:rPr>
              <a:t>GenABEL</a:t>
            </a:r>
            <a:r>
              <a:rPr lang="en-CA" sz="5402" dirty="0" smtClean="0">
                <a:solidFill>
                  <a:srgbClr val="000000"/>
                </a:solidFill>
                <a:latin typeface="Calibri"/>
                <a:cs typeface="Calibri"/>
              </a:rPr>
              <a:t> library</a:t>
            </a:r>
          </a:p>
          <a:p>
            <a:pPr algn="ctr">
              <a:lnSpc>
                <a:spcPts val="6210"/>
              </a:lnSpc>
            </a:pPr>
            <a:endParaRPr lang="en-CA" sz="54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7400" y="2705100"/>
            <a:ext cx="8356600" cy="1270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  <a:tabLst>
                <a:tab pos="2006600" algn="l"/>
              </a:tabLst>
            </a:pPr>
            <a:r>
              <a:rPr lang="en-CA" sz="3600" dirty="0" smtClean="0">
                <a:solidFill>
                  <a:srgbClr val="000000"/>
                </a:solidFill>
                <a:latin typeface="Calibri Italic"/>
                <a:cs typeface="Calibri Italic"/>
              </a:rPr>
              <a:t>A practical introduction to Genome Wide</a:t>
            </a:r>
            <a:r>
              <a:rPr lang="en-CA" sz="3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00" dirty="0" smtClean="0">
                <a:solidFill>
                  <a:srgbClr val="000000"/>
                </a:solidFill>
                <a:latin typeface="Calibri Italic"/>
                <a:cs typeface="Calibri Italic"/>
              </a:rPr>
              <a:t>	Association Studies</a:t>
            </a:r>
          </a:p>
          <a:p>
            <a:pPr>
              <a:lnSpc>
                <a:spcPts val="43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53500" y="6565900"/>
            <a:ext cx="190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37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36550" y="474035"/>
            <a:ext cx="8616950" cy="6540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dirty="0" smtClean="0">
                <a:solidFill>
                  <a:srgbClr val="000000"/>
                </a:solidFill>
                <a:latin typeface="Calibri Bold"/>
                <a:cs typeface="Calibri Bold"/>
              </a:rPr>
              <a:t>GWAS main philosophy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89000" y="1638300"/>
            <a:ext cx="8255000" cy="89768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000" dirty="0" smtClean="0">
                <a:solidFill>
                  <a:srgbClr val="000000"/>
                </a:solidFill>
                <a:latin typeface="Calibri"/>
                <a:cs typeface="Calibri"/>
              </a:rPr>
              <a:t> GWAS = Genome Wide Association Studies</a:t>
            </a:r>
          </a:p>
          <a:p>
            <a:pPr>
              <a:lnSpc>
                <a:spcPts val="3450"/>
              </a:lnSpc>
            </a:pPr>
            <a:endParaRPr lang="en-CA" sz="30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71700"/>
            <a:ext cx="8255000" cy="27699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3002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002" dirty="0" smtClean="0">
                <a:solidFill>
                  <a:srgbClr val="000000"/>
                </a:solidFill>
                <a:latin typeface="Calibri"/>
                <a:cs typeface="Calibri"/>
              </a:rPr>
              <a:t> IDEA:  GWAS involve scan for </a:t>
            </a:r>
            <a:r>
              <a:rPr lang="en-CA" sz="3012" b="1" dirty="0" smtClean="0">
                <a:solidFill>
                  <a:srgbClr val="000000"/>
                </a:solidFill>
                <a:latin typeface="Calibri Bold"/>
                <a:cs typeface="Calibri Bold"/>
              </a:rPr>
              <a:t>large number of</a:t>
            </a:r>
            <a:r>
              <a:rPr lang="en-CA" sz="297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97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010" b="1" dirty="0" smtClean="0">
                <a:solidFill>
                  <a:srgbClr val="000000"/>
                </a:solidFill>
                <a:latin typeface="Calibri Bold"/>
                <a:cs typeface="Calibri Bold"/>
              </a:rPr>
              <a:t>genetic markers</a:t>
            </a:r>
            <a:r>
              <a:rPr lang="en-CA" sz="3000" dirty="0" smtClean="0">
                <a:solidFill>
                  <a:srgbClr val="000000"/>
                </a:solidFill>
                <a:latin typeface="Calibri"/>
                <a:cs typeface="Calibri"/>
              </a:rPr>
              <a:t> (e.g. SNPs) (10</a:t>
            </a:r>
            <a:r>
              <a:rPr lang="en-CA" sz="2004" dirty="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lang="en-CA" sz="30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</a:t>
            </a:r>
            <a:r>
              <a:rPr lang="en-CA" sz="3000" dirty="0" smtClean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lang="en-CA" sz="2004" dirty="0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lang="en-CA" sz="3000" dirty="0" smtClean="0">
                <a:solidFill>
                  <a:srgbClr val="000000"/>
                </a:solidFill>
                <a:latin typeface="Calibri"/>
                <a:cs typeface="Calibri"/>
              </a:rPr>
              <a:t>) across</a:t>
            </a:r>
            <a:r>
              <a:rPr lang="en-CA" sz="3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dirty="0" smtClean="0">
                <a:solidFill>
                  <a:srgbClr val="000000"/>
                </a:solidFill>
                <a:latin typeface="Calibri"/>
                <a:cs typeface="Calibri"/>
              </a:rPr>
              <a:t>the whole genome of </a:t>
            </a:r>
            <a:r>
              <a:rPr lang="en-CA" sz="3010" b="1" dirty="0" smtClean="0">
                <a:solidFill>
                  <a:srgbClr val="000000"/>
                </a:solidFill>
                <a:latin typeface="Calibri Bold"/>
                <a:cs typeface="Calibri Bold"/>
              </a:rPr>
              <a:t>many individuals (&gt;1000)</a:t>
            </a:r>
            <a:r>
              <a:rPr lang="en-CA" sz="30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002" dirty="0" smtClean="0">
                <a:solidFill>
                  <a:srgbClr val="000000"/>
                </a:solidFill>
                <a:latin typeface="Calibri"/>
                <a:cs typeface="Calibri"/>
              </a:rPr>
              <a:t>to find specific genetic variations associated with</a:t>
            </a:r>
            <a:r>
              <a:rPr lang="en-CA" sz="3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010" b="1" dirty="0" smtClean="0">
                <a:solidFill>
                  <a:srgbClr val="000000"/>
                </a:solidFill>
                <a:latin typeface="Calibri Bold"/>
                <a:cs typeface="Calibri Bold"/>
              </a:rPr>
              <a:t>the disease </a:t>
            </a:r>
            <a:r>
              <a:rPr lang="en-CA" sz="3000" dirty="0" smtClean="0">
                <a:solidFill>
                  <a:srgbClr val="000000"/>
                </a:solidFill>
                <a:latin typeface="Calibri"/>
                <a:cs typeface="Calibri"/>
              </a:rPr>
              <a:t>and/or other phenotypes</a:t>
            </a:r>
          </a:p>
          <a:p>
            <a:pPr>
              <a:lnSpc>
                <a:spcPts val="3600"/>
              </a:lnSpc>
            </a:pPr>
            <a:endParaRPr lang="en-CA" sz="30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939031"/>
            <a:ext cx="7283400" cy="89768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dirty="0" smtClean="0">
                <a:solidFill>
                  <a:srgbClr val="000000"/>
                </a:solidFill>
                <a:latin typeface="Calibri"/>
                <a:cs typeface="Calibri"/>
              </a:rPr>
              <a:t>Find the genetic variation(s) that contribute(s</a:t>
            </a:r>
            <a:r>
              <a:rPr lang="en-CA" sz="3000" dirty="0">
                <a:solidFill>
                  <a:srgbClr val="000000"/>
                </a:solidFill>
                <a:cs typeface="Calibri"/>
              </a:rPr>
              <a:t>) and explain(s) complex </a:t>
            </a:r>
            <a:r>
              <a:rPr lang="en-CA" sz="3000" dirty="0" smtClean="0">
                <a:solidFill>
                  <a:srgbClr val="000000"/>
                </a:solidFill>
                <a:cs typeface="Calibri"/>
              </a:rPr>
              <a:t>diseases</a:t>
            </a:r>
            <a:endParaRPr lang="en-CA" sz="3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53500" y="6604000"/>
            <a:ext cx="190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  <a:p>
            <a:pPr>
              <a:lnSpc>
                <a:spcPts val="119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38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Why large number of subjects?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The large number of study subjects are needed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000000"/>
                </a:solidFill>
                <a:latin typeface="Calibri"/>
                <a:cs typeface="Calibri"/>
              </a:rPr>
              <a:t>in the GWAS because</a:t>
            </a:r>
          </a:p>
          <a:p>
            <a:pPr>
              <a:lnSpc>
                <a:spcPts val="39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692400"/>
            <a:ext cx="814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 The large number of SNPs to small number of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2700" y="3124200"/>
            <a:ext cx="7861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individuals causes low odds ratio between SNPs and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82700" y="3543300"/>
            <a:ext cx="7861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000000"/>
                </a:solidFill>
                <a:latin typeface="Calibri"/>
                <a:cs typeface="Calibri"/>
              </a:rPr>
              <a:t>casual variants (i.e. SNPs explaining given phenotype)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064000"/>
            <a:ext cx="814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 Due to very large number of tests required with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2700" y="4483100"/>
            <a:ext cx="7861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associated intrinsic errors, associations must be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2700" y="4902200"/>
            <a:ext cx="78613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strong enough to survive multiple testing corrections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(i.e. need good statistical power)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53500" y="6565900"/>
            <a:ext cx="190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39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genetic terms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position in the genome (i.e. </a:t>
            </a:r>
            <a:r>
              <a:rPr lang="en-US" b="1" dirty="0" smtClean="0"/>
              <a:t>locus</a:t>
            </a:r>
            <a:r>
              <a:rPr lang="en-US" dirty="0" smtClean="0"/>
              <a:t>) has several associated </a:t>
            </a:r>
            <a:r>
              <a:rPr lang="en-US" b="1" dirty="0" smtClean="0"/>
              <a:t>alleles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en-US" dirty="0" smtClean="0"/>
              <a:t>) which produce </a:t>
            </a:r>
            <a:r>
              <a:rPr lang="en-US" b="1" dirty="0" smtClean="0"/>
              <a:t>genotypes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G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endParaRPr lang="en-US" baseline="-25000" dirty="0">
              <a:solidFill>
                <a:srgbClr val="0000FF"/>
              </a:solidFill>
            </a:endParaRPr>
          </a:p>
          <a:p>
            <a:endParaRPr lang="en-US" baseline="-25000" dirty="0" smtClean="0">
              <a:solidFill>
                <a:srgbClr val="0000FF"/>
              </a:solidFill>
            </a:endParaRPr>
          </a:p>
          <a:p>
            <a:endParaRPr lang="en-US" baseline="-25000" dirty="0">
              <a:solidFill>
                <a:srgbClr val="0000FF"/>
              </a:solidFill>
            </a:endParaRPr>
          </a:p>
          <a:p>
            <a:endParaRPr lang="en-US" baseline="-25000" dirty="0" smtClean="0">
              <a:solidFill>
                <a:srgbClr val="0000FF"/>
              </a:solidFill>
            </a:endParaRPr>
          </a:p>
          <a:p>
            <a:endParaRPr lang="en-US" baseline="-25000" dirty="0">
              <a:solidFill>
                <a:srgbClr val="0000FF"/>
              </a:solidFill>
            </a:endParaRPr>
          </a:p>
          <a:p>
            <a:endParaRPr lang="en-US" baseline="-25000" dirty="0" smtClean="0">
              <a:solidFill>
                <a:srgbClr val="0000FF"/>
              </a:solidFill>
            </a:endParaRPr>
          </a:p>
          <a:p>
            <a:endParaRPr lang="en-US" baseline="-25000" dirty="0">
              <a:solidFill>
                <a:srgbClr val="0000FF"/>
              </a:solidFill>
            </a:endParaRPr>
          </a:p>
          <a:p>
            <a:r>
              <a:rPr lang="en-US" b="1" dirty="0" smtClean="0"/>
              <a:t>Haplotypes</a:t>
            </a:r>
            <a:endParaRPr lang="en-CA" b="1" dirty="0" smtClean="0"/>
          </a:p>
          <a:p>
            <a:pPr lvl="1"/>
            <a:r>
              <a:rPr lang="en-US" dirty="0" smtClean="0"/>
              <a:t>Combination of alleles at different loci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5"/>
            <a:ext cx="4248472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546100" y="3175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000000"/>
                </a:solidFill>
                <a:latin typeface="Calibri Bold"/>
                <a:cs typeface="Calibri Bold"/>
              </a:rPr>
              <a:t>GWAS visually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" y="1231900"/>
            <a:ext cx="8801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 GWAS tries to uncover links between </a:t>
            </a: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genetic basis </a:t>
            </a: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the disease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2900" y="1600200"/>
            <a:ext cx="8801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2" smtClean="0">
                <a:solidFill>
                  <a:srgbClr val="000000"/>
                </a:solidFill>
                <a:latin typeface="Calibri"/>
                <a:cs typeface="Calibri"/>
              </a:rPr>
              <a:t> Which set of SNPs explain the phenotype?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0" y="2032000"/>
            <a:ext cx="17526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Genotype</a:t>
            </a:r>
          </a:p>
          <a:p>
            <a:pPr>
              <a:lnSpc>
                <a:spcPts val="3450"/>
              </a:lnSpc>
            </a:pPr>
            <a:endParaRPr lang="en-CA" sz="300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60900" y="2032000"/>
            <a:ext cx="1943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Phenotype</a:t>
            </a:r>
          </a:p>
          <a:p>
            <a:pPr>
              <a:lnSpc>
                <a:spcPts val="3450"/>
              </a:lnSpc>
            </a:pPr>
            <a:endParaRPr lang="en-CA" sz="300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17700" y="2540000"/>
            <a:ext cx="2641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ATGC</a:t>
            </a:r>
            <a:r>
              <a:rPr lang="en-CA" sz="3000" smtClean="0">
                <a:solidFill>
                  <a:srgbClr val="FF0000"/>
                </a:solidFill>
                <a:latin typeface="Courier New"/>
                <a:cs typeface="Courier New"/>
              </a:rPr>
              <a:t>A</a:t>
            </a: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GTT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17700" y="3048000"/>
            <a:ext cx="2641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2" smtClean="0">
                <a:solidFill>
                  <a:srgbClr val="000000"/>
                </a:solidFill>
                <a:latin typeface="Courier New"/>
                <a:cs typeface="Courier New"/>
              </a:rPr>
              <a:t>TTGC</a:t>
            </a:r>
            <a:r>
              <a:rPr lang="en-CA" sz="3002" smtClean="0">
                <a:solidFill>
                  <a:srgbClr val="FF0000"/>
                </a:solidFill>
                <a:latin typeface="Courier New"/>
                <a:cs typeface="Courier New"/>
              </a:rPr>
              <a:t>A</a:t>
            </a:r>
            <a:r>
              <a:rPr lang="en-CA" sz="3002" smtClean="0">
                <a:solidFill>
                  <a:srgbClr val="000000"/>
                </a:solidFill>
                <a:latin typeface="Courier New"/>
                <a:cs typeface="Courier New"/>
              </a:rPr>
              <a:t>GTT</a:t>
            </a:r>
          </a:p>
          <a:p>
            <a:pPr>
              <a:lnSpc>
                <a:spcPts val="345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7700" y="3556000"/>
            <a:ext cx="2641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CTGC</a:t>
            </a:r>
            <a:r>
              <a:rPr lang="en-CA" sz="3000" smtClean="0">
                <a:solidFill>
                  <a:srgbClr val="FF0000"/>
                </a:solidFill>
                <a:latin typeface="Courier New"/>
                <a:cs typeface="Courier New"/>
              </a:rPr>
              <a:t>A</a:t>
            </a: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GTT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17700" y="4559300"/>
            <a:ext cx="2641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2" smtClean="0">
                <a:solidFill>
                  <a:srgbClr val="000000"/>
                </a:solidFill>
                <a:latin typeface="Courier New"/>
                <a:cs typeface="Courier New"/>
              </a:rPr>
              <a:t>ATGC</a:t>
            </a:r>
            <a:r>
              <a:rPr lang="en-CA" sz="3002" smtClean="0">
                <a:solidFill>
                  <a:srgbClr val="FF0000"/>
                </a:solidFill>
                <a:latin typeface="Courier New"/>
                <a:cs typeface="Courier New"/>
              </a:rPr>
              <a:t>G</a:t>
            </a:r>
            <a:r>
              <a:rPr lang="en-CA" sz="3002" smtClean="0">
                <a:solidFill>
                  <a:srgbClr val="000000"/>
                </a:solidFill>
                <a:latin typeface="Courier New"/>
                <a:cs typeface="Courier New"/>
              </a:rPr>
              <a:t>GTT</a:t>
            </a:r>
          </a:p>
          <a:p>
            <a:pPr>
              <a:lnSpc>
                <a:spcPts val="345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17700" y="5054600"/>
            <a:ext cx="2641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TTGC</a:t>
            </a:r>
            <a:r>
              <a:rPr lang="en-CA" sz="3000" smtClean="0">
                <a:solidFill>
                  <a:srgbClr val="FF0000"/>
                </a:solidFill>
                <a:latin typeface="Courier New"/>
                <a:cs typeface="Courier New"/>
              </a:rPr>
              <a:t>G</a:t>
            </a: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GTT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17700" y="5562600"/>
            <a:ext cx="2641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CTGC</a:t>
            </a:r>
            <a:r>
              <a:rPr lang="en-CA" sz="3000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GTT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81300" y="6197600"/>
            <a:ext cx="1778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 smtClean="0">
                <a:solidFill>
                  <a:srgbClr val="000000"/>
                </a:solidFill>
                <a:latin typeface="Calibri"/>
                <a:cs typeface="Calibri"/>
              </a:rPr>
              <a:t>SNP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60900" y="2540000"/>
            <a:ext cx="4368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control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60900" y="3048000"/>
            <a:ext cx="4368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2" smtClean="0">
                <a:solidFill>
                  <a:srgbClr val="000000"/>
                </a:solidFill>
                <a:latin typeface="Courier New"/>
                <a:cs typeface="Courier New"/>
              </a:rPr>
              <a:t>control</a:t>
            </a:r>
          </a:p>
          <a:p>
            <a:pPr>
              <a:lnSpc>
                <a:spcPts val="345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60900" y="3556000"/>
            <a:ext cx="4368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control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60900" y="4559300"/>
            <a:ext cx="4368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2" smtClean="0">
                <a:solidFill>
                  <a:srgbClr val="000000"/>
                </a:solidFill>
                <a:latin typeface="Courier New"/>
                <a:cs typeface="Courier New"/>
              </a:rPr>
              <a:t>case</a:t>
            </a:r>
          </a:p>
          <a:p>
            <a:pPr>
              <a:lnSpc>
                <a:spcPts val="345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60900" y="5054600"/>
            <a:ext cx="4368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case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660900" y="5562600"/>
            <a:ext cx="4368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ourier New"/>
                <a:cs typeface="Courier New"/>
              </a:rPr>
              <a:t>case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953500" y="6604000"/>
            <a:ext cx="190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4</a:t>
            </a:r>
          </a:p>
          <a:p>
            <a:pPr>
              <a:lnSpc>
                <a:spcPts val="124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40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GWAS workflow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1435100"/>
            <a:ext cx="7988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0000"/>
                </a:solidFill>
                <a:latin typeface="Calibri"/>
                <a:cs typeface="Calibri"/>
              </a:rPr>
              <a:t>Large cohort (&gt;1000) of cases and controls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93800" y="2298700"/>
            <a:ext cx="7950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0000"/>
                </a:solidFill>
                <a:latin typeface="Calibri"/>
                <a:cs typeface="Calibri"/>
              </a:rPr>
              <a:t>Get genome information with SNP arrays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3073400"/>
            <a:ext cx="7937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6" smtClean="0">
                <a:solidFill>
                  <a:srgbClr val="000000"/>
                </a:solidFill>
                <a:latin typeface="Calibri"/>
                <a:cs typeface="Calibri"/>
              </a:rPr>
              <a:t>Find deviating from expected haplotypes</a:t>
            </a:r>
          </a:p>
          <a:p>
            <a:pPr>
              <a:lnSpc>
                <a:spcPts val="2300"/>
              </a:lnSpc>
            </a:pPr>
            <a:endParaRPr lang="en-CA" sz="20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378200"/>
            <a:ext cx="8140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0000"/>
                </a:solidFill>
                <a:latin typeface="Calibri"/>
                <a:cs typeface="Calibri"/>
              </a:rPr>
              <a:t>visualize SNP-SNP interactions using HapMap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1200" y="4216400"/>
            <a:ext cx="84328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Detection of potential association signals and their fine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mapping (e.g. detection of LD, stratification effect)</a:t>
            </a:r>
          </a:p>
          <a:p>
            <a:pPr>
              <a:lnSpc>
                <a:spcPts val="21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2500" y="5295900"/>
            <a:ext cx="57531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Replication of detected association in new cohot /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	subset for validation purposes</a:t>
            </a:r>
          </a:p>
          <a:p>
            <a:pPr>
              <a:lnSpc>
                <a:spcPts val="215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30400" y="6324600"/>
            <a:ext cx="477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Biological / clinical validation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74000" y="5207000"/>
            <a:ext cx="1155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266700" algn="l"/>
              </a:tabLst>
            </a:pPr>
            <a:r>
              <a:rPr lang="en-CA" sz="1103" smtClean="0">
                <a:solidFill>
                  <a:srgbClr val="000000"/>
                </a:solidFill>
                <a:latin typeface="Calibri"/>
                <a:cs typeface="Calibri"/>
              </a:rPr>
              <a:t>AT	AGTotal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07200" y="5372100"/>
            <a:ext cx="22225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1168400" algn="l"/>
                <a:tab pos="1384300" algn="l"/>
                <a:tab pos="1651000" algn="l"/>
              </a:tabLst>
            </a:pPr>
            <a:r>
              <a:rPr lang="en-CA" sz="1103" smtClean="0">
                <a:solidFill>
                  <a:srgbClr val="000000"/>
                </a:solidFill>
                <a:latin typeface="Calibri"/>
                <a:cs typeface="Calibri"/>
              </a:rPr>
              <a:t>cases observed	35	65	100</a:t>
            </a:r>
            <a:r>
              <a:rPr lang="en-CA" sz="11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3" smtClean="0">
                <a:solidFill>
                  <a:srgbClr val="000000"/>
                </a:solidFill>
                <a:latin typeface="Times New Roman"/>
              </a:rPr>
            </a:br>
            <a:r>
              <a:rPr lang="en-CA" sz="1103" smtClean="0">
                <a:solidFill>
                  <a:srgbClr val="000000"/>
                </a:solidFill>
                <a:latin typeface="Calibri"/>
                <a:cs typeface="Calibri"/>
              </a:rPr>
              <a:t>contorls observed12525100</a:t>
            </a:r>
          </a:p>
          <a:p>
            <a:pPr>
              <a:lnSpc>
                <a:spcPts val="1390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07200" y="5740400"/>
            <a:ext cx="2222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092200" algn="l"/>
                <a:tab pos="1384300" algn="l"/>
                <a:tab pos="1651000" algn="l"/>
              </a:tabLst>
            </a:pPr>
            <a:r>
              <a:rPr lang="en-CA" sz="1103" smtClean="0">
                <a:solidFill>
                  <a:srgbClr val="000000"/>
                </a:solidFill>
                <a:latin typeface="Calibri"/>
                <a:cs typeface="Calibri"/>
              </a:rPr>
              <a:t>Totals	160	90	200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53500" y="6604000"/>
            <a:ext cx="190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5</a:t>
            </a:r>
          </a:p>
          <a:p>
            <a:pPr>
              <a:lnSpc>
                <a:spcPts val="119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41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460500" y="469900"/>
            <a:ext cx="7683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 smtClean="0">
                <a:solidFill>
                  <a:srgbClr val="000000"/>
                </a:solidFill>
                <a:latin typeface="Calibri"/>
                <a:cs typeface="Calibri"/>
              </a:rPr>
              <a:t>Which tools to use to do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24100" y="1295400"/>
            <a:ext cx="6819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0" smtClean="0">
                <a:solidFill>
                  <a:srgbClr val="000000"/>
                </a:solidFill>
                <a:latin typeface="Calibri"/>
                <a:cs typeface="Calibri"/>
              </a:rPr>
              <a:t>GWAS workflows?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22400" y="2908300"/>
            <a:ext cx="7721600" cy="166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500"/>
              </a:lnSpc>
              <a:tabLst>
                <a:tab pos="1587500" algn="l"/>
              </a:tabLst>
            </a:pPr>
            <a:r>
              <a:rPr lang="en-CA" sz="5400" dirty="0" smtClean="0">
                <a:solidFill>
                  <a:srgbClr val="000000"/>
                </a:solidFill>
                <a:latin typeface="Calibri"/>
                <a:cs typeface="Calibri"/>
              </a:rPr>
              <a:t>How to find SNP-Disease</a:t>
            </a:r>
            <a:r>
              <a:rPr lang="en-CA" sz="5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5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5400" dirty="0" smtClean="0">
                <a:solidFill>
                  <a:srgbClr val="000000"/>
                </a:solidFill>
                <a:latin typeface="Calibri"/>
                <a:cs typeface="Calibri"/>
              </a:rPr>
              <a:t>	associations?</a:t>
            </a:r>
          </a:p>
          <a:p>
            <a:pPr>
              <a:lnSpc>
                <a:spcPts val="6500"/>
              </a:lnSpc>
            </a:pPr>
            <a:endParaRPr lang="en-CA" sz="5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53500" y="6565900"/>
            <a:ext cx="190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6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Common tools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383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Some of the popular tools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209800"/>
            <a:ext cx="814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8" b="1" smtClean="0">
                <a:solidFill>
                  <a:srgbClr val="000000"/>
                </a:solidFill>
                <a:latin typeface="Calibri Bold"/>
                <a:cs typeface="Calibri Bold"/>
              </a:rPr>
              <a:t> SVS Golden Helix </a:t>
            </a:r>
            <a:r>
              <a:rPr lang="en-CA" sz="2798" smtClean="0">
                <a:solidFill>
                  <a:srgbClr val="000000"/>
                </a:solidFill>
                <a:latin typeface="Calibri"/>
                <a:cs typeface="Calibri"/>
              </a:rPr>
              <a:t>(data filtering and normalization)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2692400"/>
            <a:ext cx="7683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 Is commercial software providing ease of use compared to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other free solutions requiring use of numerous libraries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3517900"/>
            <a:ext cx="7683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 Has unique feature on CNV Analysis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0500" y="3949700"/>
            <a:ext cx="7683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smtClean="0">
                <a:solidFill>
                  <a:srgbClr val="000000"/>
                </a:solidFill>
                <a:latin typeface="Calibri"/>
                <a:cs typeface="Calibri"/>
              </a:rPr>
              <a:t> Manual: </a:t>
            </a:r>
            <a:r>
              <a:rPr lang="en-CA" sz="2400" smtClean="0">
                <a:solidFill>
                  <a:srgbClr val="0000FF"/>
                </a:solidFill>
                <a:latin typeface="Calibri"/>
                <a:cs typeface="Calibri"/>
              </a:rPr>
              <a:t>http://doc.goldenhelix.com/SVS/latest/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4406900"/>
            <a:ext cx="814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5" b="1" smtClean="0">
                <a:solidFill>
                  <a:srgbClr val="000000"/>
                </a:solidFill>
                <a:latin typeface="Calibri Bold"/>
                <a:cs typeface="Calibri Bold"/>
              </a:rPr>
              <a:t> Biofilter </a:t>
            </a: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 (pre-selection of SNPs using database info)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41600" y="4876800"/>
            <a:ext cx="6502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CA" sz="1403" smtClean="0">
                <a:solidFill>
                  <a:srgbClr val="0000FF"/>
                </a:solidFill>
                <a:latin typeface="Calibri"/>
                <a:cs typeface="Calibri"/>
              </a:rPr>
              <a:t>http://ritchielab.psu.edu/ritchielab/software/</a:t>
            </a:r>
            <a:r>
              <a:rPr lang="en-CA" sz="1403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03300" y="5168900"/>
            <a:ext cx="814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8" b="1" smtClean="0">
                <a:solidFill>
                  <a:srgbClr val="000000"/>
                </a:solidFill>
                <a:latin typeface="Calibri Bold"/>
                <a:cs typeface="Calibri Bold"/>
              </a:rPr>
              <a:t> GenABEL</a:t>
            </a:r>
            <a:r>
              <a:rPr lang="en-CA" sz="2798" smtClean="0">
                <a:solidFill>
                  <a:srgbClr val="000000"/>
                </a:solidFill>
                <a:latin typeface="Calibri"/>
                <a:cs typeface="Calibri"/>
              </a:rPr>
              <a:t> library implemented in R (</a:t>
            </a:r>
            <a:r>
              <a:rPr lang="en-CA" sz="1802" smtClean="0">
                <a:solidFill>
                  <a:srgbClr val="0000FF"/>
                </a:solidFill>
                <a:latin typeface="Calibri"/>
                <a:cs typeface="Calibri"/>
              </a:rPr>
              <a:t>http://www.genabel.org/</a:t>
            </a:r>
            <a:r>
              <a:rPr lang="en-CA" sz="2798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ts val="3220"/>
              </a:lnSpc>
            </a:pPr>
            <a:endParaRPr lang="en-CA" sz="241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53500" y="6565900"/>
            <a:ext cx="190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7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43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Intro to GenABEL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49400"/>
            <a:ext cx="8597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This library allows to do complete GWAS workflow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070100"/>
            <a:ext cx="85979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30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002" smtClean="0">
                <a:solidFill>
                  <a:srgbClr val="000000"/>
                </a:solidFill>
                <a:latin typeface="Calibri"/>
                <a:cs typeface="Calibri"/>
              </a:rPr>
              <a:t> GWAS data and corresponding attributes (SNPs,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phenotype, sex, etc.) are stored in </a:t>
            </a: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data object</a:t>
            </a:r>
          </a:p>
          <a:p>
            <a:pPr>
              <a:lnSpc>
                <a:spcPts val="29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832100"/>
            <a:ext cx="814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604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 gwaa.data-class</a:t>
            </a:r>
          </a:p>
          <a:p>
            <a:pPr>
              <a:lnSpc>
                <a:spcPts val="299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225800"/>
            <a:ext cx="8597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The </a:t>
            </a: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object attributes 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could be accessed with </a:t>
            </a:r>
            <a:r>
              <a:rPr lang="en-CA" sz="3010" b="1" smtClean="0">
                <a:solidFill>
                  <a:srgbClr val="000000"/>
                </a:solidFill>
                <a:latin typeface="Calibri Bold"/>
                <a:cs typeface="Calibri Bold"/>
              </a:rPr>
              <a:t>@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3670300"/>
            <a:ext cx="814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20"/>
              </a:lnSpc>
            </a:pPr>
            <a:r>
              <a:rPr lang="en-CA" sz="2606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606" smtClean="0">
                <a:solidFill>
                  <a:srgbClr val="000000"/>
                </a:solidFill>
                <a:latin typeface="Calibri"/>
                <a:cs typeface="Calibri"/>
              </a:rPr>
              <a:t> phenotype data:   gwaa_object</a:t>
            </a:r>
            <a:r>
              <a:rPr lang="en-CA" sz="2616" b="1" smtClean="0">
                <a:solidFill>
                  <a:srgbClr val="000000"/>
                </a:solidFill>
                <a:latin typeface="Calibri Bold"/>
                <a:cs typeface="Calibri Bold"/>
              </a:rPr>
              <a:t>@phdata</a:t>
            </a:r>
          </a:p>
          <a:p>
            <a:pPr>
              <a:lnSpc>
                <a:spcPts val="3120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4076700"/>
            <a:ext cx="814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lang="en-CA" sz="2604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 number of people in study:  gwaa_object@gtdata</a:t>
            </a:r>
            <a:r>
              <a:rPr lang="en-CA" sz="2614" b="1" smtClean="0">
                <a:solidFill>
                  <a:srgbClr val="000000"/>
                </a:solidFill>
                <a:latin typeface="Calibri Bold"/>
                <a:cs typeface="Calibri Bold"/>
              </a:rPr>
              <a:t>@nids</a:t>
            </a:r>
          </a:p>
          <a:p>
            <a:pPr>
              <a:lnSpc>
                <a:spcPts val="3095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" y="4470400"/>
            <a:ext cx="814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604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 number of SNPs: gwaa_object@gtdata</a:t>
            </a:r>
            <a:r>
              <a:rPr lang="en-CA" sz="2614" b="1" smtClean="0">
                <a:solidFill>
                  <a:srgbClr val="000000"/>
                </a:solidFill>
                <a:latin typeface="Calibri Bold"/>
                <a:cs typeface="Calibri Bold"/>
              </a:rPr>
              <a:t>@nsnps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03300" y="4864100"/>
            <a:ext cx="814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20"/>
              </a:lnSpc>
            </a:pPr>
            <a:r>
              <a:rPr lang="en-CA" sz="2604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 SNP names: gwaa_object@gtdata</a:t>
            </a:r>
            <a:r>
              <a:rPr lang="en-CA" sz="2614" b="1" smtClean="0">
                <a:solidFill>
                  <a:srgbClr val="000000"/>
                </a:solidFill>
                <a:latin typeface="Calibri Bold"/>
                <a:cs typeface="Calibri Bold"/>
              </a:rPr>
              <a:t>@snpnames</a:t>
            </a:r>
          </a:p>
          <a:p>
            <a:pPr>
              <a:lnSpc>
                <a:spcPts val="312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3300" y="5257800"/>
            <a:ext cx="814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lang="en-CA" sz="2606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606" smtClean="0">
                <a:solidFill>
                  <a:srgbClr val="000000"/>
                </a:solidFill>
                <a:latin typeface="Calibri"/>
                <a:cs typeface="Calibri"/>
              </a:rPr>
              <a:t> Chromosome labels:gwaa_object@gtdata</a:t>
            </a:r>
            <a:r>
              <a:rPr lang="en-CA" sz="2616" b="1" smtClean="0">
                <a:solidFill>
                  <a:srgbClr val="000000"/>
                </a:solidFill>
                <a:latin typeface="Calibri Bold"/>
                <a:cs typeface="Calibri Bold"/>
              </a:rPr>
              <a:t>@chromosome</a:t>
            </a:r>
          </a:p>
          <a:p>
            <a:pPr>
              <a:lnSpc>
                <a:spcPts val="3095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3300" y="5651500"/>
            <a:ext cx="814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604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 # SNPs map positions: gwaa_object@gtdata</a:t>
            </a:r>
            <a:r>
              <a:rPr lang="en-CA" sz="2614" b="1" smtClean="0">
                <a:solidFill>
                  <a:srgbClr val="000000"/>
                </a:solidFill>
                <a:latin typeface="Calibri Bold"/>
                <a:cs typeface="Calibri Bold"/>
              </a:rPr>
              <a:t>@map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53500" y="6565900"/>
            <a:ext cx="190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8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44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GeneABEL object structure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2300" y="1485900"/>
            <a:ext cx="2844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Calibri Bold"/>
                <a:cs typeface="Calibri Bold"/>
              </a:rPr>
              <a:t>Phenotypic </a:t>
            </a:r>
            <a:r>
              <a:rPr lang="en-CA" sz="2004" smtClean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3100" y="1778000"/>
            <a:ext cx="2794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6" b="1" smtClean="0">
                <a:solidFill>
                  <a:srgbClr val="000000"/>
                </a:solidFill>
                <a:latin typeface="Courier New Bold"/>
                <a:cs typeface="Courier New Bold"/>
              </a:rPr>
              <a:t>object@phdata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2819400"/>
            <a:ext cx="2540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Calibri Bold"/>
                <a:cs typeface="Calibri Bold"/>
              </a:rPr>
              <a:t># of people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3111500"/>
            <a:ext cx="2781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 smtClean="0">
                <a:solidFill>
                  <a:srgbClr val="000000"/>
                </a:solidFill>
                <a:latin typeface="Courier New Bold"/>
                <a:cs typeface="Courier New Bold"/>
              </a:rPr>
              <a:t>object@gtdata@nids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2600" y="3949700"/>
            <a:ext cx="2984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Calibri Bold"/>
                <a:cs typeface="Calibri Bold"/>
              </a:rPr>
              <a:t>ID of study participants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6900" y="4254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 smtClean="0">
                <a:solidFill>
                  <a:srgbClr val="000000"/>
                </a:solidFill>
                <a:latin typeface="Courier New Bold"/>
                <a:cs typeface="Courier New Bold"/>
              </a:rPr>
              <a:t>object@gtdata@idnames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81400" y="1498600"/>
            <a:ext cx="3111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0000"/>
                </a:solidFill>
                <a:latin typeface="Calibri"/>
                <a:cs typeface="Calibri"/>
              </a:rPr>
              <a:t>All GWA data stored in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81400" y="1803400"/>
            <a:ext cx="3111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gwaa.data-class </a:t>
            </a:r>
            <a:r>
              <a:rPr lang="en-CA" sz="1413" b="1" smtClean="0">
                <a:solidFill>
                  <a:srgbClr val="000000"/>
                </a:solidFill>
                <a:latin typeface="Courier New Bold"/>
                <a:cs typeface="Courier New Bold"/>
              </a:rPr>
              <a:t>object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89400" y="2781300"/>
            <a:ext cx="2603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Calibri Bold"/>
                <a:cs typeface="Calibri Bold"/>
              </a:rPr>
              <a:t>Genetic</a:t>
            </a:r>
            <a:r>
              <a:rPr lang="en-CA" sz="2004" smtClean="0">
                <a:solidFill>
                  <a:srgbClr val="000000"/>
                </a:solidFill>
                <a:latin typeface="Calibri"/>
                <a:cs typeface="Calibri"/>
              </a:rPr>
              <a:t> data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62400" y="3086100"/>
            <a:ext cx="27305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6" b="1" smtClean="0">
                <a:solidFill>
                  <a:srgbClr val="000000"/>
                </a:solidFill>
                <a:latin typeface="Courier New Bold"/>
                <a:cs typeface="Courier New Bold"/>
              </a:rPr>
              <a:t>object@gtdata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00500" y="3949700"/>
            <a:ext cx="26924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Calibri Bold"/>
                <a:cs typeface="Calibri Bold"/>
              </a:rPr>
              <a:t>Total # of SNPs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59200" y="4254500"/>
            <a:ext cx="2933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 smtClean="0">
                <a:solidFill>
                  <a:srgbClr val="000000"/>
                </a:solidFill>
                <a:latin typeface="Courier New Bold"/>
                <a:cs typeface="Courier New Bold"/>
              </a:rPr>
              <a:t>object@gtdata@nsnps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86600" y="2806700"/>
            <a:ext cx="19431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Calibri Bold"/>
                <a:cs typeface="Calibri Bold"/>
              </a:rPr>
              <a:t>location of SNPs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35800" y="3098800"/>
            <a:ext cx="1993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 smtClean="0">
                <a:solidFill>
                  <a:srgbClr val="000000"/>
                </a:solidFill>
                <a:latin typeface="Courier New Bold"/>
                <a:cs typeface="Courier New Bold"/>
              </a:rPr>
              <a:t>object@gtdata@map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07200" y="3898900"/>
            <a:ext cx="2222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Calibri Bold"/>
                <a:cs typeface="Calibri Bold"/>
              </a:rPr>
              <a:t>subject id and its sex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34200" y="4191000"/>
            <a:ext cx="2095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 smtClean="0">
                <a:solidFill>
                  <a:srgbClr val="000000"/>
                </a:solidFill>
                <a:latin typeface="Courier New Bold"/>
                <a:cs typeface="Courier New Bold"/>
              </a:rPr>
              <a:t>object@gtdata@male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175500" y="4419600"/>
            <a:ext cx="1854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Calibri"/>
                <a:cs typeface="Calibri"/>
              </a:rPr>
              <a:t>(1=male; 0= female)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953500" y="6565900"/>
            <a:ext cx="190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9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45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6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Hands on GenABEL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68400"/>
            <a:ext cx="8597900" cy="67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1704" smtClean="0">
                <a:solidFill>
                  <a:srgbClr val="000000"/>
                </a:solidFill>
                <a:latin typeface="Courier New"/>
                <a:cs typeface="Courier New"/>
              </a:rPr>
              <a:t>install.packages("GenABEL")</a:t>
            </a:r>
            <a:r>
              <a:rPr lang="en-CA" sz="17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04" smtClean="0">
                <a:solidFill>
                  <a:srgbClr val="000000"/>
                </a:solidFill>
                <a:latin typeface="Times New Roman"/>
              </a:rPr>
            </a:br>
            <a:r>
              <a:rPr lang="en-CA" sz="1704" smtClean="0">
                <a:solidFill>
                  <a:srgbClr val="000000"/>
                </a:solidFill>
                <a:latin typeface="Courier New"/>
                <a:cs typeface="Courier New"/>
              </a:rPr>
              <a:t>library("GenABEL")</a:t>
            </a:r>
          </a:p>
          <a:p>
            <a:pPr>
              <a:lnSpc>
                <a:spcPts val="250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828800"/>
            <a:ext cx="2120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 smtClean="0">
                <a:solidFill>
                  <a:srgbClr val="000000"/>
                </a:solidFill>
                <a:latin typeface="Courier New"/>
                <a:cs typeface="Courier New"/>
              </a:rPr>
              <a:t>data(ge03d2ex)</a:t>
            </a:r>
          </a:p>
          <a:p>
            <a:pPr>
              <a:lnSpc>
                <a:spcPts val="1955"/>
              </a:lnSpc>
            </a:pPr>
            <a:endParaRPr lang="en-CA" sz="1704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03700" y="1905000"/>
            <a:ext cx="40640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#loads data(i.e. from GWAS) on type 2 diabetes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146300"/>
            <a:ext cx="3263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 smtClean="0">
                <a:solidFill>
                  <a:srgbClr val="000000"/>
                </a:solidFill>
                <a:latin typeface="Courier New"/>
                <a:cs typeface="Courier New"/>
              </a:rPr>
              <a:t>summary(ge03d2ex)[1:5,]</a:t>
            </a:r>
          </a:p>
          <a:p>
            <a:pPr>
              <a:lnSpc>
                <a:spcPts val="1955"/>
              </a:lnSpc>
            </a:pPr>
            <a:endParaRPr lang="en-CA" sz="1704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03700" y="2222500"/>
            <a:ext cx="2044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#view first 5 SNP data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0" y="2222500"/>
            <a:ext cx="1549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(genotypic data)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6500" y="2451100"/>
            <a:ext cx="4419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787400" algn="l"/>
                <a:tab pos="1511300" algn="l"/>
                <a:tab pos="3797300" algn="l"/>
              </a:tabLst>
            </a:pPr>
            <a:r>
              <a:rPr lang="en-CA" sz="813" b="1" smtClean="0">
                <a:solidFill>
                  <a:srgbClr val="FF0000"/>
                </a:solidFill>
                <a:latin typeface="Courier New Bold"/>
                <a:cs typeface="Courier New Bold"/>
              </a:rPr>
              <a:t>Chromosome	Position	Strand  A1 A2 NoMeasured CallRate	Q.2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2590800"/>
            <a:ext cx="5080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  <a:tab pos="1765300" algn="l"/>
                <a:tab pos="2387600" algn="l"/>
                <a:tab pos="34036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rs1646456	1	653	+  C  G	135 0.9926471 0.33333333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2755900"/>
            <a:ext cx="5080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  <a:tab pos="1701800" algn="l"/>
                <a:tab pos="2387600" algn="l"/>
                <a:tab pos="34036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rs4435802	1	5291	+  C  A	134 0.9852941 0.07462687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2921000"/>
            <a:ext cx="5080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  <a:tab pos="1701800" algn="l"/>
                <a:tab pos="2387600" algn="l"/>
                <a:tab pos="34036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rs946364	1	8533	-  T  C	134 0.9852941 0.27611940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6100" y="3086100"/>
            <a:ext cx="5080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  <a:tab pos="1625600" algn="l"/>
                <a:tab pos="2387600" algn="l"/>
                <a:tab pos="34036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rs299251	1	10737	+  A  G	135 0.9926471 0.04444444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46100" y="3251200"/>
            <a:ext cx="5080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  <a:tab pos="1625600" algn="l"/>
                <a:tab pos="2387600" algn="l"/>
                <a:tab pos="34036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rs2456488	1	11779	+  G  C	135 0.9926471 0.34814815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33800" y="3568700"/>
            <a:ext cx="1892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03" smtClean="0">
                <a:solidFill>
                  <a:srgbClr val="000000"/>
                </a:solidFill>
                <a:latin typeface="Calibri"/>
                <a:cs typeface="Calibri"/>
              </a:rPr>
              <a:t>&gt;= 0,98 means good genotyping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6100" y="3949700"/>
            <a:ext cx="5080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summary(ge03d2ex@phdata) </a:t>
            </a: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#view phenotypic data</a:t>
            </a:r>
          </a:p>
          <a:p>
            <a:pPr>
              <a:lnSpc>
                <a:spcPts val="1840"/>
              </a:lnSpc>
            </a:pPr>
            <a:endParaRPr lang="en-CA" sz="1371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09600" y="4203700"/>
            <a:ext cx="5016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130300" algn="l"/>
                <a:tab pos="2159000" algn="l"/>
                <a:tab pos="3124200" algn="l"/>
                <a:tab pos="4152900" algn="l"/>
              </a:tabLst>
            </a:pPr>
            <a:r>
              <a:rPr lang="en-CA" sz="813" b="1" smtClean="0">
                <a:solidFill>
                  <a:srgbClr val="FF0000"/>
                </a:solidFill>
                <a:latin typeface="Courier New Bold"/>
                <a:cs typeface="Courier New Bold"/>
              </a:rPr>
              <a:t>id	sex	age	dm2	height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09600" y="4318000"/>
            <a:ext cx="5016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143000" algn="l"/>
                <a:tab pos="1562100" algn="l"/>
                <a:tab pos="2590800" algn="l"/>
                <a:tab pos="3556000" algn="l"/>
                <a:tab pos="4572000" algn="l"/>
              </a:tabLst>
            </a:pPr>
            <a:r>
              <a:rPr lang="en-CA" sz="813" b="1" smtClean="0">
                <a:solidFill>
                  <a:srgbClr val="FF0000"/>
                </a:solidFill>
                <a:latin typeface="Courier New Bold"/>
                <a:cs typeface="Courier New Bold"/>
              </a:rPr>
              <a:t>Length:136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	Min.	:0.0000  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Min.	:23.84   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Min.	:0.0000  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Min.	:150.2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9600" y="4445000"/>
            <a:ext cx="5016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130300" algn="l"/>
                <a:tab pos="2159000" algn="l"/>
                <a:tab pos="3124200" algn="l"/>
                <a:tab pos="41529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Class :character	1st Qu.:0.0000	1st Qu.:38.33	1st Qu.:0.0000	1st Qu.:161.5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09600" y="4572000"/>
            <a:ext cx="5016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355600" algn="l"/>
                <a:tab pos="1130300" algn="l"/>
                <a:tab pos="2159000" algn="l"/>
                <a:tab pos="3124200" algn="l"/>
                <a:tab pos="41529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Mode	:character	Median :1.0000	Median :48.71	Median :1.0000	Median :169.4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52600" y="4686300"/>
            <a:ext cx="3873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419100" algn="l"/>
                <a:tab pos="1447800" algn="l"/>
                <a:tab pos="2413000" algn="l"/>
                <a:tab pos="3429000" algn="l"/>
              </a:tabLst>
            </a:pPr>
            <a:r>
              <a:rPr lang="en-CA" sz="806" smtClean="0">
                <a:solidFill>
                  <a:srgbClr val="000000"/>
                </a:solidFill>
                <a:latin typeface="Courier New"/>
                <a:cs typeface="Courier New"/>
              </a:rPr>
              <a:t>Mean	:0.5294   </a:t>
            </a:r>
            <a:r>
              <a:rPr lang="en-CA" sz="806" smtClean="0">
                <a:solidFill>
                  <a:srgbClr val="FF0000"/>
                </a:solidFill>
                <a:latin typeface="Courier New"/>
                <a:cs typeface="Courier New"/>
              </a:rPr>
              <a:t>Mean	:49.07   </a:t>
            </a:r>
            <a:r>
              <a:rPr lang="en-CA" sz="806" smtClean="0">
                <a:solidFill>
                  <a:srgbClr val="000000"/>
                </a:solidFill>
                <a:latin typeface="Courier New"/>
                <a:cs typeface="Courier New"/>
              </a:rPr>
              <a:t>Mean	:0.6324   </a:t>
            </a:r>
            <a:r>
              <a:rPr lang="en-CA" sz="806" smtClean="0">
                <a:solidFill>
                  <a:srgbClr val="FF0000"/>
                </a:solidFill>
                <a:latin typeface="Courier New"/>
                <a:cs typeface="Courier New"/>
              </a:rPr>
              <a:t>Mean	:169.4</a:t>
            </a:r>
          </a:p>
          <a:p>
            <a:pPr>
              <a:lnSpc>
                <a:spcPts val="920"/>
              </a:lnSpc>
            </a:pPr>
            <a:endParaRPr lang="en-CA" sz="806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52600" y="4813300"/>
            <a:ext cx="3873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016000" algn="l"/>
                <a:tab pos="1981200" algn="l"/>
                <a:tab pos="30099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3rd Qu.:1.0000	3rd Qu.:58.57	3rd Qu.:1.0000	3rd Qu.:175.9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752600" y="4940300"/>
            <a:ext cx="3873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419100" algn="l"/>
                <a:tab pos="1447800" algn="l"/>
                <a:tab pos="2413000" algn="l"/>
                <a:tab pos="34290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Max.	:1.0000  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Max.	:81.57   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Max.	:1.0000  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Max.	:191.8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762500" y="5054600"/>
            <a:ext cx="863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4191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NA's	:1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740400" y="2451100"/>
            <a:ext cx="3289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711200" algn="l"/>
                <a:tab pos="1917700" algn="l"/>
                <a:tab pos="2705100" algn="l"/>
              </a:tabLst>
            </a:pPr>
            <a:r>
              <a:rPr lang="en-CA" sz="813" b="1" smtClean="0">
                <a:solidFill>
                  <a:srgbClr val="FF0000"/>
                </a:solidFill>
                <a:latin typeface="Courier New Bold"/>
                <a:cs typeface="Courier New Bold"/>
              </a:rPr>
              <a:t>P.11 P.12	P.22  Pexact	Fmax	Plrt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803900" y="2590800"/>
            <a:ext cx="3225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330200" algn="l"/>
                <a:tab pos="6731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57	66	12 0.3323747 -0.10000000 0.2404314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727700" y="2755900"/>
            <a:ext cx="3302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06400" algn="l"/>
                <a:tab pos="8128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114	20	0 1.0000000 -0.08064516 0.2038385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803900" y="2921000"/>
            <a:ext cx="3225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330200" algn="l"/>
                <a:tab pos="7366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68	58	8 0.3949055 -0.08275286 0.3302839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727700" y="3086100"/>
            <a:ext cx="3302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406400" algn="l"/>
                <a:tab pos="8128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123	12	0 1.0000000 -0.04651163 0.4549295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803900" y="3251200"/>
            <a:ext cx="3225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330200" algn="l"/>
                <a:tab pos="673100" algn="l"/>
                <a:tab pos="1625600" algn="l"/>
                <a:tab pos="2374900" algn="l"/>
              </a:tabLst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59	58	18 0.5698988	0.05343327	0.5360019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727700" y="4203700"/>
            <a:ext cx="3302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028700" algn="l"/>
                <a:tab pos="2120900" algn="l"/>
              </a:tabLst>
            </a:pPr>
            <a:r>
              <a:rPr lang="en-CA" sz="813" b="1" smtClean="0">
                <a:solidFill>
                  <a:srgbClr val="FF0000"/>
                </a:solidFill>
                <a:latin typeface="Courier New Bold"/>
                <a:cs typeface="Courier New Bold"/>
              </a:rPr>
              <a:t>weight	diet	bmi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727700" y="4318000"/>
            <a:ext cx="3302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419100" algn="l"/>
                <a:tab pos="1447800" algn="l"/>
                <a:tab pos="2540000" algn="l"/>
              </a:tabLst>
            </a:pP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Min.	: 46.63   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Min.	:0.00000  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Min.	:17.30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727700" y="4445000"/>
            <a:ext cx="3302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028700" algn="l"/>
                <a:tab pos="21082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1st Qu.: 69.02	1st Qu.:0.00000	1st Qu.:24.56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727700" y="4572000"/>
            <a:ext cx="3302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028700" algn="l"/>
                <a:tab pos="21082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Median : 81.15	Median :0.00000	Median :28.35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727700" y="4686300"/>
            <a:ext cx="3302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419100" algn="l"/>
                <a:tab pos="1447800" algn="l"/>
                <a:tab pos="2540000" algn="l"/>
              </a:tabLst>
            </a:pPr>
            <a:r>
              <a:rPr lang="en-CA" sz="806" smtClean="0">
                <a:solidFill>
                  <a:srgbClr val="FF0000"/>
                </a:solidFill>
                <a:latin typeface="Courier New"/>
                <a:cs typeface="Courier New"/>
              </a:rPr>
              <a:t>Mean	: 87.40   </a:t>
            </a:r>
            <a:r>
              <a:rPr lang="en-CA" sz="806" smtClean="0">
                <a:solidFill>
                  <a:srgbClr val="000000"/>
                </a:solidFill>
                <a:latin typeface="Courier New"/>
                <a:cs typeface="Courier New"/>
              </a:rPr>
              <a:t>Mean	:0.05882   </a:t>
            </a:r>
            <a:r>
              <a:rPr lang="en-CA" sz="806" smtClean="0">
                <a:solidFill>
                  <a:srgbClr val="FF0000"/>
                </a:solidFill>
                <a:latin typeface="Courier New"/>
                <a:cs typeface="Courier New"/>
              </a:rPr>
              <a:t>Mean	:30.30</a:t>
            </a:r>
          </a:p>
          <a:p>
            <a:pPr>
              <a:lnSpc>
                <a:spcPts val="920"/>
              </a:lnSpc>
            </a:pPr>
            <a:endParaRPr lang="en-CA" sz="806">
              <a:solidFill>
                <a:srgbClr val="000000"/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727700" y="4813300"/>
            <a:ext cx="3302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028700" algn="l"/>
                <a:tab pos="21082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3rd Qu.:102.79	3rd Qu.:0.00000	3rd Qu.:35.69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727700" y="4940300"/>
            <a:ext cx="3302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419100" algn="l"/>
                <a:tab pos="1447800" algn="l"/>
                <a:tab pos="2540000" algn="l"/>
              </a:tabLst>
            </a:pP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Max.	:161.24   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Max.	:1.00000  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Max.	:59.83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727700" y="5054600"/>
            <a:ext cx="3302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419100" algn="l"/>
                <a:tab pos="2120900" algn="l"/>
                <a:tab pos="25400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NA's	:1	NA's	:1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46100" y="5321300"/>
            <a:ext cx="21336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Calibri Bold"/>
                <a:cs typeface="Calibri Bold"/>
              </a:rPr>
              <a:t>A1 A2 </a:t>
            </a:r>
            <a:r>
              <a:rPr lang="en-CA" sz="1704" smtClean="0">
                <a:solidFill>
                  <a:srgbClr val="000000"/>
                </a:solidFill>
                <a:latin typeface="Calibri"/>
                <a:cs typeface="Calibri"/>
              </a:rPr>
              <a:t>= allele 1 and 2</a:t>
            </a:r>
          </a:p>
          <a:p>
            <a:pPr>
              <a:lnSpc>
                <a:spcPts val="1955"/>
              </a:lnSpc>
            </a:pPr>
            <a:endParaRPr lang="en-CA" sz="1704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4203700" y="5321300"/>
            <a:ext cx="30861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Calibri Bold"/>
                <a:cs typeface="Calibri Bold"/>
              </a:rPr>
              <a:t>Position</a:t>
            </a:r>
            <a:r>
              <a:rPr lang="en-CA" sz="1704" smtClean="0">
                <a:solidFill>
                  <a:srgbClr val="000000"/>
                </a:solidFill>
                <a:latin typeface="Calibri"/>
                <a:cs typeface="Calibri"/>
              </a:rPr>
              <a:t> = genomic position (bp)</a:t>
            </a:r>
          </a:p>
          <a:p>
            <a:pPr>
              <a:lnSpc>
                <a:spcPts val="1955"/>
              </a:lnSpc>
            </a:pPr>
            <a:endParaRPr lang="en-CA" sz="1704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46100" y="5575300"/>
            <a:ext cx="2552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Calibri Bold"/>
                <a:cs typeface="Calibri Bold"/>
              </a:rPr>
              <a:t>Strand</a:t>
            </a:r>
            <a:r>
              <a:rPr lang="en-CA" sz="1704" smtClean="0">
                <a:solidFill>
                  <a:srgbClr val="000000"/>
                </a:solidFill>
                <a:latin typeface="Calibri"/>
                <a:cs typeface="Calibri"/>
              </a:rPr>
              <a:t> = DNA strand + or -</a:t>
            </a:r>
          </a:p>
          <a:p>
            <a:pPr>
              <a:lnSpc>
                <a:spcPts val="1955"/>
              </a:lnSpc>
            </a:pPr>
            <a:endParaRPr lang="en-CA" sz="1704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203700" y="5575300"/>
            <a:ext cx="4445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Calibri Bold"/>
                <a:cs typeface="Calibri Bold"/>
              </a:rPr>
              <a:t>CallRate</a:t>
            </a:r>
            <a:r>
              <a:rPr lang="en-CA" sz="1704" smtClean="0">
                <a:solidFill>
                  <a:srgbClr val="000000"/>
                </a:solidFill>
                <a:latin typeface="Calibri"/>
                <a:cs typeface="Calibri"/>
              </a:rPr>
              <a:t> = allelic  frequency expressed as a ratio</a:t>
            </a:r>
          </a:p>
          <a:p>
            <a:pPr>
              <a:lnSpc>
                <a:spcPts val="1955"/>
              </a:lnSpc>
            </a:pPr>
            <a:endParaRPr lang="en-CA" sz="1704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46100" y="5842000"/>
            <a:ext cx="8597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714" b="1" smtClean="0">
                <a:solidFill>
                  <a:srgbClr val="000000"/>
                </a:solidFill>
                <a:latin typeface="Calibri Bold"/>
                <a:cs typeface="Calibri Bold"/>
              </a:rPr>
              <a:t>NoMeasured </a:t>
            </a:r>
            <a:r>
              <a:rPr lang="en-CA" sz="1704" smtClean="0">
                <a:solidFill>
                  <a:srgbClr val="000000"/>
                </a:solidFill>
                <a:latin typeface="Calibri"/>
                <a:cs typeface="Calibri"/>
              </a:rPr>
              <a:t>= # of times the genotype was observed</a:t>
            </a:r>
            <a:r>
              <a:rPr lang="en-CA" sz="17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04" smtClean="0">
                <a:solidFill>
                  <a:srgbClr val="000000"/>
                </a:solidFill>
                <a:latin typeface="Times New Roman"/>
              </a:rPr>
            </a:br>
            <a:r>
              <a:rPr lang="en-CA" sz="1714" b="1" smtClean="0">
                <a:solidFill>
                  <a:srgbClr val="000000"/>
                </a:solidFill>
                <a:latin typeface="Calibri Bold"/>
                <a:cs typeface="Calibri Bold"/>
              </a:rPr>
              <a:t>Pexact</a:t>
            </a:r>
            <a:r>
              <a:rPr lang="en-CA" sz="1704" smtClean="0">
                <a:solidFill>
                  <a:srgbClr val="000000"/>
                </a:solidFill>
                <a:latin typeface="Calibri"/>
                <a:cs typeface="Calibri"/>
              </a:rPr>
              <a:t> = P-value of the exact test for HWE</a:t>
            </a:r>
          </a:p>
          <a:p>
            <a:pPr>
              <a:lnSpc>
                <a:spcPts val="200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46100" y="6362700"/>
            <a:ext cx="85979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 smtClean="0">
                <a:solidFill>
                  <a:srgbClr val="000000"/>
                </a:solidFill>
                <a:latin typeface="Calibri Bold"/>
                <a:cs typeface="Calibri Bold"/>
              </a:rPr>
              <a:t>Fmax</a:t>
            </a:r>
            <a:r>
              <a:rPr lang="en-CA" sz="1704" smtClean="0">
                <a:solidFill>
                  <a:srgbClr val="000000"/>
                </a:solidFill>
                <a:latin typeface="Calibri"/>
                <a:cs typeface="Calibri"/>
              </a:rPr>
              <a:t> = estimate of deviation from HWE, allowing meta-analysis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864600" y="66040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  <a:p>
            <a:pPr>
              <a:lnSpc>
                <a:spcPts val="119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46</a:t>
            </a:fld>
            <a:endParaRPr lang="en-CA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66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Exploring phenotypic data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557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700" smtClean="0">
                <a:solidFill>
                  <a:srgbClr val="000000"/>
                </a:solidFill>
                <a:latin typeface="Calibri"/>
                <a:cs typeface="Calibri"/>
              </a:rPr>
              <a:t> See aging phenotype data in compressed form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562100"/>
            <a:ext cx="8597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descriptives.trait(ge03d2ex)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1778000"/>
            <a:ext cx="2413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FF0000"/>
                </a:solidFill>
                <a:latin typeface="Courier New"/>
                <a:cs typeface="Courier New"/>
              </a:rPr>
              <a:t>No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8600" y="1778000"/>
            <a:ext cx="3810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FF0000"/>
                </a:solidFill>
                <a:latin typeface="Courier New"/>
                <a:cs typeface="Courier New"/>
              </a:rPr>
              <a:t>Mean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08200" y="1778000"/>
            <a:ext cx="2413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FF0000"/>
                </a:solidFill>
                <a:latin typeface="Courier New"/>
                <a:cs typeface="Courier New"/>
              </a:rPr>
              <a:t>SD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1905000"/>
            <a:ext cx="2540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id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16000" y="1905000"/>
            <a:ext cx="330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136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38300" y="1905000"/>
            <a:ext cx="2540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8200" y="1905000"/>
            <a:ext cx="2540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2044700"/>
            <a:ext cx="330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sex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6000" y="2044700"/>
            <a:ext cx="330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136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35100" y="2044700"/>
            <a:ext cx="457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0.529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05000" y="2044700"/>
            <a:ext cx="457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0.501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6100" y="2184400"/>
            <a:ext cx="330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age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16000" y="2184400"/>
            <a:ext cx="330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136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58900" y="2184400"/>
            <a:ext cx="533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49.069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841500" y="2184400"/>
            <a:ext cx="533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12.926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46100" y="2324100"/>
            <a:ext cx="330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dm2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16000" y="2324100"/>
            <a:ext cx="330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136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35100" y="2324100"/>
            <a:ext cx="457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0.632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905000" y="2324100"/>
            <a:ext cx="457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0.484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46100" y="2463800"/>
            <a:ext cx="13335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height 135 169.440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905000" y="2463800"/>
            <a:ext cx="4445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9.814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6100" y="2590800"/>
            <a:ext cx="800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weight 135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58900" y="2590800"/>
            <a:ext cx="533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87.397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841500" y="2590800"/>
            <a:ext cx="533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25.510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46100" y="2730500"/>
            <a:ext cx="3937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diet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16000" y="2730500"/>
            <a:ext cx="330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136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435100" y="2730500"/>
            <a:ext cx="457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0.059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905000" y="2730500"/>
            <a:ext cx="4572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0.236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46100" y="2870200"/>
            <a:ext cx="3175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bmi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16000" y="2870200"/>
            <a:ext cx="3175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135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58900" y="2870200"/>
            <a:ext cx="5207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30.301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905000" y="2870200"/>
            <a:ext cx="4445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8.082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46100" y="30226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702" smtClean="0">
                <a:solidFill>
                  <a:srgbClr val="000000"/>
                </a:solidFill>
                <a:latin typeface="Calibri"/>
                <a:cs typeface="Calibri"/>
              </a:rPr>
              <a:t> Extract all sexes of all individuals</a:t>
            </a:r>
          </a:p>
          <a:p>
            <a:pPr>
              <a:lnSpc>
                <a:spcPts val="3105"/>
              </a:lnSpc>
            </a:pPr>
            <a:endParaRPr lang="en-CA" sz="2702">
              <a:solidFill>
                <a:srgbClr val="000000"/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6100" y="3429000"/>
            <a:ext cx="8597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019300" algn="l"/>
              </a:tabLst>
            </a:pPr>
            <a:r>
              <a:rPr lang="en-CA" sz="1200" smtClean="0">
                <a:solidFill>
                  <a:srgbClr val="000000"/>
                </a:solidFill>
                <a:latin typeface="Courier New"/>
                <a:cs typeface="Courier New"/>
              </a:rPr>
              <a:t>ge03d2ex@phdata$sex	# accessing sex column of the data frame with $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46100" y="3606800"/>
            <a:ext cx="8597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Courier New"/>
                <a:cs typeface="Courier New"/>
              </a:rPr>
              <a:t>1 0 1 0 0 1 1 0 0 1 0 0 1 1 0 0 0 1 1 1 1 1 1 1 1 1 1 0 1 0 1 0 1 1 0 0 0 1 1 1 1 0 1 1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46100" y="3771900"/>
            <a:ext cx="8597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lang="en-CA" sz="1200" smtClean="0">
                <a:solidFill>
                  <a:srgbClr val="000000"/>
                </a:solidFill>
                <a:latin typeface="Courier New"/>
                <a:cs typeface="Courier New"/>
              </a:rPr>
              <a:t>1 0 1 1 1 1 0 1 1 1 1 0 1 0 1 0 0 1 0 1 1 0 1 0 0 1 0 1 1 1 1 1 0 1 0 0 1 0 1 0 0 0 0 0</a:t>
            </a:r>
          </a:p>
          <a:p>
            <a:pPr>
              <a:lnSpc>
                <a:spcPts val="116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46100" y="3924300"/>
            <a:ext cx="8597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85"/>
              </a:lnSpc>
            </a:pPr>
            <a:r>
              <a:rPr lang="en-CA" sz="1200" smtClean="0">
                <a:solidFill>
                  <a:srgbClr val="000000"/>
                </a:solidFill>
                <a:latin typeface="Courier New"/>
                <a:cs typeface="Courier New"/>
              </a:rPr>
              <a:t>0 0 0 1 0 0 0 1 1 0 1 1 0 1 0 1 0 1 1 0 0 0 0 1 0 1 0 0 0 1 0 0 1 0 0 1 1 0 1 1 1 0 1 0</a:t>
            </a:r>
          </a:p>
          <a:p>
            <a:pPr>
              <a:lnSpc>
                <a:spcPts val="108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46100" y="4064000"/>
            <a:ext cx="8597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en-CA" sz="1200" smtClean="0">
                <a:solidFill>
                  <a:srgbClr val="000000"/>
                </a:solidFill>
                <a:latin typeface="Courier New"/>
                <a:cs typeface="Courier New"/>
              </a:rPr>
              <a:t>0 1 1 0</a:t>
            </a:r>
          </a:p>
          <a:p>
            <a:pPr>
              <a:lnSpc>
                <a:spcPts val="122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46100" y="42291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700" smtClean="0">
                <a:solidFill>
                  <a:srgbClr val="000000"/>
                </a:solidFill>
                <a:latin typeface="Calibri"/>
                <a:cs typeface="Calibri"/>
              </a:rPr>
              <a:t> Sorting data by </a:t>
            </a:r>
            <a:r>
              <a:rPr lang="en-CA" sz="2710" b="1" smtClean="0">
                <a:solidFill>
                  <a:srgbClr val="000000"/>
                </a:solidFill>
                <a:latin typeface="Calibri Bold"/>
                <a:cs typeface="Calibri Bold"/>
              </a:rPr>
              <a:t>binary</a:t>
            </a:r>
            <a:r>
              <a:rPr lang="en-CA" sz="2700" smtClean="0">
                <a:solidFill>
                  <a:srgbClr val="000000"/>
                </a:solidFill>
                <a:latin typeface="Calibri"/>
                <a:cs typeface="Calibri"/>
              </a:rPr>
              <a:t> attribute (e.g. sex)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46100" y="4635500"/>
            <a:ext cx="8597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descriptives.trait(ge03d2ex, by=ge03d2ex@phdata$sex)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35000" y="5016500"/>
            <a:ext cx="3225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219200" algn="l"/>
                <a:tab pos="1905000" algn="l"/>
              </a:tabLst>
            </a:pPr>
            <a:r>
              <a:rPr lang="en-CA" sz="1006" b="1" smtClean="0">
                <a:solidFill>
                  <a:srgbClr val="FF0000"/>
                </a:solidFill>
                <a:latin typeface="Courier New Bold"/>
                <a:cs typeface="Courier New Bold"/>
              </a:rPr>
              <a:t>No(by.var=0)</a:t>
            </a: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	Mean	SD </a:t>
            </a:r>
            <a:r>
              <a:rPr lang="en-CA" sz="996" smtClean="0">
                <a:solidFill>
                  <a:srgbClr val="FF0000"/>
                </a:solidFill>
                <a:latin typeface="Courier New"/>
                <a:cs typeface="Courier New"/>
              </a:rPr>
              <a:t>No(by.var=1)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46100" y="5168900"/>
            <a:ext cx="331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282700" algn="l"/>
                <a:tab pos="1892300" algn="l"/>
                <a:tab pos="24257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id	64	NA	NA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46100" y="5321300"/>
            <a:ext cx="331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282700" algn="l"/>
                <a:tab pos="1892300" algn="l"/>
                <a:tab pos="24257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sex	64	NA	NA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546100" y="5473700"/>
            <a:ext cx="331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282700" algn="l"/>
                <a:tab pos="1587500" algn="l"/>
                <a:tab pos="21209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age	64	46.942	12.479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46100" y="5626100"/>
            <a:ext cx="331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282700" algn="l"/>
                <a:tab pos="1663700" algn="l"/>
                <a:tab pos="21971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dm2	64	0.547	0.502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46100" y="5778500"/>
            <a:ext cx="331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282700" algn="l"/>
                <a:tab pos="21971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height	64 162.680	6.819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46100" y="5930900"/>
            <a:ext cx="331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282700" algn="l"/>
                <a:tab pos="1587500" algn="l"/>
                <a:tab pos="21209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weight	64	78.605	26.908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46100" y="6083300"/>
            <a:ext cx="331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282700" algn="l"/>
                <a:tab pos="1663700" algn="l"/>
                <a:tab pos="21971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diet	64	0.109	0.315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46100" y="6235700"/>
            <a:ext cx="331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282700" algn="l"/>
                <a:tab pos="1587500" algn="l"/>
                <a:tab pos="2197100" algn="l"/>
              </a:tabLst>
            </a:pPr>
            <a:r>
              <a:rPr lang="en-CA" sz="998" smtClean="0">
                <a:solidFill>
                  <a:srgbClr val="000000"/>
                </a:solidFill>
                <a:latin typeface="Courier New"/>
                <a:cs typeface="Courier New"/>
              </a:rPr>
              <a:t>bmi	64	29.604	9.506</a:t>
            </a:r>
          </a:p>
          <a:p>
            <a:pPr>
              <a:lnSpc>
                <a:spcPts val="115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3987800" y="5016500"/>
            <a:ext cx="5041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685800" algn="l"/>
                <a:tab pos="1066800" algn="l"/>
                <a:tab pos="15240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Mean	SD	Ptt	Pkw Pexact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3975100" y="5168900"/>
            <a:ext cx="505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596900" algn="l"/>
                <a:tab pos="1130300" algn="l"/>
                <a:tab pos="1587500" algn="l"/>
                <a:tab pos="2044700" algn="l"/>
                <a:tab pos="25781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72	NA	NA	NA	NA	NA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3975100" y="5321300"/>
            <a:ext cx="505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596900" algn="l"/>
                <a:tab pos="1130300" algn="l"/>
                <a:tab pos="1587500" algn="l"/>
                <a:tab pos="2044700" algn="l"/>
                <a:tab pos="25781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72	NA	NA	NA	NA	NA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3975100" y="5473700"/>
            <a:ext cx="505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292100" algn="l"/>
                <a:tab pos="25781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72	50.959 13.107 0.070 0.081	NA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3975100" y="5626100"/>
            <a:ext cx="505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368300" algn="l"/>
                <a:tab pos="901700" algn="l"/>
                <a:tab pos="23495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72	0.708	0.458 0.053 0.052	0.074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3975100" y="5778500"/>
            <a:ext cx="505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901700" algn="l"/>
                <a:tab pos="25781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71 175.534	7.943 0.000 0.000	NA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3975100" y="5930900"/>
            <a:ext cx="505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292100" algn="l"/>
                <a:tab pos="25781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71	95.322 21.441 0.000 0.000	NA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3975100" y="6083300"/>
            <a:ext cx="505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368300" algn="l"/>
                <a:tab pos="901700" algn="l"/>
                <a:tab pos="23495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72	0.014	0.118 0.025 0.019	0.026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3975100" y="6235700"/>
            <a:ext cx="5054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292100" algn="l"/>
                <a:tab pos="901700" algn="l"/>
                <a:tab pos="2578100" algn="l"/>
              </a:tabLst>
            </a:pPr>
            <a:r>
              <a:rPr lang="en-CA" sz="998" smtClean="0">
                <a:solidFill>
                  <a:srgbClr val="000000"/>
                </a:solidFill>
                <a:latin typeface="Courier New"/>
                <a:cs typeface="Courier New"/>
              </a:rPr>
              <a:t>71	30.930	6.547 0.352 0.040	NA</a:t>
            </a:r>
          </a:p>
          <a:p>
            <a:pPr>
              <a:lnSpc>
                <a:spcPts val="115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8864600" y="6553200"/>
            <a:ext cx="444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11</a:t>
            </a:r>
          </a:p>
          <a:p>
            <a:pPr>
              <a:lnSpc>
                <a:spcPts val="1610"/>
              </a:lnSpc>
            </a:pPr>
            <a:endParaRPr lang="en-CA" sz="1403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866900" y="6591300"/>
            <a:ext cx="1104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02" smtClean="0">
                <a:solidFill>
                  <a:srgbClr val="000000"/>
                </a:solidFill>
                <a:latin typeface="Calibri"/>
                <a:cs typeface="Calibri"/>
              </a:rPr>
              <a:t>Females</a:t>
            </a:r>
          </a:p>
          <a:p>
            <a:pPr>
              <a:lnSpc>
                <a:spcPts val="1620"/>
              </a:lnSpc>
            </a:pPr>
            <a:endParaRPr lang="en-CA" sz="1802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3200400" y="6591300"/>
            <a:ext cx="90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 smtClean="0">
                <a:solidFill>
                  <a:srgbClr val="000000"/>
                </a:solidFill>
                <a:latin typeface="Calibri"/>
                <a:cs typeface="Calibri"/>
              </a:rPr>
              <a:t>Males</a:t>
            </a:r>
          </a:p>
          <a:p>
            <a:pPr>
              <a:lnSpc>
                <a:spcPts val="2070"/>
              </a:lnSpc>
            </a:pPr>
            <a:endParaRPr lang="en-CA" sz="1802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47</a:t>
            </a:fld>
            <a:endParaRPr lang="en-CA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5" name="TextBox 2"/>
          <p:cNvSpPr txBox="1"/>
          <p:nvPr/>
        </p:nvSpPr>
        <p:spPr>
          <a:xfrm>
            <a:off x="546100" y="279400"/>
            <a:ext cx="85979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8" b="1" dirty="0" smtClean="0">
                <a:solidFill>
                  <a:srgbClr val="000000"/>
                </a:solidFill>
                <a:latin typeface="Calibri Bold"/>
                <a:cs typeface="Calibri Bold"/>
              </a:rPr>
              <a:t>Exploring genotypic data / statistics</a:t>
            </a:r>
          </a:p>
          <a:p>
            <a:pPr>
              <a:lnSpc>
                <a:spcPts val="4600"/>
              </a:lnSpc>
            </a:pPr>
            <a:endParaRPr lang="en-CA" sz="399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914400"/>
            <a:ext cx="8597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FF0000"/>
                </a:solidFill>
                <a:latin typeface="Courier New Bold"/>
                <a:cs typeface="Courier New Bold"/>
              </a:rPr>
              <a:t>descriptives.marker(ge03d2ex)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066800"/>
            <a:ext cx="8597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$`Minor allele frequency distribution`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1231900"/>
            <a:ext cx="4686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949700" algn="l"/>
              </a:tabLst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X&lt;=0.01 0.01&lt;X&lt;=0.05 0.05&lt;X&lt;=0.1 0.1&lt;X&lt;=0.2	X&gt;0.2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1409700"/>
            <a:ext cx="5105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406400" algn="l"/>
                <a:tab pos="1511300" algn="l"/>
                <a:tab pos="2514600" algn="l"/>
                <a:tab pos="3441700" algn="l"/>
                <a:tab pos="4114800" algn="l"/>
              </a:tabLst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No	146.000	684.000	711.000	904.000	1555.000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1574800"/>
            <a:ext cx="5105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584200" algn="l"/>
                <a:tab pos="1676400" algn="l"/>
                <a:tab pos="2679700" algn="l"/>
                <a:tab pos="3606800" algn="l"/>
                <a:tab pos="4368800" algn="l"/>
              </a:tabLst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Prop	0.036	0.171	0.178	0.226	0.389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65800" y="1257300"/>
            <a:ext cx="3263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Number of  copies minor/rare alleles out of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total number (i.e. 4000)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1905000"/>
            <a:ext cx="59563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$`Cumulative distr. of number of SNPs out of HWE, at different alpha`</a:t>
            </a:r>
          </a:p>
          <a:p>
            <a:pPr>
              <a:lnSpc>
                <a:spcPts val="1265"/>
              </a:lnSpc>
            </a:pPr>
            <a:endParaRPr lang="en-CA" sz="11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5200" y="2070100"/>
            <a:ext cx="8255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X&lt;=1e-04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14500" y="2070100"/>
            <a:ext cx="26670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X&lt;=0.001 X&lt;=0.01 X&lt;=0.05 all X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2235200"/>
            <a:ext cx="3175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No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0300" y="2235200"/>
            <a:ext cx="6477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dirty="0" smtClean="0">
                <a:solidFill>
                  <a:srgbClr val="000000"/>
                </a:solidFill>
                <a:latin typeface="Courier New"/>
                <a:cs typeface="Courier New"/>
              </a:rPr>
              <a:t>46.000</a:t>
            </a:r>
          </a:p>
          <a:p>
            <a:pPr>
              <a:lnSpc>
                <a:spcPts val="1265"/>
              </a:lnSpc>
            </a:pPr>
            <a:endParaRPr lang="en-CA" sz="1103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92300" y="2235200"/>
            <a:ext cx="19939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71.000 125.000 275.000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11600" y="2235200"/>
            <a:ext cx="4826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4000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902200" y="2222500"/>
            <a:ext cx="179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Total number of SNPs</a:t>
            </a:r>
          </a:p>
          <a:p>
            <a:pPr>
              <a:lnSpc>
                <a:spcPts val="1610"/>
              </a:lnSpc>
            </a:pPr>
            <a:endParaRPr lang="en-CA" sz="1403" smtClean="0">
              <a:solidFill>
                <a:srgbClr val="000000"/>
              </a:solidFill>
              <a:latin typeface="Calibri Italic"/>
              <a:cs typeface="Calibri Itali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6100" y="2400300"/>
            <a:ext cx="533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Prop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9200" y="2400300"/>
            <a:ext cx="6223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0.012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68500" y="2400300"/>
            <a:ext cx="6223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0.018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41600" y="2400300"/>
            <a:ext cx="6223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0.031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314700" y="2400300"/>
            <a:ext cx="6223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0.069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165600" y="2400300"/>
            <a:ext cx="279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46100" y="2743200"/>
            <a:ext cx="57023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$`Distribution of proportion of successful genotypes (per person)`</a:t>
            </a:r>
          </a:p>
          <a:p>
            <a:pPr>
              <a:lnSpc>
                <a:spcPts val="1725"/>
              </a:lnSpc>
            </a:pPr>
            <a:endParaRPr lang="en-CA" sz="11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388100" y="2667000"/>
            <a:ext cx="2298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Proportion of missing values</a:t>
            </a:r>
          </a:p>
          <a:p>
            <a:pPr>
              <a:lnSpc>
                <a:spcPts val="1610"/>
              </a:lnSpc>
            </a:pPr>
            <a:endParaRPr lang="en-CA" sz="1403" smtClean="0">
              <a:solidFill>
                <a:srgbClr val="000000"/>
              </a:solidFill>
              <a:latin typeface="Calibri Italic"/>
              <a:cs typeface="Calibri Ital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46100" y="2908300"/>
            <a:ext cx="55118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19404">
              <a:lnSpc>
                <a:spcPts val="1300"/>
              </a:lnSpc>
              <a:tabLst>
                <a:tab pos="495300" algn="l"/>
                <a:tab pos="1841500" algn="l"/>
                <a:tab pos="2933700" algn="l"/>
                <a:tab pos="3517900" algn="l"/>
                <a:tab pos="4622800" algn="l"/>
              </a:tabLst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X&lt;=0.9 0.9&lt;X&lt;=0.95 0.95&lt;X&lt;=0.98 0.98&lt;X&lt;=0.99 X&gt;0.99</a:t>
            </a:r>
            <a:r>
              <a:rPr lang="en-CA" sz="11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3" smtClean="0">
                <a:solidFill>
                  <a:srgbClr val="000000"/>
                </a:solidFill>
                <a:latin typeface="Times New Roman"/>
              </a:rPr>
            </a:b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No	1.000	0	0	135.000	0</a:t>
            </a:r>
          </a:p>
          <a:p>
            <a:pPr>
              <a:lnSpc>
                <a:spcPts val="131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6100" y="3251200"/>
            <a:ext cx="5511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495300" algn="l"/>
                <a:tab pos="1841500" algn="l"/>
                <a:tab pos="2933700" algn="l"/>
                <a:tab pos="3695700" algn="l"/>
                <a:tab pos="4622800" algn="l"/>
              </a:tabLst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Prop	0.007	0	0	0.993	0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46100" y="3581400"/>
            <a:ext cx="5511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$`Distribution of proportion of successful genotypes (per SNP)`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65200" y="3746500"/>
            <a:ext cx="5092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587500" algn="l"/>
                <a:tab pos="3949700" algn="l"/>
              </a:tabLst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X&lt;=0.9 0.9&lt;X&lt;=0.95	0.95&lt;X&lt;=0.98 0.98&lt;X&lt;=0.99	X&gt;0.99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46100" y="3924300"/>
            <a:ext cx="5511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406400" algn="l"/>
                <a:tab pos="1511300" algn="l"/>
                <a:tab pos="2425700" algn="l"/>
                <a:tab pos="3441700" algn="l"/>
                <a:tab pos="4203700" algn="l"/>
              </a:tabLst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No	37.000	6.000	996.000	1177.000	1784.000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46100" y="4089400"/>
            <a:ext cx="5511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495300" algn="l"/>
                <a:tab pos="1511300" algn="l"/>
                <a:tab pos="2603500" algn="l"/>
                <a:tab pos="3695700" algn="l"/>
                <a:tab pos="4457700" algn="l"/>
              </a:tabLst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Prop	0.009	0.002	0.249	0.294	0.446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46100" y="4419600"/>
            <a:ext cx="5511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$`Mean heterozygosity for a SNP`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88100" y="2882900"/>
            <a:ext cx="26416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 smtClean="0">
                <a:solidFill>
                  <a:srgbClr val="000000"/>
                </a:solidFill>
                <a:latin typeface="Calibri Italic"/>
                <a:cs typeface="Calibri Italic"/>
              </a:rPr>
              <a:t>(subject id9049 has missing info</a:t>
            </a:r>
            <a:r>
              <a:rPr lang="en-CA" sz="14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dirty="0" smtClean="0">
                <a:solidFill>
                  <a:srgbClr val="000000"/>
                </a:solidFill>
                <a:latin typeface="Calibri Italic"/>
                <a:cs typeface="Calibri Italic"/>
              </a:rPr>
              <a:t>on "sex"    "age"    "dm2"    "height"</a:t>
            </a:r>
            <a:r>
              <a:rPr lang="en-CA" sz="14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dirty="0" smtClean="0">
                <a:solidFill>
                  <a:srgbClr val="000000"/>
                </a:solidFill>
                <a:latin typeface="Calibri Italic"/>
                <a:cs typeface="Calibri Italic"/>
              </a:rPr>
              <a:t>"weight" "diet"   "</a:t>
            </a:r>
            <a:r>
              <a:rPr lang="en-CA" sz="1403" dirty="0" err="1" smtClean="0">
                <a:solidFill>
                  <a:srgbClr val="000000"/>
                </a:solidFill>
                <a:latin typeface="Calibri Italic"/>
                <a:cs typeface="Calibri Italic"/>
              </a:rPr>
              <a:t>bmi</a:t>
            </a:r>
            <a:r>
              <a:rPr lang="en-CA" sz="1403" dirty="0" smtClean="0">
                <a:solidFill>
                  <a:srgbClr val="000000"/>
                </a:solidFill>
                <a:latin typeface="Calibri Italic"/>
                <a:cs typeface="Calibri Italic"/>
              </a:rPr>
              <a:t>" )</a:t>
            </a:r>
          </a:p>
          <a:p>
            <a:pPr>
              <a:lnSpc>
                <a:spcPts val="1655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159500" y="37084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6" smtClean="0">
                <a:solidFill>
                  <a:srgbClr val="000000"/>
                </a:solidFill>
                <a:latin typeface="Calibri Italic"/>
                <a:cs typeface="Calibri Italic"/>
              </a:rPr>
              <a:t>Number of SNPs that successfully were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159500" y="3911600"/>
            <a:ext cx="28702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able to identify sample genotype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(i.e. call rate). E.g. in this case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98% SNPs were able to identify /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46100" y="4597400"/>
            <a:ext cx="2781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[1] 0.2582298</a:t>
            </a:r>
          </a:p>
          <a:p>
            <a:pPr>
              <a:lnSpc>
                <a:spcPts val="1240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29000" y="4495800"/>
            <a:ext cx="2616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Only 25% SNPs are heterozygous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(i.e. have different types of alleles)</a:t>
            </a:r>
          </a:p>
          <a:p>
            <a:pPr>
              <a:lnSpc>
                <a:spcPts val="126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159500" y="45974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403" smtClean="0">
                <a:solidFill>
                  <a:srgbClr val="000000"/>
                </a:solidFill>
                <a:latin typeface="Calibri Italic"/>
                <a:cs typeface="Calibri Italic"/>
              </a:rPr>
              <a:t>explain more than 96% genotypes</a:t>
            </a:r>
          </a:p>
          <a:p>
            <a:pPr>
              <a:lnSpc>
                <a:spcPts val="126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6100" y="4927600"/>
            <a:ext cx="8597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$`Standard deviation of the mean heterozygosity for a SNP`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46100" y="5092700"/>
            <a:ext cx="8597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[1] 0.1592255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46100" y="5422900"/>
            <a:ext cx="8597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$`Mean heterozygosity for a person`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46100" y="5600700"/>
            <a:ext cx="8597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[1] 0.2476507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46100" y="5930900"/>
            <a:ext cx="8597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$`Standard deviation of mean heterozygosity for a person`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46100" y="6096000"/>
            <a:ext cx="8597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[1] 0.04291038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48</a:t>
            </a:fld>
            <a:endParaRPr lang="en-CA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79424" y="198884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5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Assessing quality of the raw data (1)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621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1.  Test for Hardy-Weinberg equilibrium given set of SNPs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1981200"/>
            <a:ext cx="8140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12" b="1" smtClean="0">
                <a:solidFill>
                  <a:srgbClr val="000000"/>
                </a:solidFill>
                <a:latin typeface="Calibri Bold"/>
                <a:cs typeface="Calibri Bold"/>
              </a:rPr>
              <a:t> in controls (i.e. dm2 = 0)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3495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ourier New"/>
                <a:cs typeface="Courier New"/>
              </a:rPr>
              <a:t>dim(ge03d2ex@gtdata)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2552700"/>
            <a:ext cx="520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[1]</a:t>
            </a:r>
          </a:p>
          <a:p>
            <a:pPr>
              <a:lnSpc>
                <a:spcPts val="1610"/>
              </a:lnSpc>
            </a:pPr>
            <a:endParaRPr lang="en-CA" sz="14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6700" y="2552700"/>
            <a:ext cx="1041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136 4000</a:t>
            </a:r>
          </a:p>
          <a:p>
            <a:pPr>
              <a:lnSpc>
                <a:spcPts val="1610"/>
              </a:lnSpc>
            </a:pPr>
            <a:endParaRPr lang="en-CA" sz="14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27686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ourier New"/>
                <a:cs typeface="Courier New"/>
              </a:rPr>
              <a:t>ge03d2ex@phdata$dm2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" y="29845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1 1 1 1 1 1 1 1 1 1 1 1 1 1 1 1 1 1 1 1 1 1 1 1 1 1 1 1 1 1 1 1 1 1 1 1 1</a:t>
            </a:r>
          </a:p>
          <a:p>
            <a:pPr>
              <a:lnSpc>
                <a:spcPts val="159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03300" y="31877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1 1 1 1 1 1 1 1 1 1 1 1 1 1 1 1 1 1 1 1 1 1 1 1 1 1 1 1 1 1 1 1 1 1 1 1 1</a:t>
            </a:r>
          </a:p>
          <a:p>
            <a:pPr>
              <a:lnSpc>
                <a:spcPts val="135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3300" y="33655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1 1 1 1 1 1 1 1 1 1 1 0 0 0 0 0 0 0 0 0 0 0 0 0 0 0</a:t>
            </a:r>
          </a:p>
          <a:p>
            <a:pPr>
              <a:lnSpc>
                <a:spcPts val="128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3300" y="35433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0 0 0 0 0 0 0 0 0 0 0 0 0 0 0 0 0 0 0 0 0 0 0 0 0 0 0 0 0 0 0 0 0 0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03300" y="37592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ourier New"/>
                <a:cs typeface="Courier New"/>
              </a:rPr>
              <a:t>summary(ge03d2ex@gtdata[(ge03d2ex@phdata$dm2 == 0),])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3300" y="3975100"/>
            <a:ext cx="3771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01929">
              <a:lnSpc>
                <a:spcPts val="1000"/>
              </a:lnSpc>
              <a:tabLst>
                <a:tab pos="1143000" algn="l"/>
                <a:tab pos="1562100" algn="l"/>
                <a:tab pos="2108200" algn="l"/>
                <a:tab pos="3073400" algn="l"/>
                <a:tab pos="34925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Chromosome Position Strand A1 A2 NoMeasured CallRate</a:t>
            </a:r>
            <a:r>
              <a:rPr lang="en-CA" sz="8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803" smtClean="0">
                <a:solidFill>
                  <a:srgbClr val="000000"/>
                </a:solidFill>
                <a:latin typeface="Times New Roman"/>
              </a:rPr>
            </a:b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rs1646456	1	653	+  C  G	50	1.00</a:t>
            </a:r>
          </a:p>
          <a:p>
            <a:pPr>
              <a:lnSpc>
                <a:spcPts val="97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03300" y="4229100"/>
            <a:ext cx="3771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143000" algn="l"/>
                <a:tab pos="1498600" algn="l"/>
                <a:tab pos="2108200" algn="l"/>
                <a:tab pos="3073400" algn="l"/>
                <a:tab pos="34925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rs4435802	1	5291	+  C  A	48	0.96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3300" y="4343400"/>
            <a:ext cx="3771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143000" algn="l"/>
                <a:tab pos="1498600" algn="l"/>
                <a:tab pos="2108200" algn="l"/>
                <a:tab pos="3073400" algn="l"/>
                <a:tab pos="34925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rs946364	1	8533	-  T  C	50	1.00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03300" y="4470400"/>
            <a:ext cx="3771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143000" algn="l"/>
                <a:tab pos="1447800" algn="l"/>
                <a:tab pos="2108200" algn="l"/>
                <a:tab pos="3073400" algn="l"/>
                <a:tab pos="34925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rs299251	1	10737	+  A  G	50	1.00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03300" y="4597400"/>
            <a:ext cx="3771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143000" algn="l"/>
                <a:tab pos="1447800" algn="l"/>
                <a:tab pos="2108200" algn="l"/>
                <a:tab pos="3073400" algn="l"/>
                <a:tab pos="34925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rs2456488	1	11779	+  G  C	50	1.00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219700" y="3987800"/>
            <a:ext cx="3810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320800" algn="l"/>
                <a:tab pos="2082800" algn="l"/>
                <a:tab pos="26797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Q.2 P.11 P.12 P.22</a:t>
            </a:r>
            <a:r>
              <a:rPr lang="en-CA" sz="900" smtClean="0">
                <a:solidFill>
                  <a:srgbClr val="FF0000"/>
                </a:solidFill>
                <a:latin typeface="Calibri"/>
                <a:cs typeface="Calibri"/>
              </a:rPr>
              <a:t>	Pexact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	Fmax	Plrt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800600" y="4102100"/>
            <a:ext cx="4229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787400" algn="l"/>
                <a:tab pos="1079500" algn="l"/>
                <a:tab pos="1447800" algn="l"/>
                <a:tab pos="2235200" algn="l"/>
                <a:tab pos="28956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0.34000000	23	20	7 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0.5275140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	0.10873440	0.4448755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800600" y="4229100"/>
            <a:ext cx="4229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787400" algn="l"/>
                <a:tab pos="1143000" algn="l"/>
                <a:tab pos="14478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0.04166667	44	4	0 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1.0000000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 -0.04347826 0.6766092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800600" y="4343400"/>
            <a:ext cx="4229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787400" algn="l"/>
                <a:tab pos="1079500" algn="l"/>
                <a:tab pos="14478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0.33000000	22	23	5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 1.0000000 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-0.04025328 0.7750907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800600" y="4470400"/>
            <a:ext cx="4229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787400" algn="l"/>
                <a:tab pos="1143000" algn="l"/>
                <a:tab pos="14478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0.06000000	44	6	0 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1.0000000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 -0.06382979 0.5358747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800600" y="4597400"/>
            <a:ext cx="4229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787400" algn="l"/>
                <a:tab pos="1079500" algn="l"/>
                <a:tab pos="1447800" algn="l"/>
                <a:tab pos="2235200" algn="l"/>
                <a:tab pos="2895600" algn="l"/>
              </a:tabLst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0.37000000	21	21	8 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0.5450202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	0.09909910	0.4849983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03300" y="47117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ourier New"/>
                <a:cs typeface="Courier New"/>
              </a:rPr>
              <a:t>#extract the exact HWE test P-values into separate vector "Pexact"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03300" y="49276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lang="en-CA" sz="1403" smtClean="0">
                <a:solidFill>
                  <a:srgbClr val="FF0000"/>
                </a:solidFill>
                <a:latin typeface="Courier New"/>
                <a:cs typeface="Courier New"/>
              </a:rPr>
              <a:t>Pexact0&lt;-summary(ge03d2ex@gtdata[(ge03d2ex@phdata$dm2 == 0),])[,"Pexact"]</a:t>
            </a:r>
          </a:p>
          <a:p>
            <a:pPr>
              <a:lnSpc>
                <a:spcPts val="159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03300" y="5143500"/>
            <a:ext cx="8140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 smtClean="0">
                <a:solidFill>
                  <a:srgbClr val="1C04AC"/>
                </a:solidFill>
                <a:latin typeface="Courier New Bold"/>
                <a:cs typeface="Courier New Bold"/>
              </a:rPr>
              <a:t># perform chi square test on the Pexact values and calculate λ (inflation factor).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03300" y="5321300"/>
            <a:ext cx="8140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 smtClean="0">
                <a:solidFill>
                  <a:srgbClr val="1C04AC"/>
                </a:solidFill>
                <a:latin typeface="Courier New Bold"/>
                <a:cs typeface="Courier New Bold"/>
              </a:rPr>
              <a:t># If λ=1.0 no inflation or diflation of test statistic (i.e. no stratification effect)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03300" y="5511800"/>
            <a:ext cx="8140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ourier New"/>
                <a:cs typeface="Courier New"/>
              </a:rPr>
              <a:t>estlambda(Pexact0, plot=TRUE)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03300" y="5715000"/>
            <a:ext cx="8140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$estimate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03300" y="5880100"/>
            <a:ext cx="18923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[1] 1.029817</a:t>
            </a:r>
            <a:r>
              <a:rPr lang="en-CA" sz="11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3" smtClean="0">
                <a:solidFill>
                  <a:srgbClr val="000000"/>
                </a:solidFill>
                <a:latin typeface="Times New Roman"/>
              </a:rPr>
            </a:b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$se</a:t>
            </a:r>
          </a:p>
          <a:p>
            <a:pPr>
              <a:lnSpc>
                <a:spcPts val="1320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03300" y="6223000"/>
            <a:ext cx="1892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[1] 0.002185684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997200" y="5880100"/>
            <a:ext cx="60325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Inflation of test statistic (</a:t>
            </a: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Pexact</a:t>
            </a: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) is seen, see stratification effect</a:t>
            </a:r>
          </a:p>
          <a:p>
            <a:pPr>
              <a:lnSpc>
                <a:spcPts val="14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13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49</a:t>
            </a:fld>
            <a:endParaRPr lang="en-CA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Genotype coding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given bi-allelic marker/SNP/loci there could be total of 3 possible genotypes given alleles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a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 algn="ctr">
              <a:buNone/>
            </a:pPr>
            <a:r>
              <a:rPr lang="en-US" sz="2400" b="1" dirty="0" smtClean="0"/>
              <a:t>Note: A </a:t>
            </a:r>
            <a:r>
              <a:rPr lang="en-US" sz="2400" dirty="0" smtClean="0"/>
              <a:t>is major allele and </a:t>
            </a:r>
            <a:r>
              <a:rPr lang="en-US" sz="2400" b="1" dirty="0" smtClean="0"/>
              <a:t>a </a:t>
            </a:r>
            <a:r>
              <a:rPr lang="en-US" sz="2400" dirty="0" smtClean="0"/>
              <a:t>is minor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94028"/>
              </p:ext>
            </p:extLst>
          </p:nvPr>
        </p:nvGraphicFramePr>
        <p:xfrm>
          <a:off x="3962400" y="3048000"/>
          <a:ext cx="2360538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688"/>
                <a:gridCol w="9588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effectLst/>
                        </a:rPr>
                        <a:t>Genotype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effectLst/>
                        </a:rPr>
                        <a:t>Coding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>
                          <a:effectLst/>
                        </a:rPr>
                        <a:t>AA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u="none" strike="noStrike" dirty="0">
                          <a:effectLst/>
                        </a:rPr>
                        <a:t>0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>
                          <a:effectLst/>
                        </a:rPr>
                        <a:t>Aa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u="none" strike="noStrike" dirty="0">
                          <a:effectLst/>
                        </a:rPr>
                        <a:t>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>
                          <a:effectLst/>
                        </a:rPr>
                        <a:t>aa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3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546100" y="533400"/>
            <a:ext cx="85979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8" b="1" smtClean="0">
                <a:solidFill>
                  <a:srgbClr val="000000"/>
                </a:solidFill>
                <a:latin typeface="Calibri Bold"/>
                <a:cs typeface="Calibri Bold"/>
              </a:rPr>
              <a:t>Assessing quality of the raw data (2)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081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smtClean="0">
                <a:solidFill>
                  <a:srgbClr val="000000"/>
                </a:solidFill>
                <a:latin typeface="Calibri"/>
                <a:cs typeface="Calibri"/>
              </a:rPr>
              <a:t>1.  Test for Hardy-Weinberg equilibrium on given set of SNPs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1727200"/>
            <a:ext cx="8140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004" smtClean="0">
                <a:solidFill>
                  <a:srgbClr val="000000"/>
                </a:solidFill>
                <a:latin typeface="Calibri"/>
                <a:cs typeface="Calibri"/>
              </a:rPr>
              <a:t> in cases (i.e. dm2 = 1)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032000"/>
            <a:ext cx="8140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200" smtClean="0">
                <a:solidFill>
                  <a:srgbClr val="FF0000"/>
                </a:solidFill>
                <a:latin typeface="Courier New"/>
                <a:cs typeface="Courier New"/>
              </a:rPr>
              <a:t>Pexact1&lt;-summary(ge03d2ex@gtdata[(ge03d2ex@phdata$dm2 == 1),])[,"Pexact"]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FF0000"/>
                </a:solidFill>
                <a:latin typeface="Courier New"/>
                <a:cs typeface="Courier New"/>
              </a:rPr>
              <a:t>estlambda(Pexact1, plot=TRUE)</a:t>
            </a:r>
          </a:p>
          <a:p>
            <a:pPr>
              <a:lnSpc>
                <a:spcPts val="17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2501900"/>
            <a:ext cx="8140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$estimate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2705100"/>
            <a:ext cx="8140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[1] 2.304846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2908300"/>
            <a:ext cx="8140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$se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" y="3111500"/>
            <a:ext cx="8140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[1] 0.01319398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82800" y="3238500"/>
            <a:ext cx="217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65"/>
              </a:lnSpc>
            </a:pPr>
            <a:r>
              <a:rPr lang="en-CA" sz="1812" b="1" smtClean="0">
                <a:solidFill>
                  <a:srgbClr val="000000"/>
                </a:solidFill>
                <a:latin typeface="Calibri Bold"/>
                <a:cs typeface="Calibri Bold"/>
              </a:rPr>
              <a:t>Controls  (raw data)</a:t>
            </a:r>
          </a:p>
          <a:p>
            <a:pPr>
              <a:lnSpc>
                <a:spcPts val="1965"/>
              </a:lnSpc>
            </a:pPr>
            <a:endParaRPr lang="en-CA" sz="1812" b="1" smtClean="0">
              <a:solidFill>
                <a:srgbClr val="000000"/>
              </a:solidFill>
              <a:latin typeface="Calibri Bold"/>
              <a:cs typeface="Calibr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21500" y="3238500"/>
            <a:ext cx="1892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2" b="1" smtClean="0">
                <a:solidFill>
                  <a:srgbClr val="000000"/>
                </a:solidFill>
                <a:latin typeface="Calibri Bold"/>
                <a:cs typeface="Calibri Bold"/>
              </a:rPr>
              <a:t>Cases (raw data)</a:t>
            </a:r>
          </a:p>
          <a:p>
            <a:pPr>
              <a:lnSpc>
                <a:spcPts val="2070"/>
              </a:lnSpc>
            </a:pPr>
            <a:endParaRPr lang="en-CA" sz="1812" b="1" smtClean="0">
              <a:solidFill>
                <a:srgbClr val="000000"/>
              </a:solidFill>
              <a:latin typeface="Calibri Bold"/>
              <a:cs typeface="Calibri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32300" y="6413500"/>
            <a:ext cx="74539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dirty="0" smtClean="0">
                <a:solidFill>
                  <a:srgbClr val="000000"/>
                </a:solidFill>
                <a:latin typeface="Calibri Italic"/>
                <a:cs typeface="Calibri"/>
              </a:rPr>
              <a:t>Q-Q</a:t>
            </a:r>
            <a:r>
              <a:rPr lang="en-CA" sz="1403" dirty="0" smtClean="0">
                <a:solidFill>
                  <a:srgbClr val="000000"/>
                </a:solidFill>
                <a:latin typeface="Calibri"/>
                <a:cs typeface="Calibri"/>
              </a:rPr>
              <a:t> plots:</a:t>
            </a:r>
          </a:p>
          <a:p>
            <a:pPr>
              <a:lnSpc>
                <a:spcPts val="1610"/>
              </a:lnSpc>
            </a:pPr>
            <a:endParaRPr lang="en-CA" sz="1403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64600" y="6553200"/>
            <a:ext cx="444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14</a:t>
            </a:r>
          </a:p>
          <a:p>
            <a:pPr>
              <a:lnSpc>
                <a:spcPts val="1260"/>
              </a:lnSpc>
            </a:pPr>
            <a:endParaRPr lang="en-CA" sz="1403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0500" y="6680200"/>
            <a:ext cx="8953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lang="en-CA" sz="1403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red line </a:t>
            </a:r>
            <a:r>
              <a:rPr lang="en-CA" sz="1403" smtClean="0">
                <a:solidFill>
                  <a:srgbClr val="000000"/>
                </a:solidFill>
                <a:latin typeface="Calibri"/>
                <a:cs typeface="Calibri"/>
              </a:rPr>
              <a:t>shows the fitted slope to the data. The </a:t>
            </a:r>
            <a:r>
              <a:rPr lang="en-CA" sz="1413" b="1" smtClean="0">
                <a:solidFill>
                  <a:srgbClr val="000000"/>
                </a:solidFill>
                <a:latin typeface="Calibri Bold"/>
                <a:cs typeface="Calibri Bold"/>
              </a:rPr>
              <a:t>black line </a:t>
            </a:r>
            <a:r>
              <a:rPr lang="en-CA" sz="1403" smtClean="0">
                <a:solidFill>
                  <a:srgbClr val="000000"/>
                </a:solidFill>
                <a:latin typeface="Calibri"/>
                <a:cs typeface="Calibri"/>
              </a:rPr>
              <a:t>represents the theoretical slope without any stratification</a:t>
            </a:r>
          </a:p>
          <a:p>
            <a:pPr>
              <a:lnSpc>
                <a:spcPts val="126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2" name="TextBox 2"/>
          <p:cNvSpPr txBox="1"/>
          <p:nvPr/>
        </p:nvSpPr>
        <p:spPr>
          <a:xfrm>
            <a:off x="546100" y="292100"/>
            <a:ext cx="85979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805" b="1" smtClean="0">
                <a:solidFill>
                  <a:srgbClr val="000000"/>
                </a:solidFill>
                <a:latin typeface="Calibri Bold"/>
                <a:cs typeface="Calibri Bold"/>
              </a:rPr>
              <a:t>A Fast and Simple Method For Genomewide Pedigree-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805" b="1" smtClean="0">
                <a:solidFill>
                  <a:srgbClr val="000000"/>
                </a:solidFill>
                <a:latin typeface="Calibri Bold"/>
                <a:cs typeface="Calibri Bold"/>
              </a:rPr>
              <a:t>Based Quantitative Trait - Loci Association Analysis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7000" y="1206500"/>
            <a:ext cx="8978900" cy="250068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65"/>
              </a:lnSpc>
            </a:pPr>
            <a:r>
              <a:rPr lang="en-CA" sz="3204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4" dirty="0" smtClean="0">
                <a:solidFill>
                  <a:srgbClr val="000000"/>
                </a:solidFill>
                <a:latin typeface="Calibri"/>
                <a:cs typeface="Calibri"/>
              </a:rPr>
              <a:t> Let’s apply a simple method that uses both </a:t>
            </a:r>
            <a:r>
              <a:rPr lang="en-CA" sz="3204" dirty="0" smtClean="0">
                <a:solidFill>
                  <a:srgbClr val="000000"/>
                </a:solidFill>
                <a:latin typeface="Calibri Italic"/>
                <a:cs typeface="Calibri Italic"/>
              </a:rPr>
              <a:t>mixed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000000"/>
                </a:solidFill>
                <a:latin typeface="Calibri Italic"/>
                <a:cs typeface="Calibri Italic"/>
              </a:rPr>
              <a:t>model</a:t>
            </a:r>
            <a:r>
              <a:rPr lang="en-CA" sz="3204" dirty="0" smtClean="0">
                <a:solidFill>
                  <a:srgbClr val="000000"/>
                </a:solidFill>
                <a:latin typeface="Calibri"/>
                <a:cs typeface="Calibri"/>
              </a:rPr>
              <a:t> and</a:t>
            </a:r>
            <a:r>
              <a:rPr lang="en-CA" sz="3204" dirty="0" smtClean="0">
                <a:solidFill>
                  <a:srgbClr val="000000"/>
                </a:solidFill>
                <a:latin typeface="Calibri Italic"/>
                <a:cs typeface="Calibri Italic"/>
              </a:rPr>
              <a:t> regression </a:t>
            </a:r>
            <a:r>
              <a:rPr lang="en-CA" sz="3204" dirty="0" smtClean="0">
                <a:solidFill>
                  <a:srgbClr val="000000"/>
                </a:solidFill>
                <a:latin typeface="Calibri"/>
                <a:cs typeface="Calibri"/>
              </a:rPr>
              <a:t>to find statistically significant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000000"/>
                </a:solidFill>
                <a:latin typeface="Calibri"/>
                <a:cs typeface="Calibri"/>
              </a:rPr>
              <a:t>associations between trait (</a:t>
            </a:r>
            <a:r>
              <a:rPr lang="en-CA" sz="3204" dirty="0" smtClean="0">
                <a:solidFill>
                  <a:srgbClr val="FF0000"/>
                </a:solidFill>
                <a:latin typeface="Calibri"/>
                <a:cs typeface="Calibri"/>
              </a:rPr>
              <a:t>presence</a:t>
            </a:r>
            <a:r>
              <a:rPr lang="en-CA" sz="3204" dirty="0" smtClean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lang="en-CA" sz="3204" dirty="0" smtClean="0">
                <a:solidFill>
                  <a:srgbClr val="00AF50"/>
                </a:solidFill>
                <a:latin typeface="Calibri"/>
                <a:cs typeface="Calibri"/>
              </a:rPr>
              <a:t>absence</a:t>
            </a:r>
            <a:r>
              <a:rPr lang="en-CA" sz="3204" dirty="0" smtClean="0">
                <a:solidFill>
                  <a:srgbClr val="000000"/>
                </a:solidFill>
                <a:latin typeface="Calibri"/>
                <a:cs typeface="Calibri"/>
              </a:rPr>
              <a:t> of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000000"/>
                </a:solidFill>
                <a:latin typeface="Calibri"/>
                <a:cs typeface="Calibri"/>
              </a:rPr>
              <a:t>diabetes type 2) and loci (SNPs)</a:t>
            </a:r>
          </a:p>
          <a:p>
            <a:pPr>
              <a:lnSpc>
                <a:spcPts val="3865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0700" y="3225800"/>
            <a:ext cx="8623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 smtClean="0">
                <a:solidFill>
                  <a:srgbClr val="000000"/>
                </a:solidFill>
                <a:latin typeface="Courier New"/>
                <a:cs typeface="Courier New"/>
              </a:rPr>
              <a:t>qTest = </a:t>
            </a:r>
            <a:r>
              <a:rPr lang="en-CA" sz="1812" b="1" smtClean="0">
                <a:solidFill>
                  <a:srgbClr val="000000"/>
                </a:solidFill>
                <a:latin typeface="Courier New Bold"/>
                <a:cs typeface="Courier New Bold"/>
              </a:rPr>
              <a:t>qtscore</a:t>
            </a:r>
            <a:r>
              <a:rPr lang="en-CA" sz="1802" smtClean="0">
                <a:solidFill>
                  <a:srgbClr val="000000"/>
                </a:solidFill>
                <a:latin typeface="Courier New"/>
                <a:cs typeface="Courier New"/>
              </a:rPr>
              <a:t>(dm2,ge03d2ex,trait="binomial")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0700" y="3556000"/>
            <a:ext cx="8623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descriptives.scan(qTest, sort="Pc1df")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3860800"/>
            <a:ext cx="2057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Chromosome Position Strand A1 A2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32100" y="3860800"/>
            <a:ext cx="177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N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14700" y="3860800"/>
            <a:ext cx="3683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effB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97300" y="3860800"/>
            <a:ext cx="11430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se_effB  chi2.1df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72100" y="3860800"/>
            <a:ext cx="3556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P1df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18200" y="3860800"/>
            <a:ext cx="419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effAB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15100" y="3860800"/>
            <a:ext cx="10287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effBB  chi2.2df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962900" y="3860800"/>
            <a:ext cx="3683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P2df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686800" y="3860800"/>
            <a:ext cx="419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Pc1df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000" y="4000500"/>
            <a:ext cx="6731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rs1719133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0000" y="4000500"/>
            <a:ext cx="1905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47800" y="4000500"/>
            <a:ext cx="558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4495479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35200" y="4000500"/>
            <a:ext cx="4114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T  A 136 0.33729339 0.09282784 13.202591 0.0002795623 0.4004237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37300" y="4000500"/>
            <a:ext cx="27940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0.000000 14.729116 0.0006333052 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0.0003504258</a:t>
            </a:r>
          </a:p>
          <a:p>
            <a:pPr>
              <a:lnSpc>
                <a:spcPts val="920"/>
              </a:lnSpc>
            </a:pPr>
            <a:endParaRPr lang="en-CA" sz="8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7000" y="41529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rs2975760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70000" y="4152900"/>
            <a:ext cx="7239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3 10518480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35200" y="4152900"/>
            <a:ext cx="6883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A  T 134 3.80380024 1.05172986 13.080580 0.0002983731 3.4545455 10.000000 13.547345 0.0011434877 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0.0003732694</a:t>
            </a:r>
          </a:p>
          <a:p>
            <a:pPr>
              <a:lnSpc>
                <a:spcPts val="920"/>
              </a:lnSpc>
            </a:pPr>
            <a:endParaRPr lang="en-CA" sz="8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7000" y="4292600"/>
            <a:ext cx="6731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rs7418878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70000" y="4292600"/>
            <a:ext cx="1905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47800" y="4292600"/>
            <a:ext cx="558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2808520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235200" y="4292600"/>
            <a:ext cx="4114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A  T 136 3.08123060 0.93431795 10.875745 0.0009743183 3.6051282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337300" y="4292600"/>
            <a:ext cx="27940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4.871795 12.181064 0.0022642036 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0.0011762545</a:t>
            </a:r>
          </a:p>
          <a:p>
            <a:pPr>
              <a:lnSpc>
                <a:spcPts val="920"/>
              </a:lnSpc>
            </a:pPr>
            <a:endParaRPr lang="en-CA" sz="8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7000" y="44450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rs5308595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70000" y="4445000"/>
            <a:ext cx="7239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3 10543128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235200" y="4445000"/>
            <a:ext cx="4102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-  C  G 133 3.98254950 1.21582875 10.729452 0.0010544366 3.3171429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642100" y="4445000"/>
            <a:ext cx="24765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Inf 10.766439 0.0045930101 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0.0012699705</a:t>
            </a:r>
          </a:p>
          <a:p>
            <a:pPr>
              <a:lnSpc>
                <a:spcPts val="920"/>
              </a:lnSpc>
            </a:pPr>
            <a:endParaRPr lang="en-CA" sz="8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7000" y="4584700"/>
            <a:ext cx="6858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rs4804634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70000" y="4584700"/>
            <a:ext cx="2032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47800" y="4584700"/>
            <a:ext cx="5715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2807417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235200" y="4584700"/>
            <a:ext cx="41275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C  G 132 0.43411456 0.13400290 10.494949 0.0011970132 0.5240642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337300" y="4584700"/>
            <a:ext cx="28067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0.173913 11.200767 0.0036964462 </a:t>
            </a:r>
            <a:r>
              <a:rPr lang="en-CA" sz="813" b="1" smtClean="0">
                <a:solidFill>
                  <a:srgbClr val="000000"/>
                </a:solidFill>
                <a:latin typeface="Courier New Bold"/>
                <a:cs typeface="Courier New Bold"/>
              </a:rPr>
              <a:t>0.0014362332</a:t>
            </a:r>
          </a:p>
          <a:p>
            <a:pPr>
              <a:lnSpc>
                <a:spcPts val="920"/>
              </a:lnSpc>
            </a:pPr>
            <a:endParaRPr lang="en-CA" sz="8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20700" y="4978400"/>
            <a:ext cx="8375650" cy="76944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13" b="1" dirty="0" err="1" smtClean="0">
                <a:solidFill>
                  <a:srgbClr val="000000"/>
                </a:solidFill>
                <a:latin typeface="Calibri Bold"/>
                <a:cs typeface="Calibri Bold"/>
              </a:rPr>
              <a:t>effAB</a:t>
            </a:r>
            <a:r>
              <a:rPr lang="en-CA" sz="1413" b="1" dirty="0" smtClean="0">
                <a:solidFill>
                  <a:srgbClr val="000000"/>
                </a:solidFill>
                <a:latin typeface="Calibri Bold"/>
                <a:cs typeface="Calibri Bold"/>
              </a:rPr>
              <a:t> / </a:t>
            </a:r>
            <a:r>
              <a:rPr lang="en-CA" sz="1413" b="1" dirty="0" err="1" smtClean="0">
                <a:solidFill>
                  <a:srgbClr val="000000"/>
                </a:solidFill>
                <a:latin typeface="Calibri Bold"/>
                <a:cs typeface="Calibri Bold"/>
              </a:rPr>
              <a:t>effBB</a:t>
            </a:r>
            <a:r>
              <a:rPr lang="en-CA" sz="1413" b="1" dirty="0" smtClean="0">
                <a:solidFill>
                  <a:srgbClr val="000000"/>
                </a:solidFill>
                <a:latin typeface="Calibri Bold"/>
                <a:cs typeface="Calibri Bold"/>
              </a:rPr>
              <a:t>  </a:t>
            </a:r>
            <a:r>
              <a:rPr lang="en-CA" sz="1403" dirty="0" smtClean="0">
                <a:solidFill>
                  <a:srgbClr val="000000"/>
                </a:solidFill>
                <a:latin typeface="Calibri"/>
                <a:cs typeface="Calibri"/>
              </a:rPr>
              <a:t>= odds ratio of each possible genotype combination</a:t>
            </a:r>
            <a:r>
              <a:rPr lang="en-CA" sz="14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13" b="1" dirty="0" smtClean="0">
                <a:solidFill>
                  <a:srgbClr val="000000"/>
                </a:solidFill>
                <a:latin typeface="Calibri Bold"/>
                <a:cs typeface="Calibri Bold"/>
              </a:rPr>
              <a:t>P1df / P2df </a:t>
            </a:r>
            <a:r>
              <a:rPr lang="en-CA" sz="1403" dirty="0" smtClean="0">
                <a:solidFill>
                  <a:srgbClr val="000000"/>
                </a:solidFill>
                <a:latin typeface="Calibri"/>
                <a:cs typeface="Calibri"/>
              </a:rPr>
              <a:t>= probability values from GWA analysis</a:t>
            </a:r>
          </a:p>
          <a:p>
            <a:pPr>
              <a:lnSpc>
                <a:spcPts val="200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20700" y="5537200"/>
            <a:ext cx="8623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000000"/>
                </a:solidFill>
                <a:latin typeface="Calibri Bold"/>
                <a:cs typeface="Calibri Bold"/>
              </a:rPr>
              <a:t>Pc1df </a:t>
            </a:r>
            <a:r>
              <a:rPr lang="en-CA" sz="1403" smtClean="0">
                <a:solidFill>
                  <a:srgbClr val="000000"/>
                </a:solidFill>
                <a:latin typeface="Calibri"/>
                <a:cs typeface="Calibri"/>
              </a:rPr>
              <a:t>= probability values corrected for inflation factor  (stratification effects) at 1 degree of freedom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20700" y="6045200"/>
            <a:ext cx="8623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alibri"/>
                <a:cs typeface="Calibri"/>
              </a:rPr>
              <a:t># plot the lambda corrected values and visualize the Manhattan plot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20700" y="6286500"/>
            <a:ext cx="8623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plot(qTest, df="Pc1df")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8864600" y="66040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</a:p>
          <a:p>
            <a:pPr>
              <a:lnSpc>
                <a:spcPts val="125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51</a:t>
            </a:fld>
            <a:endParaRPr lang="en-CA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546100" y="1397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40"/>
              </a:lnSpc>
            </a:pPr>
            <a:r>
              <a:rPr lang="en-CA" sz="4414" b="1" smtClean="0">
                <a:solidFill>
                  <a:srgbClr val="000000"/>
                </a:solidFill>
                <a:latin typeface="Calibri Bold"/>
                <a:cs typeface="Calibri Bold"/>
              </a:rPr>
              <a:t>Manhattan plot of raw data</a:t>
            </a:r>
          </a:p>
          <a:p>
            <a:pPr>
              <a:lnSpc>
                <a:spcPts val="484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9900" y="5181600"/>
            <a:ext cx="8674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000" dirty="0" smtClean="0">
                <a:solidFill>
                  <a:srgbClr val="000000"/>
                </a:solidFill>
                <a:latin typeface="Calibri"/>
                <a:cs typeface="Calibri"/>
              </a:rPr>
              <a:t>  To visualize to SNPs associated to the trait use</a:t>
            </a:r>
          </a:p>
          <a:p>
            <a:pPr>
              <a:lnSpc>
                <a:spcPts val="3450"/>
              </a:lnSpc>
            </a:pPr>
            <a:endParaRPr lang="en-CA" sz="30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3600" y="5638800"/>
            <a:ext cx="8280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95" smtClean="0">
                <a:solidFill>
                  <a:srgbClr val="000000"/>
                </a:solidFill>
                <a:latin typeface="Courier New"/>
                <a:cs typeface="Courier New"/>
              </a:rPr>
              <a:t>descriptives.scan(qTest)</a:t>
            </a:r>
          </a:p>
          <a:p>
            <a:pPr>
              <a:lnSpc>
                <a:spcPts val="218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9900" y="5930900"/>
            <a:ext cx="86741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95"/>
              </a:lnSpc>
            </a:pPr>
            <a:r>
              <a:rPr lang="en-CA" sz="330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300" dirty="0" smtClean="0">
                <a:solidFill>
                  <a:srgbClr val="000000"/>
                </a:solidFill>
                <a:latin typeface="Calibri"/>
                <a:cs typeface="Calibri"/>
              </a:rPr>
              <a:t>  To see all the results covering all SNPs</a:t>
            </a:r>
          </a:p>
          <a:p>
            <a:pPr>
              <a:lnSpc>
                <a:spcPts val="3795"/>
              </a:lnSpc>
            </a:pPr>
            <a:endParaRPr lang="en-CA" sz="33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3600" y="6438900"/>
            <a:ext cx="8280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CA" sz="1898" smtClean="0">
                <a:solidFill>
                  <a:srgbClr val="000000"/>
                </a:solidFill>
                <a:latin typeface="Courier New"/>
                <a:cs typeface="Courier New"/>
              </a:rPr>
              <a:t>results(qTest)</a:t>
            </a:r>
          </a:p>
          <a:p>
            <a:pPr>
              <a:lnSpc>
                <a:spcPts val="2005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1" name="TextBox 2"/>
          <p:cNvSpPr txBox="1"/>
          <p:nvPr/>
        </p:nvSpPr>
        <p:spPr>
          <a:xfrm>
            <a:off x="546100" y="508000"/>
            <a:ext cx="85979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8" b="1" smtClean="0">
                <a:solidFill>
                  <a:srgbClr val="000000"/>
                </a:solidFill>
                <a:latin typeface="Calibri Bold"/>
                <a:cs typeface="Calibri Bold"/>
              </a:rPr>
              <a:t>Empirical resembling with </a:t>
            </a:r>
            <a:r>
              <a:rPr lang="en-CA" sz="4008" b="1" smtClean="0">
                <a:solidFill>
                  <a:srgbClr val="000000"/>
                </a:solidFill>
                <a:latin typeface="Courier New Bold"/>
                <a:cs typeface="Courier New Bold"/>
              </a:rPr>
              <a:t>qtscore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87500"/>
            <a:ext cx="8597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 The previous GWA ran only once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108200"/>
            <a:ext cx="85979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30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002" smtClean="0">
                <a:solidFill>
                  <a:srgbClr val="000000"/>
                </a:solidFill>
                <a:latin typeface="Calibri"/>
                <a:cs typeface="Calibri"/>
              </a:rPr>
              <a:t> Lets re-run 500 times the same test with random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resembling of the data</a:t>
            </a:r>
          </a:p>
          <a:p>
            <a:pPr>
              <a:lnSpc>
                <a:spcPts val="33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997200"/>
            <a:ext cx="814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604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 This method is more rigorous</a:t>
            </a:r>
          </a:p>
          <a:p>
            <a:pPr>
              <a:lnSpc>
                <a:spcPts val="299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441700"/>
            <a:ext cx="814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604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 Empirical distribution of P-values are obtained</a:t>
            </a:r>
          </a:p>
          <a:p>
            <a:pPr>
              <a:lnSpc>
                <a:spcPts val="299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3860800"/>
            <a:ext cx="8140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 smtClean="0">
                <a:solidFill>
                  <a:srgbClr val="000000"/>
                </a:solidFill>
                <a:latin typeface="Courier New"/>
                <a:cs typeface="Courier New"/>
              </a:rPr>
              <a:t>qTest.E &lt;- qtscore(dm2,ge03d2ex,times=500)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4140200"/>
            <a:ext cx="8140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 smtClean="0">
                <a:solidFill>
                  <a:srgbClr val="000000"/>
                </a:solidFill>
                <a:latin typeface="Courier New"/>
                <a:cs typeface="Courier New"/>
              </a:rPr>
              <a:t>descriptives.scan(qTest.E,sort="Pc1df")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6700" y="4406900"/>
            <a:ext cx="2057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Chromosome Position Strand A1 A2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57600" y="4406900"/>
            <a:ext cx="177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N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40200" y="4406900"/>
            <a:ext cx="3683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effB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22800" y="4406900"/>
            <a:ext cx="18669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se_effB  chi2.1df 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P1df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 Pc1df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31000" y="4406900"/>
            <a:ext cx="419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effAB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91400" y="4406900"/>
            <a:ext cx="1320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effBB  chi2.2df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P2df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9800" y="4546600"/>
            <a:ext cx="6477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rs1719133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082800" y="4546600"/>
            <a:ext cx="1651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60600" y="4546600"/>
            <a:ext cx="5334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4495479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048000" y="4546600"/>
            <a:ext cx="5664200" cy="11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T  A 136 -0.2652064 0.07298850 13.202591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0.458 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0.540 -0.2080882 -0.7375000 14.729116   </a:t>
            </a:r>
            <a:r>
              <a:rPr lang="en-CA" sz="813" b="1" smtClean="0">
                <a:solidFill>
                  <a:srgbClr val="FF0000"/>
                </a:solidFill>
                <a:latin typeface="Courier New Bold"/>
                <a:cs typeface="Courier New Bold"/>
              </a:rPr>
              <a:t>NA</a:t>
            </a:r>
          </a:p>
          <a:p>
            <a:pPr>
              <a:lnSpc>
                <a:spcPts val="920"/>
              </a:lnSpc>
            </a:pPr>
            <a:endParaRPr lang="en-CA" sz="813" b="1" smtClean="0">
              <a:solidFill>
                <a:srgbClr val="FF0000"/>
              </a:solidFill>
              <a:latin typeface="Courier New Bold"/>
              <a:cs typeface="Courier New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39800" y="46736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rs2975760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082800" y="4673600"/>
            <a:ext cx="7239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3 10518480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48000" y="4673600"/>
            <a:ext cx="787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A  T 134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35400" y="4673600"/>
            <a:ext cx="26543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0.2340655 0.06471782 13.080580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0.478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 0.558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489700" y="46736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0.2755102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50100" y="4673600"/>
            <a:ext cx="1574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0.4090909 13.547345   </a:t>
            </a:r>
            <a:r>
              <a:rPr lang="en-CA" sz="813" b="1" smtClean="0">
                <a:solidFill>
                  <a:srgbClr val="FF0000"/>
                </a:solidFill>
                <a:latin typeface="Courier New Bold"/>
                <a:cs typeface="Courier New Bold"/>
              </a:rPr>
              <a:t>NA</a:t>
            </a:r>
          </a:p>
          <a:p>
            <a:pPr>
              <a:lnSpc>
                <a:spcPts val="920"/>
              </a:lnSpc>
            </a:pPr>
            <a:endParaRPr lang="en-CA" sz="813" b="1" smtClean="0">
              <a:solidFill>
                <a:srgbClr val="FF0000"/>
              </a:solidFill>
              <a:latin typeface="Courier New Bold"/>
              <a:cs typeface="Courier New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39800" y="48133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rs7418878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082800" y="4813300"/>
            <a:ext cx="177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260600" y="4813300"/>
            <a:ext cx="546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2808520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048000" y="4813300"/>
            <a:ext cx="787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A  T 136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835400" y="4813300"/>
            <a:ext cx="26543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0.2089098 0.06334746 10.875745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0.862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 0.912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489700" y="48133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0.2807405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150100" y="4813300"/>
            <a:ext cx="1574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0.3268398 12.181064   </a:t>
            </a:r>
            <a:r>
              <a:rPr lang="en-CA" sz="813" b="1" smtClean="0">
                <a:solidFill>
                  <a:srgbClr val="FF0000"/>
                </a:solidFill>
                <a:latin typeface="Courier New Bold"/>
                <a:cs typeface="Courier New Bold"/>
              </a:rPr>
              <a:t>NA</a:t>
            </a:r>
          </a:p>
          <a:p>
            <a:pPr>
              <a:lnSpc>
                <a:spcPts val="920"/>
              </a:lnSpc>
            </a:pPr>
            <a:endParaRPr lang="en-CA" sz="813" b="1" smtClean="0">
              <a:solidFill>
                <a:srgbClr val="FF0000"/>
              </a:solidFill>
              <a:latin typeface="Courier New Bold"/>
              <a:cs typeface="Courier New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39800" y="4953000"/>
            <a:ext cx="6858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rs5308595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082800" y="4953000"/>
            <a:ext cx="7493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3 10543128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048000" y="4953000"/>
            <a:ext cx="8128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-  C  G 133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835400" y="4953000"/>
            <a:ext cx="26797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0.2445516 0.07465893 10.729452 </a:t>
            </a: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0.890 </a:t>
            </a: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0.924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489700" y="4953000"/>
            <a:ext cx="6858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0.2564832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150100" y="4953000"/>
            <a:ext cx="16002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0.4623656 10.766439   </a:t>
            </a:r>
            <a:r>
              <a:rPr lang="en-CA" sz="813" b="1" smtClean="0">
                <a:solidFill>
                  <a:srgbClr val="FF0000"/>
                </a:solidFill>
                <a:latin typeface="Courier New Bold"/>
                <a:cs typeface="Courier New Bold"/>
              </a:rPr>
              <a:t>NA</a:t>
            </a:r>
          </a:p>
          <a:p>
            <a:pPr>
              <a:lnSpc>
                <a:spcPts val="920"/>
              </a:lnSpc>
            </a:pPr>
            <a:endParaRPr lang="en-CA" sz="813" b="1" smtClean="0">
              <a:solidFill>
                <a:srgbClr val="FF0000"/>
              </a:solidFill>
              <a:latin typeface="Courier New Bold"/>
              <a:cs typeface="Courier New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6100" y="5232400"/>
            <a:ext cx="8597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002" smtClean="0">
                <a:solidFill>
                  <a:srgbClr val="000000"/>
                </a:solidFill>
                <a:latin typeface="Calibri"/>
                <a:cs typeface="Calibri"/>
              </a:rPr>
              <a:t>  None of the top SNPs hits the P&lt;0.05 significance!</a:t>
            </a:r>
          </a:p>
          <a:p>
            <a:pPr>
              <a:lnSpc>
                <a:spcPts val="345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03300" y="5727700"/>
            <a:ext cx="81407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  <a:tabLst>
                <a:tab pos="457200" algn="l"/>
              </a:tabLst>
            </a:pPr>
            <a:r>
              <a:rPr lang="en-CA" sz="2195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195" smtClean="0">
                <a:solidFill>
                  <a:srgbClr val="000000"/>
                </a:solidFill>
                <a:latin typeface="Calibri"/>
                <a:cs typeface="Calibri"/>
              </a:rPr>
              <a:t>	None of the "P2df" values pass threshold (i.e. all = NA)</a:t>
            </a:r>
          </a:p>
          <a:p>
            <a:pPr>
              <a:lnSpc>
                <a:spcPts val="2530"/>
              </a:lnSpc>
            </a:pPr>
            <a:endParaRPr lang="en-CA" sz="2195">
              <a:solidFill>
                <a:srgbClr val="000000"/>
              </a:solidFill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17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53</a:t>
            </a:fld>
            <a:endParaRPr lang="en-CA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5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Quality Control (QC) of GWA data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68400"/>
            <a:ext cx="85979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195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195" smtClean="0">
                <a:solidFill>
                  <a:srgbClr val="000000"/>
                </a:solidFill>
                <a:latin typeface="Calibri"/>
                <a:cs typeface="Calibri"/>
              </a:rPr>
              <a:t>  Since we suspect irregularities in our data we will do</a:t>
            </a:r>
          </a:p>
          <a:p>
            <a:pPr>
              <a:lnSpc>
                <a:spcPts val="2530"/>
              </a:lnSpc>
            </a:pPr>
            <a:endParaRPr lang="en-CA" sz="21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1511300"/>
            <a:ext cx="8140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6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006" smtClean="0">
                <a:solidFill>
                  <a:srgbClr val="000000"/>
                </a:solidFill>
                <a:latin typeface="Calibri"/>
                <a:cs typeface="Calibri"/>
              </a:rPr>
              <a:t> Simple QC assessment without HWE threshold</a:t>
            </a:r>
          </a:p>
          <a:p>
            <a:pPr>
              <a:lnSpc>
                <a:spcPts val="2300"/>
              </a:lnSpc>
            </a:pPr>
            <a:endParaRPr lang="en-CA" sz="20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1816100"/>
            <a:ext cx="8140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004" smtClean="0">
                <a:solidFill>
                  <a:srgbClr val="000000"/>
                </a:solidFill>
                <a:latin typeface="Calibri"/>
                <a:cs typeface="Calibri"/>
              </a:rPr>
              <a:t> Clean data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6900" y="2120900"/>
            <a:ext cx="85471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  <a:tabLst>
                <a:tab pos="457200" algn="l"/>
              </a:tabLst>
            </a:pPr>
            <a:r>
              <a:rPr lang="en-CA" sz="2195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195" smtClean="0">
                <a:solidFill>
                  <a:srgbClr val="000000"/>
                </a:solidFill>
                <a:latin typeface="Calibri"/>
                <a:cs typeface="Calibri"/>
              </a:rPr>
              <a:t>	Will run </a:t>
            </a:r>
            <a:r>
              <a:rPr lang="en-CA" sz="2195" smtClean="0">
                <a:solidFill>
                  <a:srgbClr val="000000"/>
                </a:solidFill>
                <a:latin typeface="Courier New"/>
                <a:cs typeface="Courier New"/>
              </a:rPr>
              <a:t>check.marker()</a:t>
            </a:r>
            <a:r>
              <a:rPr lang="en-CA" sz="2004" smtClean="0">
                <a:solidFill>
                  <a:srgbClr val="000000"/>
                </a:solidFill>
                <a:latin typeface="Calibri"/>
                <a:cs typeface="Calibri"/>
              </a:rPr>
              <a:t>QC function</a:t>
            </a:r>
          </a:p>
          <a:p>
            <a:pPr>
              <a:lnSpc>
                <a:spcPts val="2530"/>
              </a:lnSpc>
            </a:pPr>
            <a:endParaRPr lang="en-CA" sz="213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6900" y="2438400"/>
            <a:ext cx="8547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QCresults &lt;- check.marker(ge03d2ex,p.level=0)</a:t>
            </a:r>
            <a:r>
              <a:rPr lang="en-CA" sz="12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96" smtClean="0">
                <a:solidFill>
                  <a:srgbClr val="000000"/>
                </a:solidFill>
                <a:latin typeface="Times New Roman"/>
              </a:rPr>
            </a:b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summary(QCresults)</a:t>
            </a:r>
          </a:p>
          <a:p>
            <a:pPr>
              <a:lnSpc>
                <a:spcPts val="1600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3200" y="2844800"/>
            <a:ext cx="5130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596" smtClean="0">
                <a:solidFill>
                  <a:srgbClr val="000000"/>
                </a:solidFill>
                <a:latin typeface="Calibri Italic"/>
                <a:cs typeface="Calibri Italic"/>
              </a:rPr>
              <a:t>Number of SNPs with call rate lower than of 0.95</a:t>
            </a:r>
          </a:p>
          <a:p>
            <a:pPr>
              <a:lnSpc>
                <a:spcPts val="160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6900" y="3048000"/>
            <a:ext cx="85471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$`Per-SNP fails statistics`</a:t>
            </a:r>
          </a:p>
          <a:p>
            <a:pPr>
              <a:lnSpc>
                <a:spcPts val="1475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87500" y="3238500"/>
            <a:ext cx="7556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NoCall NoMAF NoHWE Redundant Xsnpfail</a:t>
            </a:r>
          </a:p>
          <a:p>
            <a:pPr>
              <a:lnSpc>
                <a:spcPts val="1495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6900" y="3441700"/>
            <a:ext cx="4965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1384300" algn="l"/>
                <a:tab pos="2070100" algn="l"/>
                <a:tab pos="2654300" algn="l"/>
                <a:tab pos="3644900" algn="l"/>
                <a:tab pos="4533900" algn="l"/>
              </a:tabLst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NoCall	42	0	0	0	0</a:t>
            </a:r>
          </a:p>
          <a:p>
            <a:pPr>
              <a:lnSpc>
                <a:spcPts val="1495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96900" y="3632200"/>
            <a:ext cx="4965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1384300" algn="l"/>
                <a:tab pos="1866900" algn="l"/>
                <a:tab pos="2654300" algn="l"/>
                <a:tab pos="3644900" algn="l"/>
                <a:tab pos="4533900" algn="l"/>
              </a:tabLst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NoMAF	NA	384	0	0	0</a:t>
            </a:r>
          </a:p>
          <a:p>
            <a:pPr>
              <a:lnSpc>
                <a:spcPts val="1495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6900" y="3835400"/>
            <a:ext cx="4965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1384300" algn="l"/>
                <a:tab pos="1968500" algn="l"/>
                <a:tab pos="2654300" algn="l"/>
                <a:tab pos="3644900" algn="l"/>
                <a:tab pos="4533900" algn="l"/>
              </a:tabLst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NoHWE	NA	NA	0	0	0</a:t>
            </a:r>
          </a:p>
          <a:p>
            <a:pPr>
              <a:lnSpc>
                <a:spcPts val="1495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96900" y="4038600"/>
            <a:ext cx="4965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1384300" algn="l"/>
                <a:tab pos="1968500" algn="l"/>
                <a:tab pos="2565400" algn="l"/>
                <a:tab pos="3644900" algn="l"/>
                <a:tab pos="4533900" algn="l"/>
              </a:tabLst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Redundant	NA	NA	NA	0	0</a:t>
            </a:r>
          </a:p>
          <a:p>
            <a:pPr>
              <a:lnSpc>
                <a:spcPts val="1495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96900" y="4127500"/>
            <a:ext cx="49657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  <a:tabLst>
                <a:tab pos="1384300" algn="l"/>
                <a:tab pos="1968500" algn="l"/>
                <a:tab pos="2565400" algn="l"/>
                <a:tab pos="3543300" algn="l"/>
                <a:tab pos="4533900" algn="l"/>
              </a:tabLst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Xsnpfail	NA	NA	NA	NA	1</a:t>
            </a:r>
            <a:r>
              <a:rPr lang="en-CA" sz="12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96" smtClean="0">
                <a:solidFill>
                  <a:srgbClr val="000000"/>
                </a:solidFill>
                <a:latin typeface="Times New Roman"/>
              </a:rPr>
            </a:b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$`Per-person fails statistics`</a:t>
            </a:r>
          </a:p>
          <a:p>
            <a:pPr>
              <a:lnSpc>
                <a:spcPts val="2485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64200" y="3606800"/>
            <a:ext cx="33655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6" smtClean="0">
                <a:solidFill>
                  <a:srgbClr val="000000"/>
                </a:solidFill>
                <a:latin typeface="Calibri Italic"/>
                <a:cs typeface="Calibri Italic"/>
              </a:rPr>
              <a:t># of SNPs with MAF &lt; </a:t>
            </a: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5/(2* # of SNPs)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78000" y="4813300"/>
            <a:ext cx="5892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IDnoCall HetFail IBSFail isfemale ismale isXXY otherSexErr</a:t>
            </a:r>
          </a:p>
          <a:p>
            <a:pPr>
              <a:lnSpc>
                <a:spcPts val="122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6900" y="5016500"/>
            <a:ext cx="977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IDnoCall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76500" y="50165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263900" y="50165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051300" y="50165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27600" y="50165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626100" y="50165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210300" y="50165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391400" y="50165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96900" y="5219700"/>
            <a:ext cx="8636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HetFail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374900" y="5219700"/>
            <a:ext cx="368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63900" y="52197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3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051300" y="52197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927600" y="52197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626100" y="52197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210300" y="52197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391400" y="52197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6900" y="5410200"/>
            <a:ext cx="876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IBSFail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374900" y="54102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162300" y="54102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051300" y="54102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927600" y="54102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626100" y="54102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210300" y="54102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391400" y="54102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96900" y="5613400"/>
            <a:ext cx="9652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isfemale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374900" y="5613400"/>
            <a:ext cx="368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162300" y="5613400"/>
            <a:ext cx="368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949700" y="5613400"/>
            <a:ext cx="368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927600" y="56134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626100" y="56134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210300" y="56134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391400" y="56134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96900" y="5803900"/>
            <a:ext cx="77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ismale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374900" y="58039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3162300" y="58039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3949700" y="58039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4838700" y="58039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5626100" y="58039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6210300" y="58039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391400" y="58039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596900" y="6007100"/>
            <a:ext cx="6731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isXXY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2374900" y="60071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3162300" y="60071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3949700" y="60071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4838700" y="60071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5524500" y="6007100"/>
            <a:ext cx="381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6210300" y="60071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7391400" y="6007100"/>
            <a:ext cx="279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96900" y="6210300"/>
            <a:ext cx="1320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8" smtClean="0">
                <a:solidFill>
                  <a:srgbClr val="000000"/>
                </a:solidFill>
                <a:latin typeface="Courier New"/>
                <a:cs typeface="Courier New"/>
              </a:rPr>
              <a:t>otherSexErr</a:t>
            </a:r>
          </a:p>
          <a:p>
            <a:pPr>
              <a:lnSpc>
                <a:spcPts val="1495"/>
              </a:lnSpc>
            </a:pPr>
            <a:endParaRPr lang="en-CA" sz="1298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2374900" y="6210300"/>
            <a:ext cx="431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8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8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162300" y="6210300"/>
            <a:ext cx="431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8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8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3949700" y="6210300"/>
            <a:ext cx="431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8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8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4838700" y="6210300"/>
            <a:ext cx="431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8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8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5524500" y="6210300"/>
            <a:ext cx="431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8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8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6108700" y="6210300"/>
            <a:ext cx="431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8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495"/>
              </a:lnSpc>
            </a:pPr>
            <a:endParaRPr lang="en-CA" sz="1298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7391400" y="6210300"/>
            <a:ext cx="3302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8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495"/>
              </a:lnSpc>
            </a:pPr>
            <a:endParaRPr lang="en-CA" sz="1298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18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54</a:t>
            </a:fld>
            <a:endParaRPr lang="en-CA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Checking QC results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383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Check how many subjects </a:t>
            </a:r>
            <a:r>
              <a:rPr lang="en-CA" sz="3204" smtClean="0">
                <a:solidFill>
                  <a:srgbClr val="00AF50"/>
                </a:solidFill>
                <a:latin typeface="Calibri"/>
                <a:cs typeface="Calibri"/>
              </a:rPr>
              <a:t>PASSED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the QC test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171700"/>
            <a:ext cx="859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 smtClean="0">
                <a:solidFill>
                  <a:srgbClr val="FF0000"/>
                </a:solidFill>
                <a:latin typeface="Courier New"/>
                <a:cs typeface="Courier New"/>
              </a:rPr>
              <a:t>names(QCresults)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476500"/>
            <a:ext cx="8128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"nofreq"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14500" y="2476500"/>
            <a:ext cx="8255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"nocall"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95600" y="2476500"/>
            <a:ext cx="7366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"nohwe"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76700" y="2476500"/>
            <a:ext cx="9906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"Xmrkfail"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57800" y="2476500"/>
            <a:ext cx="9017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"hetfail"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38900" y="2476500"/>
            <a:ext cx="9906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"idnocall"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607300" y="2476500"/>
            <a:ext cx="9525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"ibsfail"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2641600"/>
            <a:ext cx="1041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"isfemale"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14500" y="2641600"/>
            <a:ext cx="8763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"ismale"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95600" y="2641600"/>
            <a:ext cx="26416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"otherSexErr" "snpok"  "idok"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07100" y="2641600"/>
            <a:ext cx="6985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"call"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6100" y="28575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FF0000"/>
                </a:solidFill>
                <a:latin typeface="Courier New"/>
                <a:cs typeface="Courier New"/>
              </a:rPr>
              <a:t>QCresults$</a:t>
            </a:r>
            <a:r>
              <a:rPr lang="en-CA" sz="1606" b="1" smtClean="0">
                <a:solidFill>
                  <a:srgbClr val="FF0000"/>
                </a:solidFill>
                <a:latin typeface="Courier New Bold"/>
                <a:cs typeface="Courier New Bold"/>
              </a:rPr>
              <a:t>idok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6100" y="3136900"/>
            <a:ext cx="85979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"id199"  "id300"  "id403"  "id415"  "id666"  "id689"  "id765"  "id830"  "id908"  "id980"</a:t>
            </a:r>
            <a:r>
              <a:rPr lang="en-CA" sz="11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3" smtClean="0">
                <a:solidFill>
                  <a:srgbClr val="000000"/>
                </a:solidFill>
                <a:latin typeface="Times New Roman"/>
              </a:rPr>
            </a:b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"id994"  "id1193" "id1423" "id1505" "id1737" "id1827" "id1841" "id2068" "id2094" "id2097"</a:t>
            </a:r>
            <a:r>
              <a:rPr lang="en-CA" sz="11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3" smtClean="0">
                <a:solidFill>
                  <a:srgbClr val="000000"/>
                </a:solidFill>
                <a:latin typeface="Times New Roman"/>
              </a:rPr>
            </a:b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"id2151" "id2317" "id2618" "id2842" "id2894" "id2985" … "id6934“</a:t>
            </a:r>
          </a:p>
          <a:p>
            <a:pPr>
              <a:lnSpc>
                <a:spcPts val="1300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46100" y="36957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8" smtClean="0">
                <a:solidFill>
                  <a:srgbClr val="FF0000"/>
                </a:solidFill>
                <a:latin typeface="Courier New"/>
                <a:cs typeface="Courier New"/>
              </a:rPr>
              <a:t>length(QCresults$idok)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46100" y="39878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[1] 128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46100" y="43180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Check how many SNPs </a:t>
            </a:r>
            <a:r>
              <a:rPr lang="en-CA" sz="3204" smtClean="0">
                <a:solidFill>
                  <a:srgbClr val="00AF50"/>
                </a:solidFill>
                <a:latin typeface="Calibri"/>
                <a:cs typeface="Calibri"/>
              </a:rPr>
              <a:t>PASSED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the QC test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46100" y="48641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FF0000"/>
                </a:solidFill>
                <a:latin typeface="Courier New"/>
                <a:cs typeface="Courier New"/>
              </a:rPr>
              <a:t>length(QCresults$snpok)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46100" y="51562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8" smtClean="0">
                <a:solidFill>
                  <a:srgbClr val="000000"/>
                </a:solidFill>
                <a:latin typeface="Courier New"/>
                <a:cs typeface="Courier New"/>
              </a:rPr>
              <a:t>[1] 3573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46100" y="5397500"/>
            <a:ext cx="85979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#see the SNP ids that passed the QC test</a:t>
            </a:r>
            <a:r>
              <a:rPr lang="en-CA" sz="15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FF0000"/>
                </a:solidFill>
                <a:latin typeface="Courier New"/>
                <a:cs typeface="Courier New"/>
              </a:rPr>
              <a:t>QCresults$</a:t>
            </a:r>
            <a:r>
              <a:rPr lang="en-CA" sz="1606" b="1" smtClean="0">
                <a:solidFill>
                  <a:srgbClr val="FF0000"/>
                </a:solidFill>
                <a:latin typeface="Courier New Bold"/>
                <a:cs typeface="Courier New Bold"/>
              </a:rPr>
              <a:t>idok</a:t>
            </a:r>
          </a:p>
          <a:p>
            <a:pPr>
              <a:lnSpc>
                <a:spcPts val="230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19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55</a:t>
            </a:fld>
            <a:endParaRPr lang="en-CA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546100" y="3556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000000"/>
                </a:solidFill>
                <a:latin typeface="Calibri Bold"/>
                <a:cs typeface="Calibri Bold"/>
              </a:rPr>
              <a:t>Select “cleaned” data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0922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Selection of data from original object </a:t>
            </a:r>
            <a:r>
              <a:rPr lang="en-CA" sz="3214" b="1" smtClean="0">
                <a:solidFill>
                  <a:srgbClr val="000000"/>
                </a:solidFill>
                <a:latin typeface="Calibri Bold"/>
                <a:cs typeface="Calibri Bold"/>
              </a:rPr>
              <a:t>BOTH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1638300"/>
            <a:ext cx="3721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- by particular individual</a:t>
            </a:r>
          </a:p>
          <a:p>
            <a:pPr>
              <a:lnSpc>
                <a:spcPts val="3220"/>
              </a:lnSpc>
            </a:pPr>
            <a:endParaRPr lang="en-CA" sz="2795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3300" y="1638300"/>
            <a:ext cx="2451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- by set of SNPs</a:t>
            </a:r>
          </a:p>
          <a:p>
            <a:pPr>
              <a:lnSpc>
                <a:spcPts val="3220"/>
              </a:lnSpc>
            </a:pPr>
            <a:endParaRPr lang="en-CA" sz="2795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146300"/>
            <a:ext cx="7632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000000"/>
                </a:solidFill>
                <a:latin typeface="Courier New"/>
                <a:cs typeface="Courier New"/>
              </a:rPr>
              <a:t>ge03d2ex["id199", "rs1646456"]</a:t>
            </a:r>
          </a:p>
          <a:p>
            <a:pPr>
              <a:lnSpc>
                <a:spcPts val="3680"/>
              </a:lnSpc>
            </a:pPr>
            <a:endParaRPr lang="en-CA" sz="320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16000" y="2895600"/>
            <a:ext cx="25019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469900" algn="l"/>
                <a:tab pos="1193800" algn="l"/>
                <a:tab pos="1981200" algn="l"/>
              </a:tabLst>
            </a:pP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id	sex	age dm2	height</a:t>
            </a:r>
          </a:p>
          <a:p>
            <a:pPr>
              <a:lnSpc>
                <a:spcPts val="1205"/>
              </a:lnSpc>
            </a:pPr>
            <a:endParaRPr lang="en-CA" sz="105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3048000"/>
            <a:ext cx="2971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77316">
              <a:lnSpc>
                <a:spcPts val="1500"/>
              </a:lnSpc>
              <a:tabLst>
                <a:tab pos="1104900" algn="l"/>
                <a:tab pos="2133600" algn="l"/>
              </a:tabLst>
            </a:pP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id199	1 59.22872	1 163.9123</a:t>
            </a:r>
            <a:r>
              <a:rPr lang="en-CA" sz="10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56" smtClean="0">
                <a:solidFill>
                  <a:srgbClr val="000000"/>
                </a:solidFill>
                <a:latin typeface="Times New Roman"/>
              </a:rPr>
            </a:b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@nids = 1</a:t>
            </a:r>
          </a:p>
          <a:p>
            <a:pPr>
              <a:lnSpc>
                <a:spcPts val="1510"/>
              </a:lnSpc>
            </a:pPr>
            <a:endParaRPr lang="en-CA" sz="105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3441700"/>
            <a:ext cx="2971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@nsnps = 1</a:t>
            </a:r>
            <a:r>
              <a:rPr lang="en-CA" sz="10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56" smtClean="0">
                <a:solidFill>
                  <a:srgbClr val="000000"/>
                </a:solidFill>
                <a:latin typeface="Times New Roman"/>
              </a:rPr>
            </a:b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@nbytes = 1</a:t>
            </a:r>
          </a:p>
          <a:p>
            <a:pPr>
              <a:lnSpc>
                <a:spcPts val="1510"/>
              </a:lnSpc>
            </a:pPr>
            <a:endParaRPr lang="en-CA" sz="105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3822700"/>
            <a:ext cx="29718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@idnames = id199</a:t>
            </a:r>
            <a:r>
              <a:rPr lang="en-CA" sz="10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56" smtClean="0">
                <a:solidFill>
                  <a:srgbClr val="000000"/>
                </a:solidFill>
                <a:latin typeface="Times New Roman"/>
              </a:rPr>
            </a:b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@snpnames = rs1646456</a:t>
            </a:r>
            <a:r>
              <a:rPr lang="en-CA" sz="10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56" smtClean="0">
                <a:solidFill>
                  <a:srgbClr val="000000"/>
                </a:solidFill>
                <a:latin typeface="Times New Roman"/>
              </a:rPr>
            </a:b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@chromosome = 1</a:t>
            </a:r>
          </a:p>
          <a:p>
            <a:pPr>
              <a:lnSpc>
                <a:spcPts val="1510"/>
              </a:lnSpc>
            </a:pPr>
            <a:endParaRPr lang="en-CA" sz="105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4432300"/>
            <a:ext cx="29718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863600" algn="l"/>
              </a:tabLst>
            </a:pP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@coding =	11</a:t>
            </a:r>
          </a:p>
          <a:p>
            <a:pPr>
              <a:lnSpc>
                <a:spcPts val="1205"/>
              </a:lnSpc>
            </a:pPr>
            <a:endParaRPr lang="en-CA" sz="105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4584700"/>
            <a:ext cx="2971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863600" algn="l"/>
              </a:tabLst>
            </a:pP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@strand =	01</a:t>
            </a:r>
            <a:r>
              <a:rPr lang="en-CA" sz="10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56" smtClean="0">
                <a:solidFill>
                  <a:srgbClr val="000000"/>
                </a:solidFill>
                <a:latin typeface="Times New Roman"/>
              </a:rPr>
            </a:b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@map = 653</a:t>
            </a:r>
          </a:p>
          <a:p>
            <a:pPr>
              <a:lnSpc>
                <a:spcPts val="1510"/>
              </a:lnSpc>
            </a:pPr>
            <a:endParaRPr lang="en-CA" sz="105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6100" y="4978400"/>
            <a:ext cx="2971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@male = 1</a:t>
            </a:r>
            <a:r>
              <a:rPr lang="en-CA" sz="10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56" smtClean="0">
                <a:solidFill>
                  <a:srgbClr val="000000"/>
                </a:solidFill>
                <a:latin typeface="Times New Roman"/>
              </a:rPr>
            </a:b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@gtps = 80</a:t>
            </a:r>
          </a:p>
          <a:p>
            <a:pPr>
              <a:lnSpc>
                <a:spcPts val="1510"/>
              </a:lnSpc>
            </a:pPr>
            <a:endParaRPr lang="en-CA" sz="105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21100" y="2895600"/>
            <a:ext cx="53086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346200" algn="l"/>
              </a:tabLst>
            </a:pP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weight diet	bmi</a:t>
            </a:r>
          </a:p>
          <a:p>
            <a:pPr>
              <a:lnSpc>
                <a:spcPts val="1205"/>
              </a:lnSpc>
            </a:pPr>
            <a:endParaRPr lang="en-CA" sz="105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56000" y="3086100"/>
            <a:ext cx="54737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952500" algn="l"/>
              </a:tabLst>
            </a:pPr>
            <a:r>
              <a:rPr lang="en-CA" sz="1056" smtClean="0">
                <a:solidFill>
                  <a:srgbClr val="000000"/>
                </a:solidFill>
                <a:latin typeface="Courier New"/>
                <a:cs typeface="Courier New"/>
              </a:rPr>
              <a:t>80.40746	0 29.92768</a:t>
            </a:r>
          </a:p>
          <a:p>
            <a:pPr>
              <a:lnSpc>
                <a:spcPts val="1205"/>
              </a:lnSpc>
            </a:pPr>
            <a:endParaRPr lang="en-CA" sz="105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6100" y="54610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6" smtClean="0">
                <a:solidFill>
                  <a:srgbClr val="000000"/>
                </a:solidFill>
                <a:latin typeface="Calibri"/>
                <a:cs typeface="Calibri"/>
              </a:rPr>
              <a:t> Give vectors of QC passed SNPs and individuals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6100" y="5994400"/>
            <a:ext cx="8597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0000"/>
                </a:solidFill>
                <a:latin typeface="Courier New"/>
                <a:cs typeface="Courier New"/>
              </a:rPr>
              <a:t>Cdata &lt;- ge03d2ex[</a:t>
            </a:r>
            <a:r>
              <a:rPr lang="en-CA" sz="2004" smtClean="0">
                <a:solidFill>
                  <a:srgbClr val="FF0000"/>
                </a:solidFill>
                <a:latin typeface="Courier New"/>
                <a:cs typeface="Courier New"/>
              </a:rPr>
              <a:t>QCresults</a:t>
            </a:r>
            <a:r>
              <a:rPr lang="en-CA" sz="2004" smtClean="0">
                <a:solidFill>
                  <a:srgbClr val="000000"/>
                </a:solidFill>
                <a:latin typeface="Courier New"/>
                <a:cs typeface="Courier New"/>
              </a:rPr>
              <a:t>$idok,</a:t>
            </a:r>
            <a:r>
              <a:rPr lang="en-CA" sz="2004" smtClean="0">
                <a:solidFill>
                  <a:srgbClr val="FF0000"/>
                </a:solidFill>
                <a:latin typeface="Courier New"/>
                <a:cs typeface="Courier New"/>
              </a:rPr>
              <a:t> QCresults</a:t>
            </a:r>
            <a:r>
              <a:rPr lang="en-CA" sz="2004" smtClean="0">
                <a:solidFill>
                  <a:srgbClr val="000000"/>
                </a:solidFill>
                <a:latin typeface="Courier New"/>
                <a:cs typeface="Courier New"/>
              </a:rPr>
              <a:t>$snpok]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56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9" name="TextBox 2"/>
          <p:cNvSpPr txBox="1"/>
          <p:nvPr/>
        </p:nvSpPr>
        <p:spPr>
          <a:xfrm>
            <a:off x="558800" y="152400"/>
            <a:ext cx="85852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smtClean="0">
                <a:solidFill>
                  <a:srgbClr val="000000"/>
                </a:solidFill>
                <a:latin typeface="Calibri Bold"/>
                <a:cs typeface="Calibri Bold"/>
              </a:rPr>
              <a:t>Check the quality of overall QC data</a:t>
            </a:r>
          </a:p>
          <a:p>
            <a:pPr>
              <a:lnSpc>
                <a:spcPts val="4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850900"/>
            <a:ext cx="8585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FF0000"/>
                </a:solidFill>
                <a:latin typeface="Courier New"/>
                <a:cs typeface="Courier New"/>
              </a:rPr>
              <a:t>descriptives.marker(Cdata)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1054100"/>
            <a:ext cx="53721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$`Minor allele frequency distribution`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1244600"/>
            <a:ext cx="49911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35687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X&lt;=0.01 0.01&lt;X&lt;=0.05 0.05&lt;X&lt;=0.1 0.1&lt;X&lt;=0.2	X&gt;0.2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1422400"/>
            <a:ext cx="53721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825500" algn="l"/>
                <a:tab pos="1358900" algn="l"/>
                <a:tab pos="2273300" algn="l"/>
                <a:tab pos="3111500" algn="l"/>
                <a:tab pos="37211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No	0	508.000	677.000	873.000	1515.000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800" y="1612900"/>
            <a:ext cx="53721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825500" algn="l"/>
                <a:tab pos="1511300" algn="l"/>
                <a:tab pos="2425700" algn="l"/>
                <a:tab pos="3263900" algn="l"/>
                <a:tab pos="39497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Prop	0	0.142	0.189	0.244	0.424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8800" y="1943100"/>
            <a:ext cx="537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810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$`Cumulative distr. of number of SNPs out of HWE, at different alpha`</a:t>
            </a:r>
            <a:r>
              <a:rPr lang="en-CA" sz="9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	X&lt;=1e-04 X&lt;=0.001 X&lt;=0.01 X&lt;=0.05 all X</a:t>
            </a:r>
          </a:p>
          <a:p>
            <a:pPr>
              <a:lnSpc>
                <a:spcPts val="144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800" y="2336800"/>
            <a:ext cx="53721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520700" algn="l"/>
                <a:tab pos="1206500" algn="l"/>
                <a:tab pos="30353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No	44.000	66.000 117.000 239.000	3573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45200" y="1028700"/>
            <a:ext cx="29845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Better but still lots of HWE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outliers. Population structure</a:t>
            </a:r>
          </a:p>
          <a:p>
            <a:pPr>
              <a:lnSpc>
                <a:spcPts val="215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45200" y="1587500"/>
            <a:ext cx="2984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 smtClean="0">
                <a:solidFill>
                  <a:srgbClr val="000000"/>
                </a:solidFill>
                <a:latin typeface="Calibri"/>
                <a:cs typeface="Calibri"/>
              </a:rPr>
              <a:t>not accounted for?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8800" y="2527300"/>
            <a:ext cx="5067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596900" algn="l"/>
                <a:tab pos="1282700" algn="l"/>
                <a:tab pos="1892300" algn="l"/>
                <a:tab pos="2501900" algn="l"/>
                <a:tab pos="32639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Prop	0.012	0.018	0.033	0.067	1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800" y="2857500"/>
            <a:ext cx="5067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810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$`Distribution of proportion of successful genotypes (per person)`</a:t>
            </a:r>
            <a:r>
              <a:rPr lang="en-CA" sz="9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	X&lt;=0.9 0.9&lt;X&lt;=0.95 0.95&lt;X&lt;=0.98 0.98&lt;X&lt;=0.99 X&gt;0.99</a:t>
            </a:r>
          </a:p>
          <a:p>
            <a:pPr>
              <a:lnSpc>
                <a:spcPts val="144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58800" y="3251200"/>
            <a:ext cx="5067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749300" algn="l"/>
                <a:tab pos="1663700" algn="l"/>
                <a:tab pos="2654300" algn="l"/>
                <a:tab pos="3263900" algn="l"/>
                <a:tab pos="37973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No	0	0	0	65.000	63.000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800" y="3441700"/>
            <a:ext cx="5067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749300" algn="l"/>
                <a:tab pos="1663700" algn="l"/>
                <a:tab pos="2654300" algn="l"/>
                <a:tab pos="3340100" algn="l"/>
                <a:tab pos="38735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Prop	0	0	0	0.508	0.492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58800" y="3771900"/>
            <a:ext cx="5067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81000" algn="l"/>
                <a:tab pos="39497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$`Distribution of proportion of successful genotypes (per SNP)`</a:t>
            </a:r>
            <a:r>
              <a:rPr lang="en-CA" sz="9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	X&lt;=0.9 0.9&lt;X&lt;=0.95 0.95&lt;X&lt;=0.98 0.98&lt;X&lt;=0.99	X&gt;0.99</a:t>
            </a:r>
          </a:p>
          <a:p>
            <a:pPr>
              <a:lnSpc>
                <a:spcPts val="1435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8800" y="4165600"/>
            <a:ext cx="5067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749300" algn="l"/>
                <a:tab pos="1663700" algn="l"/>
                <a:tab pos="2197100" algn="l"/>
                <a:tab pos="3187700" algn="l"/>
                <a:tab pos="37973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No	0	0	458.000	814.000	2301.000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8800" y="4356100"/>
            <a:ext cx="5067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749300" algn="l"/>
                <a:tab pos="1663700" algn="l"/>
                <a:tab pos="2349500" algn="l"/>
                <a:tab pos="3340100" algn="l"/>
                <a:tab pos="4025900" algn="l"/>
              </a:tabLst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Prop	0	0	0.128	0.228	0.644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740400" y="2438400"/>
            <a:ext cx="32893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CA" sz="1606" b="1" smtClean="0">
                <a:solidFill>
                  <a:srgbClr val="000000"/>
                </a:solidFill>
                <a:latin typeface="Calibri Bold"/>
                <a:cs typeface="Calibri Bold"/>
              </a:rPr>
              <a:t>lambda</a:t>
            </a: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 did not improved</a:t>
            </a:r>
            <a:r>
              <a:rPr lang="en-CA" sz="15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significantly  also indicating that the QC</a:t>
            </a:r>
          </a:p>
          <a:p>
            <a:pPr>
              <a:lnSpc>
                <a:spcPts val="147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40400" y="2882900"/>
            <a:ext cx="3289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8" smtClean="0">
                <a:solidFill>
                  <a:srgbClr val="000000"/>
                </a:solidFill>
                <a:latin typeface="Calibri"/>
                <a:cs typeface="Calibri"/>
              </a:rPr>
              <a:t>data still has factors not accounted for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40400" y="3314700"/>
            <a:ext cx="3289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estlambda(summary(Cdata)[,"Pexact"])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740400" y="3467100"/>
            <a:ext cx="32893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$estimate</a:t>
            </a:r>
            <a:r>
              <a:rPr lang="en-CA" sz="15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FF0000"/>
                </a:solidFill>
                <a:latin typeface="Courier New"/>
                <a:cs typeface="Courier New"/>
              </a:rPr>
              <a:t>[1] </a:t>
            </a:r>
            <a:r>
              <a:rPr lang="en-CA" sz="1606" b="1" smtClean="0">
                <a:solidFill>
                  <a:srgbClr val="FF0000"/>
                </a:solidFill>
                <a:latin typeface="Courier New Bold"/>
                <a:cs typeface="Courier New Bold"/>
              </a:rPr>
              <a:t>2.150531</a:t>
            </a:r>
          </a:p>
          <a:p>
            <a:pPr>
              <a:lnSpc>
                <a:spcPts val="190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58800" y="4686300"/>
            <a:ext cx="4876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$`Mean heterozygosity for a SNP`</a:t>
            </a:r>
            <a:r>
              <a:rPr lang="en-CA" sz="9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[1] 0.2787418</a:t>
            </a:r>
          </a:p>
          <a:p>
            <a:pPr>
              <a:lnSpc>
                <a:spcPts val="1435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58800" y="5232400"/>
            <a:ext cx="4876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$`Standard deviation of the mean heterozygosity for a SNP`</a:t>
            </a:r>
            <a:r>
              <a:rPr lang="en-CA" sz="9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[1] 0.1497257</a:t>
            </a:r>
          </a:p>
          <a:p>
            <a:pPr>
              <a:lnSpc>
                <a:spcPts val="1435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58800" y="5791200"/>
            <a:ext cx="4876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$`Mean heterozygosity for a person`</a:t>
            </a:r>
            <a:r>
              <a:rPr lang="en-CA" sz="9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[1] 0.26521</a:t>
            </a:r>
          </a:p>
          <a:p>
            <a:pPr>
              <a:lnSpc>
                <a:spcPts val="1435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58800" y="6337300"/>
            <a:ext cx="4876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$`Standard deviation of mean heterozygosity for a person`</a:t>
            </a:r>
            <a:r>
              <a:rPr lang="en-CA" sz="9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996" smtClean="0">
                <a:solidFill>
                  <a:srgbClr val="000000"/>
                </a:solidFill>
                <a:latin typeface="Courier New"/>
                <a:cs typeface="Courier New"/>
              </a:rPr>
              <a:t>[1] 0.01888496</a:t>
            </a:r>
          </a:p>
          <a:p>
            <a:pPr>
              <a:lnSpc>
                <a:spcPts val="144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37200" y="4660900"/>
            <a:ext cx="34925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The genotype data has much</a:t>
            </a:r>
            <a:r>
              <a:rPr lang="en-CA" sz="15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higher call rates since individuals</a:t>
            </a:r>
            <a:r>
              <a:rPr lang="en-CA" sz="15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with NA values eliminated in the</a:t>
            </a:r>
            <a:r>
              <a:rPr lang="en-CA" sz="15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range of &gt; 99%</a:t>
            </a:r>
          </a:p>
          <a:p>
            <a:pPr>
              <a:lnSpc>
                <a:spcPts val="192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864600" y="66040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21</a:t>
            </a:r>
          </a:p>
          <a:p>
            <a:pPr>
              <a:lnSpc>
                <a:spcPts val="119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57</a:t>
            </a:fld>
            <a:endParaRPr lang="en-CA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88900" y="241300"/>
            <a:ext cx="90551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smtClean="0">
                <a:solidFill>
                  <a:srgbClr val="000000"/>
                </a:solidFill>
                <a:latin typeface="Calibri Bold"/>
                <a:cs typeface="Calibri Bold"/>
              </a:rPr>
              <a:t>Which sub-group causing deviation from HWE?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557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FF0000"/>
                </a:solidFill>
                <a:latin typeface="Courier New"/>
                <a:cs typeface="Courier New"/>
              </a:rPr>
              <a:t>descriptives.marker(Cdata[Cdata@phdata$dm2==0,])[2]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435100"/>
            <a:ext cx="85979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$`Cumulative distr. of number of SNPs out of HWE, at</a:t>
            </a:r>
            <a:r>
              <a:rPr lang="en-CA" sz="15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different alpha`</a:t>
            </a:r>
          </a:p>
          <a:p>
            <a:pPr>
              <a:lnSpc>
                <a:spcPts val="190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5700" y="1981200"/>
            <a:ext cx="62865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8" smtClean="0">
                <a:solidFill>
                  <a:srgbClr val="000000"/>
                </a:solidFill>
                <a:latin typeface="Courier New"/>
                <a:cs typeface="Courier New"/>
              </a:rPr>
              <a:t>X&lt;=1e-04 X&lt;=0.001 X&lt;=0.01 X&lt;=0.05 all X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273300"/>
            <a:ext cx="6896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460500" algn="l"/>
                <a:tab pos="2552700" algn="l"/>
                <a:tab pos="3048000" algn="l"/>
                <a:tab pos="3898900" algn="l"/>
                <a:tab pos="4876800" algn="l"/>
              </a:tabLst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No	0	0	7.000	91.000	3573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2565400"/>
            <a:ext cx="6896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460500" algn="l"/>
                <a:tab pos="2552700" algn="l"/>
                <a:tab pos="3048000" algn="l"/>
                <a:tab pos="4025900" algn="l"/>
                <a:tab pos="5245100" algn="l"/>
              </a:tabLst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Prop	0	0	0.002	0.025	1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2857500"/>
            <a:ext cx="6896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6" smtClean="0">
                <a:solidFill>
                  <a:srgbClr val="FF0000"/>
                </a:solidFill>
                <a:latin typeface="Courier New"/>
                <a:cs typeface="Courier New"/>
              </a:rPr>
              <a:t>descriptives.marker(Cdata[Cdata@phdata$dm2==1,])[2]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3149600"/>
            <a:ext cx="6896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$`Cumulative distr. of number of SNPs out of HWE, at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3390900"/>
            <a:ext cx="6896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8" smtClean="0">
                <a:solidFill>
                  <a:srgbClr val="000000"/>
                </a:solidFill>
                <a:latin typeface="Courier New"/>
                <a:cs typeface="Courier New"/>
              </a:rPr>
              <a:t>different alpha`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3644900"/>
            <a:ext cx="6896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09904">
              <a:lnSpc>
                <a:spcPts val="2300"/>
              </a:lnSpc>
              <a:tabLst>
                <a:tab pos="838200" algn="l"/>
                <a:tab pos="2057400" algn="l"/>
                <a:tab pos="4864100" algn="l"/>
              </a:tabLst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X&lt;=1e-04 X&lt;=0.001 X&lt;=0.01 X&lt;=0.05 all X</a:t>
            </a:r>
            <a:r>
              <a:rPr lang="en-CA" sz="15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No	46.000	70.00127.000228.000	3573</a:t>
            </a:r>
          </a:p>
          <a:p>
            <a:pPr>
              <a:lnSpc>
                <a:spcPts val="230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4267200"/>
            <a:ext cx="6896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965200" algn="l"/>
                <a:tab pos="2184400" algn="l"/>
                <a:tab pos="3048000" algn="l"/>
                <a:tab pos="4025900" algn="l"/>
                <a:tab pos="5245100" algn="l"/>
              </a:tabLst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Prop	0.013	0.02	0.036	0.064	1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46200" y="5118100"/>
            <a:ext cx="6096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As expected, the cases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display the greatest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deviation from HWE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56500" y="1917700"/>
            <a:ext cx="1473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controls</a:t>
            </a:r>
          </a:p>
          <a:p>
            <a:pPr>
              <a:lnSpc>
                <a:spcPts val="169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607300" y="3606800"/>
            <a:ext cx="1422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cases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266700" y="152400"/>
            <a:ext cx="8877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dirty="0" smtClean="0">
                <a:solidFill>
                  <a:srgbClr val="000000"/>
                </a:solidFill>
                <a:latin typeface="Calibri Bold"/>
                <a:cs typeface="Calibri Bold"/>
              </a:rPr>
              <a:t>Compare raw and cleaned data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0500" y="5473700"/>
            <a:ext cx="8953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plot(qTest, df="Pc1df", col="blue")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0500" y="5715000"/>
            <a:ext cx="89535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qTest_QC = </a:t>
            </a:r>
            <a:r>
              <a:rPr lang="en-CA" sz="1810" b="1" smtClean="0">
                <a:solidFill>
                  <a:srgbClr val="000000"/>
                </a:solidFill>
                <a:latin typeface="Courier New Bold"/>
                <a:cs typeface="Courier New Bold"/>
              </a:rPr>
              <a:t>qtscore</a:t>
            </a: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(dm2,Cdata,trait="binomial")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add.plot(qTest_QC , df="Pc1df", col="red")</a:t>
            </a:r>
          </a:p>
          <a:p>
            <a:pPr>
              <a:lnSpc>
                <a:spcPts val="26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0500" y="6438900"/>
            <a:ext cx="8953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0000"/>
                </a:solidFill>
                <a:latin typeface="Calibri"/>
                <a:cs typeface="Calibri"/>
              </a:rPr>
              <a:t>Note that the cleaned data values are all lower this is due to lower λ value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64600" y="66040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23</a:t>
            </a:r>
          </a:p>
          <a:p>
            <a:pPr>
              <a:lnSpc>
                <a:spcPts val="119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59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/>
          <a:stretch/>
        </p:blipFill>
        <p:spPr bwMode="auto">
          <a:xfrm>
            <a:off x="0" y="736823"/>
            <a:ext cx="9143999" cy="463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4180" cy="669259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Stats Review: Multiplication Rule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24744"/>
            <a:ext cx="8524180" cy="742919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Only </a:t>
            </a:r>
            <a:r>
              <a:rPr lang="en-CA" sz="2800" dirty="0"/>
              <a:t>valid for </a:t>
            </a:r>
            <a:r>
              <a:rPr lang="en-CA" sz="2800" b="1" dirty="0"/>
              <a:t>independen</a:t>
            </a:r>
            <a:r>
              <a:rPr lang="en-CA" sz="2800" dirty="0"/>
              <a:t>t </a:t>
            </a:r>
            <a:r>
              <a:rPr lang="en-CA" sz="2800" dirty="0" smtClean="0"/>
              <a:t>events (e.g. A and B)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pPr marL="0" indent="0" algn="ctr">
              <a:buNone/>
            </a:pPr>
            <a:r>
              <a:rPr lang="en-CA" sz="2800" dirty="0" smtClean="0"/>
              <a:t>P(</a:t>
            </a:r>
            <a:r>
              <a:rPr lang="en-CA" sz="2800" b="1" dirty="0" smtClean="0"/>
              <a:t>A</a:t>
            </a:r>
            <a:r>
              <a:rPr lang="en-CA" sz="2800" dirty="0" smtClean="0"/>
              <a:t> </a:t>
            </a:r>
            <a:r>
              <a:rPr lang="en-CA" sz="2800" dirty="0"/>
              <a:t>and </a:t>
            </a:r>
            <a:r>
              <a:rPr lang="en-CA" sz="2800" b="1" dirty="0"/>
              <a:t>B</a:t>
            </a:r>
            <a:r>
              <a:rPr lang="en-CA" sz="2800" dirty="0"/>
              <a:t>) = P(A) * </a:t>
            </a:r>
            <a:r>
              <a:rPr lang="en-CA" sz="2800" dirty="0" smtClean="0"/>
              <a:t>P(B)</a:t>
            </a:r>
          </a:p>
          <a:p>
            <a:endParaRPr lang="en-CA" sz="2800" dirty="0" smtClean="0"/>
          </a:p>
          <a:p>
            <a:pPr marL="0" indent="0" algn="ctr">
              <a:buNone/>
            </a:pPr>
            <a:r>
              <a:rPr lang="en-US" sz="1800" b="1" dirty="0" smtClean="0"/>
              <a:t>Table of probabilities of events A and B</a:t>
            </a:r>
            <a:endParaRPr lang="en-CA" sz="1800" b="1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CA" sz="2800" dirty="0" smtClean="0"/>
          </a:p>
          <a:p>
            <a:r>
              <a:rPr lang="en-CA" sz="2800" b="1" dirty="0" smtClean="0"/>
              <a:t>P(A</a:t>
            </a:r>
            <a:r>
              <a:rPr lang="en-CA" sz="2800" b="1" dirty="0"/>
              <a:t>) </a:t>
            </a:r>
            <a:r>
              <a:rPr lang="en-CA" sz="2800" dirty="0"/>
              <a:t>= 0.20, </a:t>
            </a:r>
            <a:r>
              <a:rPr lang="en-CA" sz="2800" b="1" dirty="0"/>
              <a:t>P(B) </a:t>
            </a:r>
            <a:r>
              <a:rPr lang="en-CA" sz="2800" dirty="0"/>
              <a:t>= 0.70, A and B are </a:t>
            </a:r>
            <a:r>
              <a:rPr lang="en-CA" sz="2800" dirty="0" smtClean="0"/>
              <a:t>independent</a:t>
            </a:r>
          </a:p>
          <a:p>
            <a:r>
              <a:rPr lang="en-CA" sz="2800" dirty="0"/>
              <a:t>P(</a:t>
            </a:r>
            <a:r>
              <a:rPr lang="en-CA" sz="2800" b="1" dirty="0"/>
              <a:t>A</a:t>
            </a:r>
            <a:r>
              <a:rPr lang="en-CA" sz="2800" dirty="0"/>
              <a:t> and </a:t>
            </a:r>
            <a:r>
              <a:rPr lang="en-CA" sz="2800" b="1" dirty="0"/>
              <a:t>B</a:t>
            </a:r>
            <a:r>
              <a:rPr lang="en-CA" sz="2800" dirty="0"/>
              <a:t>) </a:t>
            </a:r>
            <a:r>
              <a:rPr lang="en-CA" sz="2800" dirty="0" smtClean="0"/>
              <a:t> = 0.20 </a:t>
            </a:r>
            <a:r>
              <a:rPr lang="en-CA" sz="2800" dirty="0"/>
              <a:t>* 0.70 = </a:t>
            </a:r>
            <a:r>
              <a:rPr lang="en-CA" sz="2800" b="1" dirty="0" smtClean="0"/>
              <a:t>0.14</a:t>
            </a:r>
            <a:endParaRPr lang="en-CA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46073"/>
              </p:ext>
            </p:extLst>
          </p:nvPr>
        </p:nvGraphicFramePr>
        <p:xfrm>
          <a:off x="2987824" y="3501008"/>
          <a:ext cx="3342195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900"/>
                <a:gridCol w="484187"/>
                <a:gridCol w="958850"/>
                <a:gridCol w="921258"/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u="none" strike="noStrike" dirty="0">
                          <a:effectLst/>
                        </a:rPr>
                        <a:t> 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u="none" strike="noStrike" dirty="0">
                          <a:effectLst/>
                        </a:rPr>
                        <a:t>B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u="none" strike="noStrike" dirty="0">
                          <a:effectLst/>
                        </a:rPr>
                        <a:t>B' (not B)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u="none" strike="noStrike" dirty="0">
                          <a:effectLst/>
                        </a:rPr>
                        <a:t>Marginal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u="none" strike="noStrike" dirty="0">
                          <a:effectLst/>
                        </a:rPr>
                        <a:t>A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u="none" strike="noStrike" dirty="0">
                          <a:effectLst/>
                        </a:rPr>
                        <a:t>0.14</a:t>
                      </a:r>
                      <a:endParaRPr lang="en-C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u="none" strike="noStrike" dirty="0">
                          <a:effectLst/>
                        </a:rPr>
                        <a:t>0.06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u="none" strike="noStrike">
                          <a:effectLst/>
                        </a:rPr>
                        <a:t>0.2</a:t>
                      </a:r>
                      <a:endParaRPr lang="en-CA" sz="18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u="none" strike="noStrike" dirty="0">
                          <a:effectLst/>
                        </a:rPr>
                        <a:t>A' (not A)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u="none" strike="noStrike" dirty="0">
                          <a:effectLst/>
                        </a:rPr>
                        <a:t>0.56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u="none" strike="noStrike" dirty="0">
                          <a:effectLst/>
                        </a:rPr>
                        <a:t>0.24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u="none" strike="noStrike" dirty="0">
                          <a:effectLst/>
                        </a:rPr>
                        <a:t>0.8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u="none" strike="noStrike" dirty="0">
                          <a:effectLst/>
                        </a:rPr>
                        <a:t>Marginal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u="none" strike="noStrike">
                          <a:effectLst/>
                        </a:rPr>
                        <a:t>0.7</a:t>
                      </a:r>
                      <a:endParaRPr lang="en-CA" sz="18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u="none" strike="noStrike" dirty="0">
                          <a:effectLst/>
                        </a:rPr>
                        <a:t>0.3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u="none" strike="noStrike" dirty="0">
                          <a:effectLst/>
                        </a:rPr>
                        <a:t>1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6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5" name="TextBox 2"/>
          <p:cNvSpPr txBox="1"/>
          <p:nvPr/>
        </p:nvSpPr>
        <p:spPr>
          <a:xfrm>
            <a:off x="546100" y="3175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000000"/>
                </a:solidFill>
                <a:latin typeface="Calibri Bold"/>
                <a:cs typeface="Calibri Bold"/>
              </a:rPr>
              <a:t>Finding population structure (1)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0160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798" smtClean="0">
                <a:solidFill>
                  <a:srgbClr val="000000"/>
                </a:solidFill>
                <a:latin typeface="Calibri"/>
                <a:cs typeface="Calibri"/>
              </a:rPr>
              <a:t> The data seems to have clear population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1422400"/>
            <a:ext cx="8255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substructure that we should account for in order to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do sensible data analysis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362200"/>
            <a:ext cx="85979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 Need to detect individuals that are “genetic outliers”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000000"/>
                </a:solidFill>
                <a:latin typeface="Calibri"/>
                <a:cs typeface="Calibri"/>
              </a:rPr>
              <a:t>compared to the rest using SNP data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302000"/>
            <a:ext cx="85979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508000" algn="l"/>
              </a:tabLst>
            </a:pPr>
            <a:r>
              <a:rPr lang="en-CA" sz="2805" b="1" smtClean="0">
                <a:solidFill>
                  <a:srgbClr val="000000"/>
                </a:solidFill>
                <a:latin typeface="Calibri Bold"/>
                <a:cs typeface="Calibri Bold"/>
              </a:rPr>
              <a:t>1.  Will compute matrix of genetic kinship between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805" b="1" smtClean="0">
                <a:solidFill>
                  <a:srgbClr val="000000"/>
                </a:solidFill>
                <a:latin typeface="Calibri Bold"/>
                <a:cs typeface="Calibri Bold"/>
              </a:rPr>
              <a:t>	subjects of this study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216400"/>
            <a:ext cx="859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 smtClean="0">
                <a:solidFill>
                  <a:srgbClr val="000000"/>
                </a:solidFill>
                <a:latin typeface="Courier New"/>
                <a:cs typeface="Courier New"/>
              </a:rPr>
              <a:t>Cdata.gkin &lt;- ibs(Cdata[,autosomal(Cdata)],weight="freq")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5466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Cdata.gkin[1:5,1:5]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38300" y="4813300"/>
            <a:ext cx="609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id199</a:t>
            </a:r>
          </a:p>
          <a:p>
            <a:pPr>
              <a:lnSpc>
                <a:spcPts val="1265"/>
              </a:lnSpc>
            </a:pPr>
            <a:endParaRPr lang="en-CA" sz="11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19400" y="4813300"/>
            <a:ext cx="609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id300</a:t>
            </a:r>
          </a:p>
          <a:p>
            <a:pPr>
              <a:lnSpc>
                <a:spcPts val="1265"/>
              </a:lnSpc>
            </a:pPr>
            <a:endParaRPr lang="en-CA" sz="11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800" y="4813300"/>
            <a:ext cx="609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id403</a:t>
            </a:r>
          </a:p>
          <a:p>
            <a:pPr>
              <a:lnSpc>
                <a:spcPts val="1265"/>
              </a:lnSpc>
            </a:pPr>
            <a:endParaRPr lang="en-CA" sz="11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68900" y="4813300"/>
            <a:ext cx="596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id415</a:t>
            </a:r>
          </a:p>
          <a:p>
            <a:pPr>
              <a:lnSpc>
                <a:spcPts val="1265"/>
              </a:lnSpc>
            </a:pPr>
            <a:endParaRPr lang="en-CA" sz="11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61100" y="4813300"/>
            <a:ext cx="609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id666</a:t>
            </a:r>
          </a:p>
          <a:p>
            <a:pPr>
              <a:lnSpc>
                <a:spcPts val="1265"/>
              </a:lnSpc>
            </a:pPr>
            <a:endParaRPr lang="en-CA" sz="11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46100" y="5016500"/>
            <a:ext cx="609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id199</a:t>
            </a:r>
          </a:p>
          <a:p>
            <a:pPr>
              <a:lnSpc>
                <a:spcPts val="1265"/>
              </a:lnSpc>
            </a:pPr>
            <a:endParaRPr lang="en-CA" sz="1113" b="1" smtClean="0">
              <a:solidFill>
                <a:srgbClr val="000000"/>
              </a:solidFill>
              <a:latin typeface="Courier New Bold"/>
              <a:cs typeface="Courier New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30300" y="5016500"/>
            <a:ext cx="5740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dirty="0" smtClean="0">
                <a:solidFill>
                  <a:srgbClr val="1C04AC"/>
                </a:solidFill>
                <a:latin typeface="Courier New Bold"/>
                <a:cs typeface="Courier New Bold"/>
              </a:rPr>
              <a:t>0.494427766</a:t>
            </a:r>
            <a:r>
              <a:rPr lang="en-CA" sz="1103" dirty="0" smtClean="0">
                <a:solidFill>
                  <a:srgbClr val="1C04AC"/>
                </a:solidFill>
                <a:latin typeface="Courier New"/>
                <a:cs typeface="Courier New"/>
              </a:rPr>
              <a:t> </a:t>
            </a:r>
            <a:r>
              <a:rPr lang="en-CA" sz="1103" dirty="0" smtClean="0">
                <a:solidFill>
                  <a:srgbClr val="000000"/>
                </a:solidFill>
                <a:latin typeface="Courier New"/>
                <a:cs typeface="Courier New"/>
              </a:rPr>
              <a:t>3255.00000000 3253.00000000 3241.00000000 3257.0000000</a:t>
            </a:r>
          </a:p>
          <a:p>
            <a:pPr>
              <a:lnSpc>
                <a:spcPts val="1265"/>
              </a:lnSpc>
            </a:pPr>
            <a:endParaRPr lang="en-CA" sz="1103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6100" y="5219700"/>
            <a:ext cx="1701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id300</a:t>
            </a: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 -0.011754266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87600" y="5219700"/>
            <a:ext cx="44831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1C04AC"/>
                </a:solidFill>
                <a:latin typeface="Courier New Bold"/>
                <a:cs typeface="Courier New Bold"/>
              </a:rPr>
              <a:t>0.49360296</a:t>
            </a: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 3261.00000000 3250.00000000 3264.0000000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46100" y="5422900"/>
            <a:ext cx="1701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id403</a:t>
            </a: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 -0.012253378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311400" y="5422900"/>
            <a:ext cx="1104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-0.01262949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68700" y="5422900"/>
            <a:ext cx="3302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1C04AC"/>
                </a:solidFill>
                <a:latin typeface="Courier New Bold"/>
                <a:cs typeface="Courier New Bold"/>
              </a:rPr>
              <a:t>0.50541775</a:t>
            </a: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 3247.00000000 3262.0000000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46100" y="5626100"/>
            <a:ext cx="1701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000000"/>
                </a:solidFill>
                <a:latin typeface="Courier New Bold"/>
                <a:cs typeface="Courier New Bold"/>
              </a:rPr>
              <a:t>id415</a:t>
            </a: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 -0.001812109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387600" y="5626100"/>
            <a:ext cx="1028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dirty="0" smtClean="0">
                <a:solidFill>
                  <a:srgbClr val="000000"/>
                </a:solidFill>
                <a:latin typeface="Courier New"/>
                <a:cs typeface="Courier New"/>
              </a:rPr>
              <a:t>0.01388179</a:t>
            </a:r>
          </a:p>
          <a:p>
            <a:pPr>
              <a:lnSpc>
                <a:spcPts val="1265"/>
              </a:lnSpc>
            </a:pPr>
            <a:endParaRPr lang="en-CA" sz="1103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492500" y="5626100"/>
            <a:ext cx="1104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-0.02515438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749800" y="5626100"/>
            <a:ext cx="1028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1C04AC"/>
                </a:solidFill>
                <a:latin typeface="Courier New Bold"/>
                <a:cs typeface="Courier New Bold"/>
              </a:rPr>
              <a:t>0.53008236</a:t>
            </a:r>
          </a:p>
          <a:p>
            <a:pPr>
              <a:lnSpc>
                <a:spcPts val="1265"/>
              </a:lnSpc>
            </a:pPr>
            <a:endParaRPr lang="en-CA" sz="1113" b="1" smtClean="0">
              <a:solidFill>
                <a:srgbClr val="1C04AC"/>
              </a:solidFill>
              <a:latin typeface="Courier New Bold"/>
              <a:cs typeface="Courier New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676900" y="5626100"/>
            <a:ext cx="1193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 smtClean="0">
                <a:solidFill>
                  <a:srgbClr val="000000"/>
                </a:solidFill>
                <a:latin typeface="Courier New"/>
                <a:cs typeface="Courier New"/>
              </a:rPr>
              <a:t>3251.0000000</a:t>
            </a:r>
          </a:p>
          <a:p>
            <a:pPr>
              <a:lnSpc>
                <a:spcPts val="1265"/>
              </a:lnSpc>
            </a:pPr>
            <a:endParaRPr lang="en-CA" sz="11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6100" y="5829300"/>
            <a:ext cx="17145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6" b="1" smtClean="0">
                <a:solidFill>
                  <a:srgbClr val="000000"/>
                </a:solidFill>
                <a:latin typeface="Courier New Bold"/>
                <a:cs typeface="Courier New Bold"/>
              </a:rPr>
              <a:t>id666 </a:t>
            </a:r>
            <a:r>
              <a:rPr lang="en-CA" sz="1106" smtClean="0">
                <a:solidFill>
                  <a:srgbClr val="000000"/>
                </a:solidFill>
                <a:latin typeface="Courier New"/>
                <a:cs typeface="Courier New"/>
              </a:rPr>
              <a:t>-0.018745051</a:t>
            </a:r>
          </a:p>
          <a:p>
            <a:pPr>
              <a:lnSpc>
                <a:spcPts val="1265"/>
              </a:lnSpc>
            </a:pPr>
            <a:endParaRPr lang="en-CA" sz="110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311400" y="5829300"/>
            <a:ext cx="11176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6" dirty="0" smtClean="0">
                <a:solidFill>
                  <a:srgbClr val="000000"/>
                </a:solidFill>
                <a:latin typeface="Courier New"/>
                <a:cs typeface="Courier New"/>
              </a:rPr>
              <a:t>-0.02127344</a:t>
            </a:r>
          </a:p>
          <a:p>
            <a:pPr>
              <a:lnSpc>
                <a:spcPts val="1265"/>
              </a:lnSpc>
            </a:pPr>
            <a:endParaRPr lang="en-CA" sz="1106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568700" y="5829300"/>
            <a:ext cx="1041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6" smtClean="0">
                <a:solidFill>
                  <a:srgbClr val="000000"/>
                </a:solidFill>
                <a:latin typeface="Courier New"/>
                <a:cs typeface="Courier New"/>
              </a:rPr>
              <a:t>0.02083723</a:t>
            </a:r>
          </a:p>
          <a:p>
            <a:pPr>
              <a:lnSpc>
                <a:spcPts val="1265"/>
              </a:lnSpc>
            </a:pPr>
            <a:endParaRPr lang="en-CA" sz="110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660900" y="5829300"/>
            <a:ext cx="11176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6" smtClean="0">
                <a:solidFill>
                  <a:srgbClr val="000000"/>
                </a:solidFill>
                <a:latin typeface="Courier New"/>
                <a:cs typeface="Courier New"/>
              </a:rPr>
              <a:t>-0.02014175</a:t>
            </a:r>
          </a:p>
          <a:p>
            <a:pPr>
              <a:lnSpc>
                <a:spcPts val="1265"/>
              </a:lnSpc>
            </a:pPr>
            <a:endParaRPr lang="en-CA" sz="110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930900" y="5829300"/>
            <a:ext cx="9525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6" b="1" smtClean="0">
                <a:solidFill>
                  <a:srgbClr val="1C04AC"/>
                </a:solidFill>
                <a:latin typeface="Courier New Bold"/>
                <a:cs typeface="Courier New Bold"/>
              </a:rPr>
              <a:t>0.5306584</a:t>
            </a:r>
          </a:p>
          <a:p>
            <a:pPr>
              <a:lnSpc>
                <a:spcPts val="1265"/>
              </a:lnSpc>
            </a:pPr>
            <a:endParaRPr lang="en-CA" sz="1116" b="1" smtClean="0">
              <a:solidFill>
                <a:srgbClr val="1C04AC"/>
              </a:solidFill>
              <a:latin typeface="Courier New Bold"/>
              <a:cs typeface="Courier New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82600" y="6121400"/>
            <a:ext cx="59309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Calibri"/>
                <a:cs typeface="Calibri"/>
              </a:rPr>
              <a:t>The numbers </a:t>
            </a:r>
            <a:r>
              <a:rPr lang="en-CA" sz="1210" b="1" smtClean="0">
                <a:solidFill>
                  <a:srgbClr val="000000"/>
                </a:solidFill>
                <a:latin typeface="Calibri Bold"/>
                <a:cs typeface="Calibri Bold"/>
              </a:rPr>
              <a:t>below</a:t>
            </a:r>
            <a:r>
              <a:rPr lang="en-CA" sz="1200" smtClean="0">
                <a:solidFill>
                  <a:srgbClr val="000000"/>
                </a:solidFill>
                <a:latin typeface="Calibri"/>
                <a:cs typeface="Calibri"/>
              </a:rPr>
              <a:t> the diagonal show the genomic estimate of kinship ('genome-wide IBD'),</a:t>
            </a:r>
          </a:p>
          <a:p>
            <a:pPr>
              <a:lnSpc>
                <a:spcPts val="1380"/>
              </a:lnSpc>
            </a:pPr>
            <a:endParaRPr lang="en-CA" sz="120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82600" y="6311900"/>
            <a:ext cx="5067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dirty="0" smtClean="0">
                <a:solidFill>
                  <a:srgbClr val="1C04AC"/>
                </a:solidFill>
                <a:latin typeface="Calibri"/>
                <a:cs typeface="Calibri"/>
              </a:rPr>
              <a:t>The numbers on the </a:t>
            </a:r>
            <a:r>
              <a:rPr lang="en-CA" sz="1210" b="1" dirty="0" smtClean="0">
                <a:solidFill>
                  <a:srgbClr val="1C04AC"/>
                </a:solidFill>
                <a:latin typeface="Calibri Bold"/>
                <a:cs typeface="Calibri Bold"/>
              </a:rPr>
              <a:t>diagonal</a:t>
            </a:r>
            <a:r>
              <a:rPr lang="en-CA" sz="1200" dirty="0" smtClean="0">
                <a:solidFill>
                  <a:srgbClr val="1C04AC"/>
                </a:solidFill>
                <a:latin typeface="Calibri"/>
                <a:cs typeface="Calibri"/>
              </a:rPr>
              <a:t> correspond to 0.5 plus the genomic </a:t>
            </a:r>
            <a:r>
              <a:rPr lang="en-CA" sz="1200" dirty="0" err="1" smtClean="0">
                <a:solidFill>
                  <a:srgbClr val="1C04AC"/>
                </a:solidFill>
                <a:latin typeface="Calibri"/>
                <a:cs typeface="Calibri"/>
              </a:rPr>
              <a:t>homozigosity</a:t>
            </a:r>
            <a:endParaRPr lang="en-CA" sz="1200" dirty="0" smtClean="0">
              <a:solidFill>
                <a:srgbClr val="1C04AC"/>
              </a:solidFill>
              <a:latin typeface="Calibri"/>
              <a:cs typeface="Calibri"/>
            </a:endParaRPr>
          </a:p>
          <a:p>
            <a:pPr>
              <a:lnSpc>
                <a:spcPts val="1380"/>
              </a:lnSpc>
            </a:pPr>
            <a:endParaRPr lang="en-CA" sz="1200" dirty="0" smtClean="0">
              <a:solidFill>
                <a:srgbClr val="1C04AC"/>
              </a:solidFill>
              <a:latin typeface="Calibri"/>
              <a:cs typeface="Calibri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82600" y="6489700"/>
            <a:ext cx="6083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Calibri"/>
                <a:cs typeface="Calibri"/>
              </a:rPr>
              <a:t>The numbers </a:t>
            </a:r>
            <a:r>
              <a:rPr lang="en-CA" sz="1210" b="1" smtClean="0">
                <a:solidFill>
                  <a:srgbClr val="000000"/>
                </a:solidFill>
                <a:latin typeface="Calibri Bold"/>
                <a:cs typeface="Calibri Bold"/>
              </a:rPr>
              <a:t>above</a:t>
            </a:r>
            <a:r>
              <a:rPr lang="en-CA" sz="1200" smtClean="0">
                <a:solidFill>
                  <a:srgbClr val="000000"/>
                </a:solidFill>
                <a:latin typeface="Calibri"/>
                <a:cs typeface="Calibri"/>
              </a:rPr>
              <a:t> the diagonal tell how many SNPs were typed successfully for both subjects</a:t>
            </a:r>
          </a:p>
          <a:p>
            <a:pPr>
              <a:lnSpc>
                <a:spcPts val="1380"/>
              </a:lnSpc>
            </a:pPr>
            <a:endParaRPr lang="en-CA" sz="120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864600" y="6553200"/>
            <a:ext cx="444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</a:p>
          <a:p>
            <a:pPr>
              <a:lnSpc>
                <a:spcPts val="1260"/>
              </a:lnSpc>
            </a:pPr>
            <a:endParaRPr lang="en-CA" sz="1403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60</a:t>
            </a:fld>
            <a:endParaRPr lang="en-CA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546100" y="304800"/>
            <a:ext cx="85979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smtClean="0">
                <a:solidFill>
                  <a:srgbClr val="000000"/>
                </a:solidFill>
                <a:latin typeface="Calibri Bold"/>
                <a:cs typeface="Calibri Bold"/>
              </a:rPr>
              <a:t>Finding population structure (2)</a:t>
            </a:r>
          </a:p>
          <a:p>
            <a:pPr>
              <a:lnSpc>
                <a:spcPts val="4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0160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6" b="1" smtClean="0">
                <a:solidFill>
                  <a:srgbClr val="000000"/>
                </a:solidFill>
                <a:latin typeface="Calibri Bold"/>
                <a:cs typeface="Calibri Bold"/>
              </a:rPr>
              <a:t>2. Compute distance matrix from previous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549400"/>
            <a:ext cx="8597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0000"/>
                </a:solidFill>
                <a:latin typeface="Courier New"/>
                <a:cs typeface="Courier New"/>
              </a:rPr>
              <a:t>Cdata.dist &lt;- as.dist(0.5-Cdata.gkin)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19685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4" b="1" smtClean="0">
                <a:solidFill>
                  <a:srgbClr val="000000"/>
                </a:solidFill>
                <a:latin typeface="Calibri Bold"/>
                <a:cs typeface="Calibri Bold"/>
              </a:rPr>
              <a:t>3. Do Classical Multidimensional Scaling (PCA)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4100" y="2438400"/>
            <a:ext cx="8089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6" b="1" smtClean="0">
                <a:solidFill>
                  <a:srgbClr val="000000"/>
                </a:solidFill>
                <a:latin typeface="Calibri Bold"/>
                <a:cs typeface="Calibri Bold"/>
              </a:rPr>
              <a:t>and visualize results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2933700"/>
            <a:ext cx="85979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004" smtClean="0">
                <a:solidFill>
                  <a:srgbClr val="000000"/>
                </a:solidFill>
                <a:latin typeface="Courier New"/>
                <a:cs typeface="Courier New"/>
              </a:rPr>
              <a:t>Cdata.mds &lt;- cmdscale(Cdata.dist)</a:t>
            </a:r>
            <a:r>
              <a:rPr lang="en-CA" sz="20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4" smtClean="0">
                <a:solidFill>
                  <a:srgbClr val="000000"/>
                </a:solidFill>
                <a:latin typeface="Times New Roman"/>
              </a:rPr>
            </a:br>
            <a:r>
              <a:rPr lang="en-CA" sz="2004" smtClean="0">
                <a:solidFill>
                  <a:srgbClr val="000000"/>
                </a:solidFill>
                <a:latin typeface="Courier New"/>
                <a:cs typeface="Courier New"/>
              </a:rPr>
              <a:t>plot(Cdata.mds)</a:t>
            </a:r>
          </a:p>
          <a:p>
            <a:pPr>
              <a:lnSpc>
                <a:spcPts val="28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100" y="3822700"/>
            <a:ext cx="3136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  The PCA fitted the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86500" y="4102100"/>
            <a:ext cx="2857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genetic distances along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70100" y="4457700"/>
            <a:ext cx="38227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66700" algn="l"/>
              </a:tabLst>
            </a:pP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Outliers to exclude</a:t>
            </a:r>
            <a:r>
              <a:rPr lang="en-CA" sz="15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Calibri"/>
                <a:cs typeface="Calibri"/>
              </a:rPr>
              <a:t>	(Individuals)</a:t>
            </a:r>
          </a:p>
          <a:p>
            <a:pPr>
              <a:lnSpc>
                <a:spcPts val="192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86500" y="4368800"/>
            <a:ext cx="2743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the 2 components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07100" y="4648200"/>
            <a:ext cx="3022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  Points are individuals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07100" y="4927600"/>
            <a:ext cx="3022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  There are clearly two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86500" y="5194300"/>
            <a:ext cx="2743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clusters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07100" y="5461000"/>
            <a:ext cx="3022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  Need to select all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	individuals from biggest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86500" y="6019800"/>
            <a:ext cx="2743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717800" y="6413500"/>
            <a:ext cx="6426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Component 1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864600" y="66040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25</a:t>
            </a:r>
          </a:p>
          <a:p>
            <a:pPr>
              <a:lnSpc>
                <a:spcPts val="119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61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546100" y="3810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000000"/>
                </a:solidFill>
                <a:latin typeface="Calibri Bold"/>
                <a:cs typeface="Calibri Bold"/>
              </a:rPr>
              <a:t>Second round of QC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081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16" b="1" smtClean="0">
                <a:solidFill>
                  <a:srgbClr val="000000"/>
                </a:solidFill>
                <a:latin typeface="Calibri Bold"/>
                <a:cs typeface="Calibri Bold"/>
              </a:rPr>
              <a:t> Select the ids of individuals from each cluster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1879600"/>
            <a:ext cx="820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 Can use k-means since clusters are well defined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286000"/>
            <a:ext cx="85979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kmeans.res &lt;- kmeans(Cdata.mds,</a:t>
            </a:r>
            <a:r>
              <a:rPr lang="en-CA" sz="1800" smtClean="0">
                <a:solidFill>
                  <a:srgbClr val="FF0000"/>
                </a:solidFill>
                <a:latin typeface="Courier New"/>
                <a:cs typeface="Courier New"/>
              </a:rPr>
              <a:t>centers=2</a:t>
            </a: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,nstart=1000)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cluster1 &lt;- names(which(kmeans.res$cluster==1))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cluster2 &lt;- names(which(kmeans.res$cluster==2))</a:t>
            </a:r>
          </a:p>
          <a:p>
            <a:pPr>
              <a:lnSpc>
                <a:spcPts val="26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6957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14" b="1" smtClean="0">
                <a:solidFill>
                  <a:srgbClr val="000000"/>
                </a:solidFill>
                <a:latin typeface="Calibri Bold"/>
                <a:cs typeface="Calibri Bold"/>
              </a:rPr>
              <a:t> Select another clean dataset using data for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16" b="1" smtClean="0">
                <a:solidFill>
                  <a:srgbClr val="000000"/>
                </a:solidFill>
                <a:latin typeface="Calibri Bold"/>
                <a:cs typeface="Calibri Bold"/>
              </a:rPr>
              <a:t>individuals in cluster #2 (the largest)</a:t>
            </a:r>
          </a:p>
          <a:p>
            <a:pPr>
              <a:lnSpc>
                <a:spcPts val="39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737100"/>
            <a:ext cx="859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Cdata2 &lt;- Cdata[cluster2,]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51181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14" b="1" smtClean="0">
                <a:solidFill>
                  <a:srgbClr val="000000"/>
                </a:solidFill>
                <a:latin typeface="Calibri Bold"/>
                <a:cs typeface="Calibri Bold"/>
              </a:rPr>
              <a:t> Perform QC on new data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5651500"/>
            <a:ext cx="8597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QCdata2 &lt;- check.marker(Cdata2, hweids=(phdata(Cdata2)$dm == 0), fdr = 0.2)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26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62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7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Second round QC results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557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 Visualize the QC results and make conclusions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5748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2" smtClean="0">
                <a:solidFill>
                  <a:srgbClr val="FF0000"/>
                </a:solidFill>
                <a:latin typeface="Courier New"/>
                <a:cs typeface="Courier New"/>
              </a:rPr>
              <a:t>summary(QCdata2)</a:t>
            </a:r>
          </a:p>
          <a:p>
            <a:pPr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18034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$`Per-SNP fails statistics`</a:t>
            </a:r>
          </a:p>
          <a:p>
            <a:pPr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032000"/>
            <a:ext cx="55118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3254">
              <a:lnSpc>
                <a:spcPts val="1800"/>
              </a:lnSpc>
              <a:tabLst>
                <a:tab pos="1701800" algn="l"/>
                <a:tab pos="2387600" algn="l"/>
                <a:tab pos="3073400" algn="l"/>
                <a:tab pos="4216400" algn="l"/>
                <a:tab pos="5245100" algn="l"/>
              </a:tabLst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NoCall NoMAF NoHWE Redundant Xsnpfail</a:t>
            </a:r>
            <a:r>
              <a:rPr lang="en-CA" sz="15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smtClean="0">
                <a:solidFill>
                  <a:srgbClr val="000000"/>
                </a:solidFill>
                <a:latin typeface="Times New Roman"/>
              </a:rPr>
            </a:b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NoCall	0	0	0	0	0</a:t>
            </a:r>
          </a:p>
          <a:p>
            <a:pPr>
              <a:lnSpc>
                <a:spcPts val="1800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2489200"/>
            <a:ext cx="55118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587500" algn="l"/>
                <a:tab pos="2273300" algn="l"/>
                <a:tab pos="3073400" algn="l"/>
                <a:tab pos="4216400" algn="l"/>
                <a:tab pos="5245100" algn="l"/>
              </a:tabLst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NoMAF	NA	40	0	0	0</a:t>
            </a:r>
          </a:p>
          <a:p>
            <a:pPr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2717800"/>
            <a:ext cx="55118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587500" algn="l"/>
                <a:tab pos="2273300" algn="l"/>
                <a:tab pos="3086100" algn="l"/>
                <a:tab pos="4229100" algn="l"/>
                <a:tab pos="5257800" algn="l"/>
              </a:tabLst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NoHWE	NA	NA	0	0	0</a:t>
            </a:r>
          </a:p>
          <a:p>
            <a:pPr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2946400"/>
            <a:ext cx="55118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587500" algn="l"/>
                <a:tab pos="2273300" algn="l"/>
                <a:tab pos="2971800" algn="l"/>
                <a:tab pos="4229100" algn="l"/>
                <a:tab pos="5257800" algn="l"/>
              </a:tabLst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Redundant	NA	NA	NA	0	0</a:t>
            </a:r>
          </a:p>
          <a:p>
            <a:pPr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3175000"/>
            <a:ext cx="55118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587500" algn="l"/>
                <a:tab pos="2273300" algn="l"/>
                <a:tab pos="2971800" algn="l"/>
                <a:tab pos="4114800" algn="l"/>
                <a:tab pos="5257800" algn="l"/>
              </a:tabLst>
            </a:pPr>
            <a:r>
              <a:rPr lang="en-CA" sz="1502" smtClean="0">
                <a:solidFill>
                  <a:srgbClr val="000000"/>
                </a:solidFill>
                <a:latin typeface="Courier New"/>
                <a:cs typeface="Courier New"/>
              </a:rPr>
              <a:t>Xsnpfail	NA	NA	NA	NA	0</a:t>
            </a:r>
          </a:p>
          <a:p>
            <a:pPr>
              <a:lnSpc>
                <a:spcPts val="1725"/>
              </a:lnSpc>
            </a:pPr>
            <a:endParaRPr lang="en-CA" sz="15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3632200"/>
            <a:ext cx="55118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$`Per-person fails statistics`</a:t>
            </a:r>
          </a:p>
          <a:p>
            <a:pPr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72200" y="2019300"/>
            <a:ext cx="28575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CA" sz="1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12" b="1" smtClean="0">
                <a:solidFill>
                  <a:srgbClr val="000000"/>
                </a:solidFill>
                <a:latin typeface="Calibri Bold"/>
                <a:cs typeface="Calibri Bold"/>
              </a:rPr>
              <a:t>  All markers passed the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	HWE test</a:t>
            </a:r>
          </a:p>
          <a:p>
            <a:pPr>
              <a:lnSpc>
                <a:spcPts val="215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72200" y="2578100"/>
            <a:ext cx="2857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	40 markers did not pass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51600" y="2844800"/>
            <a:ext cx="2578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the MAF QC test and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51600" y="3124200"/>
            <a:ext cx="2578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need to be removed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172200" y="3390900"/>
            <a:ext cx="2857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  No phenotypic errors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17700" y="3848100"/>
            <a:ext cx="68453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IDnoCall HetFail IBSFail isfemale ismale isXXY otherSexErr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46100" y="4076700"/>
            <a:ext cx="11303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IDnoCall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17800" y="40767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32200" y="40767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46600" y="40767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75300" y="40767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75400" y="40767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061200" y="40767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432800" y="40767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6100" y="4305300"/>
            <a:ext cx="10160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HetFail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603500" y="43053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632200" y="43053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46600" y="43053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575300" y="43053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375400" y="43053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061200" y="43053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432800" y="43053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46100" y="4533900"/>
            <a:ext cx="10160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2" smtClean="0">
                <a:solidFill>
                  <a:srgbClr val="000000"/>
                </a:solidFill>
                <a:latin typeface="Courier New"/>
                <a:cs typeface="Courier New"/>
              </a:rPr>
              <a:t>IBSFail</a:t>
            </a:r>
          </a:p>
          <a:p>
            <a:pPr>
              <a:lnSpc>
                <a:spcPts val="1725"/>
              </a:lnSpc>
            </a:pPr>
            <a:endParaRPr lang="en-CA" sz="15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603500" y="45339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2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517900" y="45339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2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546600" y="45339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2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575300" y="45339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2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375400" y="45339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2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061200" y="45339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2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8432800" y="45339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2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46100" y="4762500"/>
            <a:ext cx="11303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isfemale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603500" y="47625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517900" y="47625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432300" y="47625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575300" y="47625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375400" y="47625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061200" y="47625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8432800" y="47625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46100" y="4991100"/>
            <a:ext cx="9017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ismale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603500" y="49911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3517900" y="49911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4432300" y="49911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5461000" y="49911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375400" y="49911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061200" y="49911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432800" y="49911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546100" y="5219700"/>
            <a:ext cx="7874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isXXY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2603500" y="52197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3517900" y="52197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432300" y="52197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5461000" y="52197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6261100" y="5219700"/>
            <a:ext cx="444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7061200" y="52197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8432800" y="5219700"/>
            <a:ext cx="330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46100" y="5448300"/>
            <a:ext cx="1536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otherSexErr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2603500" y="5448300"/>
            <a:ext cx="508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517900" y="5448300"/>
            <a:ext cx="508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4432300" y="5448300"/>
            <a:ext cx="508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5461000" y="5448300"/>
            <a:ext cx="508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6261100" y="5448300"/>
            <a:ext cx="508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6946900" y="5448300"/>
            <a:ext cx="508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NA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8432800" y="5448300"/>
            <a:ext cx="393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  <a:p>
            <a:pPr>
              <a:lnSpc>
                <a:spcPts val="1725"/>
              </a:lnSpc>
            </a:pPr>
            <a:endParaRPr lang="en-CA" sz="15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546100" y="59309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795" smtClean="0">
                <a:solidFill>
                  <a:srgbClr val="000000"/>
                </a:solidFill>
                <a:latin typeface="Calibri"/>
                <a:cs typeface="Calibri"/>
              </a:rPr>
              <a:t> Clean the dataset again excluding those SNPs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546100" y="6350000"/>
            <a:ext cx="859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0" smtClean="0">
                <a:solidFill>
                  <a:srgbClr val="000000"/>
                </a:solidFill>
                <a:latin typeface="Courier New"/>
                <a:cs typeface="Courier New"/>
              </a:rPr>
              <a:t>Cdata2 &lt;- Cdata2[QCdata2$idok, QCdata2$snpok]</a:t>
            </a:r>
          </a:p>
          <a:p>
            <a:pPr>
              <a:lnSpc>
                <a:spcPts val="1725"/>
              </a:lnSpc>
            </a:pPr>
            <a:endParaRPr lang="en-CA" sz="1500">
              <a:solidFill>
                <a:srgbClr val="000000"/>
              </a:solidFill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8864600" y="66040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27</a:t>
            </a:r>
          </a:p>
          <a:p>
            <a:pPr>
              <a:lnSpc>
                <a:spcPts val="119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63</a:t>
            </a:fld>
            <a:endParaRPr lang="en-CA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Final QC test before GWA (1)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081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6" smtClean="0">
                <a:solidFill>
                  <a:srgbClr val="000000"/>
                </a:solidFill>
                <a:latin typeface="Calibri"/>
                <a:cs typeface="Calibri"/>
              </a:rPr>
              <a:t> Final check on cases and controls QC data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1778000"/>
            <a:ext cx="8255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descriptives.marker(Cdata2[phdata(Cdata2)$dm2==1,])[2]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057400"/>
            <a:ext cx="85979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533400" algn="l"/>
              </a:tabLst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$`Cumulative distr. of number of SNPs out of HWE, at different alpha`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	X&lt;=1e-04 X&lt;=0.001 X&lt;=0.01 X&lt;=0.05 all X</a:t>
            </a:r>
          </a:p>
          <a:p>
            <a:pPr>
              <a:lnSpc>
                <a:spcPts val="200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616200"/>
            <a:ext cx="7607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270000" algn="l"/>
                <a:tab pos="2222500" algn="l"/>
                <a:tab pos="2552700" algn="l"/>
                <a:tab pos="3403600" algn="l"/>
                <a:tab pos="4254500" algn="l"/>
              </a:tabLst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No	0	1	17.000	79.000	3533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2870200"/>
            <a:ext cx="7607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270000" algn="l"/>
                <a:tab pos="2222500" algn="l"/>
                <a:tab pos="2654300" algn="l"/>
                <a:tab pos="3505200" algn="l"/>
                <a:tab pos="4572000" algn="l"/>
              </a:tabLst>
            </a:pPr>
            <a:r>
              <a:rPr lang="en-CA" sz="1406" smtClean="0">
                <a:solidFill>
                  <a:srgbClr val="000000"/>
                </a:solidFill>
                <a:latin typeface="Courier New"/>
                <a:cs typeface="Courier New"/>
              </a:rPr>
              <a:t>Prop	0	0	0.005	0.022	1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3467100"/>
            <a:ext cx="7607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descriptives.marker(Cdata2[phdata(Cdata2)$dm2==0,])[2]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3746500"/>
            <a:ext cx="76073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533400" algn="l"/>
              </a:tabLst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$`Cumulative distr. of number of SNPs out of HWE, at different alpha`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	X&lt;=1e-04 X&lt;=0.001 X&lt;=0.01 X&lt;=0.05 all X</a:t>
            </a:r>
          </a:p>
          <a:p>
            <a:pPr>
              <a:lnSpc>
                <a:spcPts val="201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4292600"/>
            <a:ext cx="7607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270000" algn="l"/>
                <a:tab pos="2222500" algn="l"/>
                <a:tab pos="2654300" algn="l"/>
                <a:tab pos="3403600" algn="l"/>
                <a:tab pos="4254500" algn="l"/>
              </a:tabLst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No	0	0	7.000	91.000	3533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4546600"/>
            <a:ext cx="7607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270000" algn="l"/>
                <a:tab pos="2222500" algn="l"/>
                <a:tab pos="2654300" algn="l"/>
                <a:tab pos="3505200" algn="l"/>
                <a:tab pos="4572000" algn="l"/>
              </a:tabLst>
            </a:pPr>
            <a:r>
              <a:rPr lang="en-CA" sz="1403" smtClean="0">
                <a:solidFill>
                  <a:srgbClr val="000000"/>
                </a:solidFill>
                <a:latin typeface="Courier New"/>
                <a:cs typeface="Courier New"/>
              </a:rPr>
              <a:t>Prop	0	0	0.002	0.026	1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7500" y="5549900"/>
            <a:ext cx="7835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  Finally most of markers are within the HWE at α &lt; 0.05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7500" y="5829300"/>
            <a:ext cx="7835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  Still controls have marker distribution that better follows HWE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55000" y="2603500"/>
            <a:ext cx="81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cases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55000" y="4356100"/>
            <a:ext cx="81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controls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28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Final QC test before GWA (2)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383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Do the </a:t>
            </a:r>
            <a:r>
              <a:rPr lang="en-CA" sz="3204" smtClean="0">
                <a:solidFill>
                  <a:srgbClr val="000000"/>
                </a:solidFill>
                <a:latin typeface="Calibri Italic"/>
                <a:cs typeface="Calibri Italic"/>
              </a:rPr>
              <a:t>X</a:t>
            </a:r>
            <a:r>
              <a:rPr lang="en-CA" sz="2136" smtClean="0">
                <a:solidFill>
                  <a:srgbClr val="000000"/>
                </a:solidFill>
                <a:latin typeface="Calibri Italic"/>
                <a:cs typeface="Calibri Italic"/>
              </a:rPr>
              <a:t>2</a:t>
            </a:r>
            <a:r>
              <a:rPr lang="en-CA" sz="3204" smtClean="0">
                <a:solidFill>
                  <a:srgbClr val="000000"/>
                </a:solidFill>
                <a:latin typeface="Calibri Italic"/>
                <a:cs typeface="Calibri Italic"/>
              </a:rPr>
              <a:t> 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lang="en-CA" sz="3204" smtClean="0">
                <a:solidFill>
                  <a:srgbClr val="000000"/>
                </a:solidFill>
                <a:latin typeface="Calibri Italic"/>
                <a:cs typeface="Calibri Italic"/>
              </a:rPr>
              <a:t>X</a:t>
            </a:r>
            <a:r>
              <a:rPr lang="en-CA" sz="2136" smtClean="0">
                <a:solidFill>
                  <a:srgbClr val="000000"/>
                </a:solidFill>
                <a:latin typeface="Calibri Italic"/>
                <a:cs typeface="Calibri Italic"/>
              </a:rPr>
              <a:t>2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plot to have visual interpretation</a:t>
            </a:r>
          </a:p>
          <a:p>
            <a:pPr>
              <a:lnSpc>
                <a:spcPts val="3680"/>
              </a:lnSpc>
            </a:pPr>
            <a:endParaRPr lang="en-CA" sz="318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1082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estlambda(summary(Cdata2@gtdata[(Cdata2@phdata$dm2 == 0),])[,"Pexact"], plot=TRUE)</a:t>
            </a:r>
            <a:r>
              <a:rPr lang="en-CA" sz="12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96" smtClean="0">
                <a:solidFill>
                  <a:srgbClr val="000000"/>
                </a:solidFill>
                <a:latin typeface="Times New Roman"/>
              </a:rPr>
            </a:br>
            <a:r>
              <a:rPr lang="en-CA" sz="1296" smtClean="0">
                <a:solidFill>
                  <a:srgbClr val="000000"/>
                </a:solidFill>
                <a:latin typeface="Courier New"/>
                <a:cs typeface="Courier New"/>
              </a:rPr>
              <a:t>estlambda(summary(Cdata2@gtdata[(Cdata2@phdata$dm2 == 1),])[,"Pexact"], plot=TRUE)</a:t>
            </a:r>
          </a:p>
          <a:p>
            <a:pPr>
              <a:lnSpc>
                <a:spcPts val="1900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62100" y="2946400"/>
            <a:ext cx="2476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Controls(cleaned data)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000000"/>
              </a:solidFill>
              <a:latin typeface="Calibri Bold"/>
              <a:cs typeface="Calibri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05500" y="2946400"/>
            <a:ext cx="2273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Calibri Bold"/>
                <a:cs typeface="Calibri Bold"/>
              </a:rPr>
              <a:t>Cases (cleaned data)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000000"/>
              </a:solidFill>
              <a:latin typeface="Calibri Bold"/>
              <a:cs typeface="Calibri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00700" y="6146800"/>
            <a:ext cx="2921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  <a:p>
            <a:pPr>
              <a:lnSpc>
                <a:spcPts val="1380"/>
              </a:lnSpc>
            </a:pPr>
            <a:endParaRPr lang="en-CA" sz="1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19800" y="6146800"/>
            <a:ext cx="2921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ts val="1380"/>
              </a:lnSpc>
            </a:pPr>
            <a:endParaRPr lang="en-CA" sz="1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38900" y="6146800"/>
            <a:ext cx="2921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  <a:p>
            <a:pPr>
              <a:lnSpc>
                <a:spcPts val="1380"/>
              </a:lnSpc>
            </a:pPr>
            <a:endParaRPr lang="en-CA" sz="1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45300" y="6146800"/>
            <a:ext cx="2921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</a:p>
          <a:p>
            <a:pPr>
              <a:lnSpc>
                <a:spcPts val="1380"/>
              </a:lnSpc>
            </a:pPr>
            <a:endParaRPr lang="en-CA" sz="1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64400" y="6146800"/>
            <a:ext cx="2921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  <a:p>
            <a:pPr>
              <a:lnSpc>
                <a:spcPts val="1380"/>
              </a:lnSpc>
            </a:pPr>
            <a:endParaRPr lang="en-CA" sz="1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45400" y="6146800"/>
            <a:ext cx="3810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</a:p>
          <a:p>
            <a:pPr>
              <a:lnSpc>
                <a:spcPts val="1380"/>
              </a:lnSpc>
            </a:pPr>
            <a:endParaRPr lang="en-CA" sz="1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64500" y="6146800"/>
            <a:ext cx="3810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  <a:p>
            <a:pPr>
              <a:lnSpc>
                <a:spcPts val="1380"/>
              </a:lnSpc>
            </a:pPr>
            <a:endParaRPr lang="en-CA" sz="1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18300" y="6527800"/>
            <a:ext cx="2425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Arial"/>
                <a:cs typeface="Arial"/>
              </a:rPr>
              <a:t>Expected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64600" y="66040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29</a:t>
            </a:r>
          </a:p>
          <a:p>
            <a:pPr>
              <a:lnSpc>
                <a:spcPts val="119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65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60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Perform GWA on new data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" y="1638300"/>
            <a:ext cx="9055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Perform the mixture model regression analysis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" y="2159000"/>
            <a:ext cx="9055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8" dirty="0" smtClean="0">
                <a:solidFill>
                  <a:srgbClr val="000000"/>
                </a:solidFill>
                <a:latin typeface="Courier New"/>
                <a:cs typeface="Courier New"/>
              </a:rPr>
              <a:t>Cdata2.qt &lt;- </a:t>
            </a:r>
            <a:r>
              <a:rPr lang="en-CA" sz="1598" dirty="0" err="1" smtClean="0">
                <a:solidFill>
                  <a:srgbClr val="000000"/>
                </a:solidFill>
                <a:latin typeface="Courier New"/>
                <a:cs typeface="Courier New"/>
              </a:rPr>
              <a:t>qtscore</a:t>
            </a:r>
            <a:r>
              <a:rPr lang="en-CA" sz="1598" dirty="0" smtClean="0">
                <a:solidFill>
                  <a:srgbClr val="000000"/>
                </a:solidFill>
                <a:latin typeface="Courier New"/>
                <a:cs typeface="Courier New"/>
              </a:rPr>
              <a:t>(Cdata2@phdata$dm2, Cdata2,trait="binomial")</a:t>
            </a:r>
          </a:p>
          <a:p>
            <a:pPr>
              <a:lnSpc>
                <a:spcPts val="1840"/>
              </a:lnSpc>
            </a:pPr>
            <a:endParaRPr lang="en-CA" sz="1598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" y="2743200"/>
            <a:ext cx="9055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descriptives.scan(Cdata2.qt,sort="Pc1df")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" y="3340100"/>
            <a:ext cx="9055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0000"/>
                </a:solidFill>
                <a:latin typeface="Courier New"/>
                <a:cs typeface="Courier New"/>
              </a:rPr>
              <a:t>Summary for top 10 results, sorted by Pc1df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3606800"/>
            <a:ext cx="2057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Chromosome Position Strand A1 A2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06700" y="3606800"/>
            <a:ext cx="177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N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25800" y="3606800"/>
            <a:ext cx="3556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effB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08400" y="3606800"/>
            <a:ext cx="11430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se_effB  chi2.1df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70500" y="3606800"/>
            <a:ext cx="3556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P1df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16600" y="3606800"/>
            <a:ext cx="419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effAB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26200" y="3606800"/>
            <a:ext cx="10287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effBB  chi2.2df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74000" y="3606800"/>
            <a:ext cx="3556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P2df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97900" y="3606800"/>
            <a:ext cx="419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FF0000"/>
                </a:solidFill>
                <a:latin typeface="Courier New"/>
                <a:cs typeface="Courier New"/>
              </a:rPr>
              <a:t>Pc1df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900" y="3746500"/>
            <a:ext cx="6731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6" smtClean="0">
                <a:solidFill>
                  <a:srgbClr val="000000"/>
                </a:solidFill>
                <a:latin typeface="Courier New"/>
                <a:cs typeface="Courier New"/>
              </a:rPr>
              <a:t>rs1719133</a:t>
            </a:r>
          </a:p>
          <a:p>
            <a:pPr>
              <a:lnSpc>
                <a:spcPts val="920"/>
              </a:lnSpc>
            </a:pPr>
            <a:endParaRPr lang="en-CA" sz="80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31900" y="3746500"/>
            <a:ext cx="1905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6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09700" y="3746500"/>
            <a:ext cx="558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6" smtClean="0">
                <a:solidFill>
                  <a:srgbClr val="000000"/>
                </a:solidFill>
                <a:latin typeface="Courier New"/>
                <a:cs typeface="Courier New"/>
              </a:rPr>
              <a:t>4495479</a:t>
            </a:r>
          </a:p>
          <a:p>
            <a:pPr>
              <a:lnSpc>
                <a:spcPts val="920"/>
              </a:lnSpc>
            </a:pPr>
            <a:endParaRPr lang="en-CA" sz="80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197100" y="3746500"/>
            <a:ext cx="6832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6" smtClean="0">
                <a:solidFill>
                  <a:srgbClr val="000000"/>
                </a:solidFill>
                <a:latin typeface="Courier New"/>
                <a:cs typeface="Courier New"/>
              </a:rPr>
              <a:t>+  T  A 124 0.3167801 0.08614528 13.522368 0.0002357368 0.3740771 0.0000000 14.677906 0.0006497303 0.0003048399</a:t>
            </a:r>
          </a:p>
          <a:p>
            <a:pPr>
              <a:lnSpc>
                <a:spcPts val="920"/>
              </a:lnSpc>
            </a:pPr>
            <a:endParaRPr lang="en-CA" sz="806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8900" y="38989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rs4804634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31900" y="3898900"/>
            <a:ext cx="177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09700" y="3898900"/>
            <a:ext cx="546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2807417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197100" y="3898900"/>
            <a:ext cx="68199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C  G 121 0.4119844 0.12480696 10.896423 0.0009635013 0.6315789 0.1739130 12.375590 0.0020543516 0.0011885463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900" y="4038600"/>
            <a:ext cx="6731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rs8835506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31900" y="4038600"/>
            <a:ext cx="1905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09700" y="4038600"/>
            <a:ext cx="558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6010852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197100" y="4038600"/>
            <a:ext cx="6832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A  T 121 3.5378209 1.08954331 10.543448 0.0011660066 4.0185185 4.0185185 12.605556 0.0018312105 0.0014292471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8900" y="41910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rs4534929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1900" y="4191000"/>
            <a:ext cx="177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09700" y="4191000"/>
            <a:ext cx="546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4474374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197100" y="4191000"/>
            <a:ext cx="68199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C  G 123 0.4547151 0.14160410 10.311626 0.0013219476 0.4830918 0.1739130 10.510272 0.0052206352 0.0016136479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8900" y="4330700"/>
            <a:ext cx="6731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rs1013473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31900" y="4330700"/>
            <a:ext cx="1905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09700" y="4330700"/>
            <a:ext cx="558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4487262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197100" y="4330700"/>
            <a:ext cx="6832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A  T 124 2.7839368 0.86860745 10.272393 0.0013503553 3.0495868 5.8441558 10.926296 0.0042401869 0.0016471605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88900" y="44831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rs3925525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31900" y="4483100"/>
            <a:ext cx="177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409700" y="4483100"/>
            <a:ext cx="546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6008501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197100" y="4483100"/>
            <a:ext cx="68199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C  G 124 3.2807631 1.03380675 10.070964 0.0015062424 3.6923077 4.0000000 11.765985 0.0027864347 0.0018306610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8900" y="4622800"/>
            <a:ext cx="6731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rs3224311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31900" y="4622800"/>
            <a:ext cx="1905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409700" y="4622800"/>
            <a:ext cx="558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6009769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197100" y="4622800"/>
            <a:ext cx="6832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G  C 124 3.2807631 1.03380675 10.070964 0.0015062424 3.6923077 4.0000000 11.765985 0.0027864347 0.0018306610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88900" y="4775200"/>
            <a:ext cx="660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rs2975760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231900" y="4775200"/>
            <a:ext cx="7239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3 10518480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197100" y="4775200"/>
            <a:ext cx="20574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A  T 123 3.1802120 1.00916993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254500" y="4775200"/>
            <a:ext cx="47625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9.930784 0.0016253728 3.0000000 8.0000000 10.172522 0.0061810866 0.0019704699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8900" y="4914900"/>
            <a:ext cx="6731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rs2521089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231900" y="4914900"/>
            <a:ext cx="736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3 10487652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2197100" y="4914900"/>
            <a:ext cx="20701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-  T  C 123 2.7298775 0.87761175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4254500" y="4914900"/>
            <a:ext cx="47752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9.675679 0.0018672326 3.0147059 5.0000000 10.543296 0.0051351403 0.0022533033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88900" y="5067300"/>
            <a:ext cx="6858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rs1048031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231900" y="5067300"/>
            <a:ext cx="2032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409700" y="5067300"/>
            <a:ext cx="5715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4485591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2197100" y="5067300"/>
            <a:ext cx="20828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+  G  T 122 0.4510793 0.14548378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4254500" y="5067300"/>
            <a:ext cx="26162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9.613391 0.0019316360 0.4844720 0.1714286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6845300" y="5067300"/>
            <a:ext cx="21971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3" smtClean="0">
                <a:solidFill>
                  <a:srgbClr val="000000"/>
                </a:solidFill>
                <a:latin typeface="Courier New"/>
                <a:cs typeface="Courier New"/>
              </a:rPr>
              <a:t>9.965696 0.0068545128 0.0023284084</a:t>
            </a:r>
          </a:p>
          <a:p>
            <a:pPr>
              <a:lnSpc>
                <a:spcPts val="920"/>
              </a:lnSpc>
            </a:pPr>
            <a:endParaRPr lang="en-CA" sz="803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8900" y="5295900"/>
            <a:ext cx="9055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6" smtClean="0">
                <a:solidFill>
                  <a:srgbClr val="000000"/>
                </a:solidFill>
                <a:latin typeface="Calibri"/>
                <a:cs typeface="Calibri"/>
              </a:rPr>
              <a:t> Compare results to the previous QC round 1 results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30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66</a:t>
            </a:fld>
            <a:endParaRPr lang="en-CA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b="60702"/>
          <a:stretch/>
        </p:blipFill>
        <p:spPr>
          <a:xfrm>
            <a:off x="0" y="0"/>
            <a:ext cx="9144000" cy="2690037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46100" y="279400"/>
            <a:ext cx="85979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8" b="1" smtClean="0">
                <a:solidFill>
                  <a:srgbClr val="000000"/>
                </a:solidFill>
                <a:latin typeface="Calibri Bold"/>
                <a:cs typeface="Calibri Bold"/>
              </a:rPr>
              <a:t>Manhattan plots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1500" y="939800"/>
            <a:ext cx="8572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4" smtClean="0">
                <a:solidFill>
                  <a:srgbClr val="000000"/>
                </a:solidFill>
                <a:latin typeface="Calibri"/>
                <a:cs typeface="Calibri"/>
              </a:rPr>
              <a:t> Compare results QC round 1 vs QC round 2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1500" y="1473200"/>
            <a:ext cx="8572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urier New"/>
                <a:cs typeface="Courier New"/>
              </a:rPr>
              <a:t>plot(Cdata2.qt)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500" y="1803400"/>
            <a:ext cx="5854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add.plot</a:t>
            </a:r>
            <a:r>
              <a:rPr lang="en-CA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CA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qTest_QC</a:t>
            </a:r>
            <a:r>
              <a:rPr lang="en-CA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, col="orange")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27800" y="1727200"/>
            <a:ext cx="2501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413" b="1" smtClean="0">
                <a:solidFill>
                  <a:srgbClr val="DEA900"/>
                </a:solidFill>
                <a:latin typeface="Calibri Bold"/>
                <a:cs typeface="Calibri Bold"/>
              </a:rPr>
              <a:t>Round 1 QC</a:t>
            </a:r>
          </a:p>
          <a:p>
            <a:pPr>
              <a:lnSpc>
                <a:spcPts val="127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27800" y="1905000"/>
            <a:ext cx="2501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 smtClean="0">
                <a:solidFill>
                  <a:srgbClr val="1C04AC"/>
                </a:solidFill>
                <a:latin typeface="Calibri Bold"/>
                <a:cs typeface="Calibri Bold"/>
              </a:rPr>
              <a:t>Round 2  QC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27800" y="2108200"/>
            <a:ext cx="2501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13" b="1" smtClean="0">
                <a:solidFill>
                  <a:srgbClr val="1C04AC"/>
                </a:solidFill>
                <a:latin typeface="Calibri Bold"/>
                <a:cs typeface="Calibri Bold"/>
              </a:rPr>
              <a:t>(accounted for population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13" b="1" smtClean="0">
                <a:solidFill>
                  <a:srgbClr val="1C04AC"/>
                </a:solidFill>
                <a:latin typeface="Calibri Bold"/>
                <a:cs typeface="Calibri Bold"/>
              </a:rPr>
              <a:t>stratification effects)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31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67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61" name="TextBox 2"/>
          <p:cNvSpPr txBox="1"/>
          <p:nvPr/>
        </p:nvSpPr>
        <p:spPr>
          <a:xfrm>
            <a:off x="88900" y="2286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8" b="1" smtClean="0">
                <a:solidFill>
                  <a:srgbClr val="000000"/>
                </a:solidFill>
                <a:latin typeface="Calibri Bold"/>
                <a:cs typeface="Calibri Bold"/>
              </a:rPr>
              <a:t>Perform more rigorous GWA test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" y="838200"/>
            <a:ext cx="9055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5" b="1" smtClean="0">
                <a:solidFill>
                  <a:srgbClr val="000000"/>
                </a:solidFill>
                <a:latin typeface="Calibri Bold"/>
                <a:cs typeface="Calibri Bold"/>
              </a:rPr>
              <a:t>computing GW (empirical) significance</a:t>
            </a:r>
          </a:p>
          <a:p>
            <a:pPr>
              <a:lnSpc>
                <a:spcPts val="4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1" y="1600200"/>
            <a:ext cx="9055100" cy="11926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CA" sz="2400" dirty="0" smtClean="0">
                <a:solidFill>
                  <a:srgbClr val="000000"/>
                </a:solidFill>
                <a:latin typeface="Calibri"/>
                <a:cs typeface="Calibri"/>
              </a:rPr>
              <a:t>ill perform the GWA analysis 500 times obtaining </a:t>
            </a:r>
            <a:r>
              <a:rPr lang="en-CA" sz="2400" dirty="0">
                <a:solidFill>
                  <a:srgbClr val="000000"/>
                </a:solidFill>
                <a:cs typeface="Calibri"/>
              </a:rPr>
              <a:t>GWA statistics</a:t>
            </a:r>
          </a:p>
          <a:p>
            <a:pPr>
              <a:lnSpc>
                <a:spcPts val="3105"/>
              </a:lnSpc>
            </a:pPr>
            <a:endParaRPr lang="en-CA" sz="27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3105"/>
              </a:lnSpc>
            </a:pPr>
            <a:endParaRPr lang="en-CA" sz="27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1" y="2152650"/>
            <a:ext cx="90551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Cdata2.qte &lt;- </a:t>
            </a:r>
            <a:r>
              <a:rPr lang="en-CA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qtscore</a:t>
            </a:r>
            <a:r>
              <a:rPr lang="en-CA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(Cdata2@phdata$dm2, times=500, Cdata2,trait="binomial")</a:t>
            </a:r>
            <a:r>
              <a:rPr lang="en-CA" sz="12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descriptives.scan</a:t>
            </a:r>
            <a:r>
              <a:rPr lang="en-CA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(Cdata2.qte,sort="Pc1df")</a:t>
            </a:r>
          </a:p>
          <a:p>
            <a:pPr>
              <a:lnSpc>
                <a:spcPts val="160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" y="2997200"/>
            <a:ext cx="9055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Summary for top 10 results, sorted by Pc1df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4700" y="3136900"/>
            <a:ext cx="23114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Chromosome Position Strand A1 A2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62300" y="3136900"/>
            <a:ext cx="2032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N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32200" y="3136900"/>
            <a:ext cx="4064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effB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78300" y="3136900"/>
            <a:ext cx="21082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se_effB  chi2.1df  P1df </a:t>
            </a:r>
            <a:r>
              <a:rPr lang="en-CA" sz="900" smtClean="0">
                <a:solidFill>
                  <a:srgbClr val="FF0000"/>
                </a:solidFill>
                <a:latin typeface="Courier New"/>
                <a:cs typeface="Courier New"/>
              </a:rPr>
              <a:t>Pc1df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02400" y="3136900"/>
            <a:ext cx="4699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effAB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88200" y="3136900"/>
            <a:ext cx="15621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effBB  chi2.2df  </a:t>
            </a:r>
            <a:r>
              <a:rPr lang="en-CA" sz="900" smtClean="0">
                <a:solidFill>
                  <a:srgbClr val="FF0000"/>
                </a:solidFill>
                <a:latin typeface="Courier New"/>
                <a:cs typeface="Courier New"/>
              </a:rPr>
              <a:t>P2df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900" y="3289300"/>
            <a:ext cx="7493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dirty="0" smtClean="0">
                <a:solidFill>
                  <a:srgbClr val="000000"/>
                </a:solidFill>
                <a:latin typeface="Courier New"/>
                <a:cs typeface="Courier New"/>
              </a:rPr>
              <a:t>rs1719133</a:t>
            </a:r>
          </a:p>
          <a:p>
            <a:pPr>
              <a:lnSpc>
                <a:spcPts val="1035"/>
              </a:lnSpc>
            </a:pPr>
            <a:endParaRPr lang="en-CA" sz="9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84300" y="3289300"/>
            <a:ext cx="2032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7500" y="3289300"/>
            <a:ext cx="609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4495479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76500" y="3289300"/>
            <a:ext cx="6273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+  T  A 124 0.3167801 0.08614528 13.522368 0.346 0.402 0.3740771 0.0000000 14.677906 0.566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8900" y="3441700"/>
            <a:ext cx="7493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dirty="0" smtClean="0">
                <a:solidFill>
                  <a:srgbClr val="000000"/>
                </a:solidFill>
                <a:latin typeface="Courier New"/>
                <a:cs typeface="Courier New"/>
              </a:rPr>
              <a:t>rs4804634</a:t>
            </a:r>
          </a:p>
          <a:p>
            <a:pPr>
              <a:lnSpc>
                <a:spcPts val="1035"/>
              </a:lnSpc>
            </a:pPr>
            <a:endParaRPr lang="en-CA" sz="9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84300" y="3441700"/>
            <a:ext cx="2032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87500" y="3441700"/>
            <a:ext cx="609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2807417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476500" y="3441700"/>
            <a:ext cx="6273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+  C  G 121 0.4119844 0.12480696 10.896423 0.844 0.894 0.6315789 0.1739130 12.375590 0.944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8900" y="3594100"/>
            <a:ext cx="7493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rs8835506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84300" y="3594100"/>
            <a:ext cx="2032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87500" y="3594100"/>
            <a:ext cx="609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6010852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476500" y="3594100"/>
            <a:ext cx="6273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+  A  T 121 3.5378209 1.08954331 10.543448 0.886 0.938 4.0185185 4.0185185 12.605556 0.920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8900" y="3746500"/>
            <a:ext cx="7493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2" dirty="0" smtClean="0">
                <a:solidFill>
                  <a:srgbClr val="000000"/>
                </a:solidFill>
                <a:latin typeface="Courier New"/>
                <a:cs typeface="Courier New"/>
              </a:rPr>
              <a:t>rs4534929</a:t>
            </a:r>
          </a:p>
          <a:p>
            <a:pPr>
              <a:lnSpc>
                <a:spcPts val="1035"/>
              </a:lnSpc>
            </a:pPr>
            <a:endParaRPr lang="en-CA" sz="902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84300" y="3746500"/>
            <a:ext cx="2032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2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1035"/>
              </a:lnSpc>
            </a:pPr>
            <a:endParaRPr lang="en-CA" sz="9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587500" y="3746500"/>
            <a:ext cx="609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2" smtClean="0">
                <a:solidFill>
                  <a:srgbClr val="000000"/>
                </a:solidFill>
                <a:latin typeface="Courier New"/>
                <a:cs typeface="Courier New"/>
              </a:rPr>
              <a:t>4474374</a:t>
            </a:r>
          </a:p>
          <a:p>
            <a:pPr>
              <a:lnSpc>
                <a:spcPts val="1035"/>
              </a:lnSpc>
            </a:pPr>
            <a:endParaRPr lang="en-CA" sz="9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476500" y="3746500"/>
            <a:ext cx="6273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2" smtClean="0">
                <a:solidFill>
                  <a:srgbClr val="000000"/>
                </a:solidFill>
                <a:latin typeface="Courier New"/>
                <a:cs typeface="Courier New"/>
              </a:rPr>
              <a:t>+  C  G 123 0.4547151 0.14160410 10.311626 0.922 0.946 0.4830918 0.1739130 10.510272 1.000</a:t>
            </a:r>
          </a:p>
          <a:p>
            <a:pPr>
              <a:lnSpc>
                <a:spcPts val="1035"/>
              </a:lnSpc>
            </a:pPr>
            <a:endParaRPr lang="en-CA" sz="902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8900" y="3898900"/>
            <a:ext cx="7366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rs1013473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84300" y="3898900"/>
            <a:ext cx="1905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587500" y="3898900"/>
            <a:ext cx="5969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4487262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476500" y="3898900"/>
            <a:ext cx="62611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+  A  T 124 2.7839368 0.86860745 10.272393 0.924 0.952 3.0495868 5.8441558 10.926296 1.000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8900" y="4038600"/>
            <a:ext cx="7493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rs3925525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84300" y="4038600"/>
            <a:ext cx="2032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587500" y="4038600"/>
            <a:ext cx="609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6008501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476500" y="4038600"/>
            <a:ext cx="6273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+  C  G 124 3.2807631 1.03380675 10.070964 0.942 0.960 3.6923077 4.0000000 11.765985 0.986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88900" y="4191000"/>
            <a:ext cx="7493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rs3224311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84300" y="4191000"/>
            <a:ext cx="2032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587500" y="4191000"/>
            <a:ext cx="6096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6009769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476500" y="4191000"/>
            <a:ext cx="6273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+  G  C 124 3.2807631 1.03380675 10.070964 0.942 0.960 3.6923077 4.0000000 11.765985 0.986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88900" y="4343400"/>
            <a:ext cx="7493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rs2975760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384300" y="4343400"/>
            <a:ext cx="812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3 10518480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2476500" y="4343400"/>
            <a:ext cx="23114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+  A  T 123 3.1802120 1.00916993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800600" y="4343400"/>
            <a:ext cx="39497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9.930784 0.948 0.966 3.0000000 8.0000000 10.172522 1.000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88900" y="4495800"/>
            <a:ext cx="7493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rs2521089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84300" y="4495800"/>
            <a:ext cx="8128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3 10487652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2476500" y="4495800"/>
            <a:ext cx="23114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-  T  C 123 2.7298775 0.87761175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800600" y="4495800"/>
            <a:ext cx="39497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9.675679 0.964 0.978 3.0147059 5.0000000 10.543296 1.000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8900" y="4648200"/>
            <a:ext cx="7747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rs1048031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384300" y="4648200"/>
            <a:ext cx="228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587500" y="4648200"/>
            <a:ext cx="635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4485591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2476500" y="4648200"/>
            <a:ext cx="23368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+  G  T 122 0.4510793 0.14548378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4800600" y="4648200"/>
            <a:ext cx="2882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9.613391 0.966 0.982 0.4844720 0.1714286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658100" y="4648200"/>
            <a:ext cx="711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9.965696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8280400" y="4648200"/>
            <a:ext cx="495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 smtClean="0">
                <a:solidFill>
                  <a:srgbClr val="000000"/>
                </a:solidFill>
                <a:latin typeface="Courier New"/>
                <a:cs typeface="Courier New"/>
              </a:rPr>
              <a:t>1.000</a:t>
            </a:r>
          </a:p>
          <a:p>
            <a:pPr>
              <a:lnSpc>
                <a:spcPts val="1035"/>
              </a:lnSpc>
            </a:pPr>
            <a:endParaRPr lang="en-CA" sz="90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8900" y="5054600"/>
            <a:ext cx="90551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7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702" smtClean="0">
                <a:solidFill>
                  <a:srgbClr val="000000"/>
                </a:solidFill>
                <a:latin typeface="Calibri"/>
                <a:cs typeface="Calibri"/>
              </a:rPr>
              <a:t> Results had improved for the P2df statistic, but none of them</a:t>
            </a:r>
            <a:r>
              <a:rPr lang="en-CA" sz="27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00" smtClean="0">
                <a:solidFill>
                  <a:srgbClr val="000000"/>
                </a:solidFill>
                <a:latin typeface="Times New Roman"/>
              </a:rPr>
            </a:br>
            <a:r>
              <a:rPr lang="en-CA" sz="2700" smtClean="0">
                <a:solidFill>
                  <a:srgbClr val="000000"/>
                </a:solidFill>
                <a:latin typeface="Calibri"/>
                <a:cs typeface="Calibri"/>
              </a:rPr>
              <a:t>	fall under GW significance level of 0.05</a:t>
            </a:r>
          </a:p>
          <a:p>
            <a:pPr>
              <a:lnSpc>
                <a:spcPts val="2900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8900" y="5854700"/>
            <a:ext cx="9055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27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700" smtClean="0">
                <a:solidFill>
                  <a:srgbClr val="000000"/>
                </a:solidFill>
                <a:latin typeface="Courier New"/>
                <a:cs typeface="Courier New"/>
              </a:rPr>
              <a:t> rs1719133</a:t>
            </a:r>
            <a:r>
              <a:rPr lang="en-CA" sz="2700" smtClean="0">
                <a:solidFill>
                  <a:srgbClr val="000000"/>
                </a:solidFill>
                <a:latin typeface="Calibri"/>
                <a:cs typeface="Calibri"/>
              </a:rPr>
              <a:t> does not pass the significance tests but is the</a:t>
            </a:r>
          </a:p>
          <a:p>
            <a:pPr>
              <a:lnSpc>
                <a:spcPts val="310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431800" y="6235700"/>
            <a:ext cx="8712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75"/>
              </a:lnSpc>
            </a:pPr>
            <a:r>
              <a:rPr lang="en-CA" sz="2700" smtClean="0">
                <a:solidFill>
                  <a:srgbClr val="000000"/>
                </a:solidFill>
                <a:latin typeface="Calibri"/>
                <a:cs typeface="Calibri"/>
              </a:rPr>
              <a:t>one with the best level of association compared to other SNPs</a:t>
            </a:r>
          </a:p>
          <a:p>
            <a:pPr>
              <a:lnSpc>
                <a:spcPts val="2975"/>
              </a:lnSpc>
            </a:pPr>
            <a:endParaRPr lang="en-CA" sz="2700">
              <a:solidFill>
                <a:srgbClr val="000000"/>
              </a:solidFill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8864600" y="66040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32</a:t>
            </a:r>
          </a:p>
          <a:p>
            <a:pPr>
              <a:lnSpc>
                <a:spcPts val="119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68</a:t>
            </a:fld>
            <a:endParaRPr lang="en-CA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Biological interpretations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" y="1282700"/>
            <a:ext cx="8877300" cy="67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CA" sz="2198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198" smtClean="0">
                <a:solidFill>
                  <a:srgbClr val="000000"/>
                </a:solidFill>
                <a:latin typeface="Calibri"/>
                <a:cs typeface="Calibri"/>
              </a:rPr>
              <a:t>  For illustration purposes let’s extract information on the </a:t>
            </a:r>
            <a:r>
              <a:rPr lang="en-CA" sz="2198" smtClean="0">
                <a:solidFill>
                  <a:srgbClr val="000000"/>
                </a:solidFill>
                <a:latin typeface="Courier New"/>
                <a:cs typeface="Courier New"/>
              </a:rPr>
              <a:t>rs1719133</a:t>
            </a:r>
            <a:r>
              <a:rPr lang="en-CA" sz="21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95" smtClean="0">
                <a:solidFill>
                  <a:srgbClr val="000000"/>
                </a:solidFill>
                <a:latin typeface="Times New Roman"/>
              </a:rPr>
            </a:br>
            <a:r>
              <a:rPr lang="en-CA" sz="2195" smtClean="0">
                <a:solidFill>
                  <a:srgbClr val="000000"/>
                </a:solidFill>
                <a:latin typeface="Calibri"/>
                <a:cs typeface="Calibri"/>
              </a:rPr>
              <a:t>	from dbSNP</a:t>
            </a:r>
          </a:p>
          <a:p>
            <a:pPr>
              <a:lnSpc>
                <a:spcPts val="2100"/>
              </a:lnSpc>
            </a:pPr>
            <a:endParaRPr lang="en-CA" sz="21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00" y="1879600"/>
            <a:ext cx="8877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342900" algn="l"/>
              </a:tabLst>
            </a:pPr>
            <a:r>
              <a:rPr lang="en-CA" sz="2195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195" dirty="0" smtClean="0">
                <a:solidFill>
                  <a:srgbClr val="000000"/>
                </a:solidFill>
                <a:latin typeface="Calibri"/>
                <a:cs typeface="Calibri"/>
              </a:rPr>
              <a:t>  Seems to target CCL3 - pro-</a:t>
            </a:r>
            <a:r>
              <a:rPr lang="en-CA" sz="2195" dirty="0" err="1" smtClean="0">
                <a:solidFill>
                  <a:srgbClr val="000000"/>
                </a:solidFill>
                <a:latin typeface="Calibri"/>
                <a:cs typeface="Calibri"/>
              </a:rPr>
              <a:t>inflamatory</a:t>
            </a:r>
            <a:r>
              <a:rPr lang="en-CA" sz="2195" dirty="0" smtClean="0">
                <a:solidFill>
                  <a:srgbClr val="000000"/>
                </a:solidFill>
                <a:latin typeface="Calibri"/>
                <a:cs typeface="Calibri"/>
              </a:rPr>
              <a:t> cytokine. The CCL2 was</a:t>
            </a:r>
            <a:r>
              <a:rPr lang="en-CA" sz="21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1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195" dirty="0" smtClean="0">
                <a:solidFill>
                  <a:srgbClr val="000000"/>
                </a:solidFill>
                <a:latin typeface="Calibri"/>
                <a:cs typeface="Calibri"/>
              </a:rPr>
              <a:t>	implicated in T1D [1]</a:t>
            </a:r>
          </a:p>
          <a:p>
            <a:pPr>
              <a:lnSpc>
                <a:spcPts val="2200"/>
              </a:lnSpc>
            </a:pPr>
            <a:endParaRPr lang="en-CA" sz="2195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69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431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Stats review: Chi square 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748464" cy="5184575"/>
          </a:xfrm>
        </p:spPr>
        <p:txBody>
          <a:bodyPr>
            <a:normAutofit/>
          </a:bodyPr>
          <a:lstStyle/>
          <a:p>
            <a:r>
              <a:rPr lang="en-US" dirty="0" smtClean="0"/>
              <a:t>Tests if there is a difference between two normal distributions (e.g. observed </a:t>
            </a:r>
            <a:r>
              <a:rPr lang="en-US" dirty="0" err="1" smtClean="0"/>
              <a:t>vs</a:t>
            </a:r>
            <a:r>
              <a:rPr lang="en-US" dirty="0" smtClean="0"/>
              <a:t> theoretical)</a:t>
            </a:r>
          </a:p>
          <a:p>
            <a:pPr lvl="1"/>
            <a:r>
              <a:rPr lang="en-US" dirty="0" smtClean="0"/>
              <a:t>Hypothesis based test</a:t>
            </a:r>
          </a:p>
          <a:p>
            <a:pPr lvl="1"/>
            <a:r>
              <a:rPr lang="en-CA" dirty="0" smtClean="0"/>
              <a:t>Pearson's </a:t>
            </a:r>
            <a:r>
              <a:rPr lang="en-CA" dirty="0"/>
              <a:t>chi-squared test of </a:t>
            </a:r>
            <a:r>
              <a:rPr lang="en-CA" dirty="0" smtClean="0"/>
              <a:t>independence (default)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b="1" dirty="0" smtClean="0"/>
              <a:t>H</a:t>
            </a:r>
            <a:r>
              <a:rPr lang="en-US" b="1" baseline="-25000" dirty="0" smtClean="0"/>
              <a:t>o</a:t>
            </a:r>
            <a:r>
              <a:rPr lang="en-US" dirty="0" smtClean="0"/>
              <a:t>: null hypothesis stating that markers have no association to the trait (e.g. disease state)</a:t>
            </a:r>
          </a:p>
          <a:p>
            <a:pPr marL="0" lvl="1" indent="0">
              <a:buNone/>
            </a:pPr>
            <a:r>
              <a:rPr lang="en-US" b="1" dirty="0" smtClean="0"/>
              <a:t>H</a:t>
            </a:r>
            <a:r>
              <a:rPr lang="en-US" b="1" baseline="-25000" dirty="0" smtClean="0"/>
              <a:t>a</a:t>
            </a:r>
            <a:r>
              <a:rPr lang="en-US" dirty="0" smtClean="0"/>
              <a:t>: alternative hypothesis there is non-random association</a:t>
            </a:r>
            <a:endParaRPr lang="en-CA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7</a:t>
            </a:fld>
            <a:endParaRPr lang="en-CA"/>
          </a:p>
        </p:txBody>
      </p:sp>
      <p:pic>
        <p:nvPicPr>
          <p:cNvPr id="7" name="Picture 2" descr="Chi-Squ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4"/>
          <a:stretch/>
        </p:blipFill>
        <p:spPr bwMode="auto">
          <a:xfrm>
            <a:off x="3419872" y="3356991"/>
            <a:ext cx="2376264" cy="15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46100" y="4953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6" b="1" smtClean="0">
                <a:solidFill>
                  <a:srgbClr val="000000"/>
                </a:solidFill>
                <a:latin typeface="Calibri Bold"/>
                <a:cs typeface="Calibri Bold"/>
              </a:rPr>
              <a:t>Conclusions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1" y="1612900"/>
            <a:ext cx="8130356" cy="400109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3900"/>
              </a:lnSpc>
              <a:buFont typeface="Arial" pitchFamily="34" charset="0"/>
              <a:buChar char="•"/>
            </a:pPr>
            <a:r>
              <a:rPr lang="en-CA" sz="3204" dirty="0" smtClean="0">
                <a:solidFill>
                  <a:srgbClr val="000000"/>
                </a:solidFill>
                <a:latin typeface="Calibri"/>
                <a:cs typeface="Calibri"/>
              </a:rPr>
              <a:t>GWA studies are popular these days mainly due</a:t>
            </a:r>
            <a:r>
              <a:rPr lang="en-CA" sz="320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206" dirty="0" smtClean="0">
                <a:solidFill>
                  <a:srgbClr val="000000"/>
                </a:solidFill>
                <a:latin typeface="Calibri"/>
                <a:cs typeface="Calibri"/>
              </a:rPr>
              <a:t>to high throughput technology development </a:t>
            </a:r>
            <a:r>
              <a:rPr lang="en-CA" sz="3204" dirty="0">
                <a:solidFill>
                  <a:srgbClr val="000000"/>
                </a:solidFill>
                <a:cs typeface="Calibri"/>
              </a:rPr>
              <a:t>such as genotyping chips (i.e. SNP arrays) </a:t>
            </a:r>
            <a:r>
              <a:rPr lang="en-CA" sz="3204" dirty="0" smtClean="0">
                <a:solidFill>
                  <a:srgbClr val="000000"/>
                </a:solidFill>
                <a:cs typeface="Calibri"/>
              </a:rPr>
              <a:t>and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204" dirty="0" smtClean="0">
                <a:solidFill>
                  <a:srgbClr val="000000"/>
                </a:solidFill>
                <a:cs typeface="Calibri"/>
              </a:rPr>
              <a:t>sequences</a:t>
            </a:r>
            <a:endParaRPr lang="en-CA" sz="3204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lnSpc>
                <a:spcPts val="3900"/>
              </a:lnSpc>
              <a:buFont typeface="Arial" pitchFamily="34" charset="0"/>
              <a:buChar char="•"/>
            </a:pPr>
            <a:r>
              <a:rPr lang="en-CA" sz="3206" dirty="0" smtClean="0">
                <a:solidFill>
                  <a:srgbClr val="000000"/>
                </a:solidFill>
                <a:cs typeface="Calibri"/>
              </a:rPr>
              <a:t>Analysis </a:t>
            </a:r>
            <a:r>
              <a:rPr lang="en-CA" sz="3206" dirty="0">
                <a:solidFill>
                  <a:srgbClr val="000000"/>
                </a:solidFill>
                <a:cs typeface="Calibri"/>
              </a:rPr>
              <a:t>of GW data requires several steps of</a:t>
            </a:r>
            <a:r>
              <a:rPr lang="en-CA" sz="3204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>
                <a:solidFill>
                  <a:srgbClr val="000000"/>
                </a:solidFill>
                <a:latin typeface="Times New Roman"/>
              </a:rPr>
            </a:br>
            <a:r>
              <a:rPr lang="en-CA" sz="3204" dirty="0">
                <a:solidFill>
                  <a:srgbClr val="000000"/>
                </a:solidFill>
                <a:cs typeface="Calibri"/>
              </a:rPr>
              <a:t>quality control in order to draw </a:t>
            </a:r>
            <a:r>
              <a:rPr lang="en-CA" sz="3204" dirty="0" smtClean="0">
                <a:solidFill>
                  <a:srgbClr val="000000"/>
                </a:solidFill>
                <a:cs typeface="Calibri"/>
              </a:rPr>
              <a:t>conclusions</a:t>
            </a:r>
          </a:p>
          <a:p>
            <a:pPr marL="457200" indent="-457200">
              <a:lnSpc>
                <a:spcPts val="3900"/>
              </a:lnSpc>
              <a:buFont typeface="Arial" pitchFamily="34" charset="0"/>
              <a:buChar char="•"/>
            </a:pPr>
            <a:r>
              <a:rPr lang="en-CA" sz="3204" dirty="0" err="1" smtClean="0">
                <a:solidFill>
                  <a:srgbClr val="000000"/>
                </a:solidFill>
                <a:cs typeface="Calibri"/>
              </a:rPr>
              <a:t>GenABEL</a:t>
            </a:r>
            <a:r>
              <a:rPr lang="en-CA" sz="3204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CA" sz="3204" dirty="0">
                <a:solidFill>
                  <a:srgbClr val="000000"/>
                </a:solidFill>
                <a:cs typeface="Calibri"/>
              </a:rPr>
              <a:t>provides tools to perform GWAs </a:t>
            </a:r>
            <a:r>
              <a:rPr lang="en-CA" sz="3204" dirty="0" smtClean="0">
                <a:solidFill>
                  <a:srgbClr val="000000"/>
                </a:solidFill>
                <a:cs typeface="Calibri"/>
              </a:rPr>
              <a:t>and</a:t>
            </a: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3206" dirty="0" smtClean="0">
                <a:solidFill>
                  <a:srgbClr val="000000"/>
                </a:solidFill>
                <a:cs typeface="Calibri"/>
              </a:rPr>
              <a:t>automate </a:t>
            </a:r>
            <a:r>
              <a:rPr lang="en-CA" sz="3206" dirty="0">
                <a:solidFill>
                  <a:srgbClr val="000000"/>
                </a:solidFill>
                <a:cs typeface="Calibri"/>
              </a:rPr>
              <a:t>some of the </a:t>
            </a:r>
            <a:r>
              <a:rPr lang="en-CA" sz="3206" dirty="0" smtClean="0">
                <a:solidFill>
                  <a:srgbClr val="000000"/>
                </a:solidFill>
                <a:cs typeface="Calibri"/>
              </a:rPr>
              <a:t>steps</a:t>
            </a:r>
            <a:endParaRPr lang="en-CA" sz="3206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64600" y="6565900"/>
            <a:ext cx="279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FF0000"/>
                </a:solidFill>
                <a:latin typeface="Calibri"/>
                <a:cs typeface="Calibri"/>
              </a:rPr>
              <a:t>34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70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1900"/>
              </a:lnSpc>
              <a:buNone/>
            </a:pPr>
            <a:r>
              <a:rPr lang="en-CA" sz="2000" dirty="0">
                <a:solidFill>
                  <a:srgbClr val="000000"/>
                </a:solidFill>
                <a:cs typeface="Calibri"/>
              </a:rPr>
              <a:t>[1] </a:t>
            </a:r>
            <a:r>
              <a:rPr lang="en-CA" sz="2000" dirty="0" err="1">
                <a:solidFill>
                  <a:srgbClr val="000000"/>
                </a:solidFill>
                <a:cs typeface="Calibri"/>
              </a:rPr>
              <a:t>Ruili</a:t>
            </a:r>
            <a:r>
              <a:rPr lang="en-CA" sz="2000" dirty="0">
                <a:solidFill>
                  <a:srgbClr val="000000"/>
                </a:solidFill>
                <a:cs typeface="Calibri"/>
              </a:rPr>
              <a:t> Guan et al. Chemokine (C-C Motif) Ligand 2 (CCL2) in Sera of Patients with Type 1</a:t>
            </a:r>
            <a:br>
              <a:rPr lang="en-CA" sz="2000" dirty="0">
                <a:solidFill>
                  <a:srgbClr val="000000"/>
                </a:solidFill>
                <a:cs typeface="Calibri"/>
              </a:rPr>
            </a:br>
            <a:r>
              <a:rPr lang="en-CA" sz="2000" dirty="0">
                <a:solidFill>
                  <a:srgbClr val="000000"/>
                </a:solidFill>
                <a:cs typeface="Calibri"/>
              </a:rPr>
              <a:t>Diabetes and Diabetic Complications. </a:t>
            </a:r>
            <a:r>
              <a:rPr lang="en-CA" sz="2000" dirty="0" err="1">
                <a:solidFill>
                  <a:srgbClr val="000000"/>
                </a:solidFill>
                <a:cs typeface="Calibri"/>
              </a:rPr>
              <a:t>PLoS</a:t>
            </a:r>
            <a:r>
              <a:rPr lang="en-CA" sz="2000" dirty="0">
                <a:solidFill>
                  <a:srgbClr val="000000"/>
                </a:solidFill>
                <a:cs typeface="Calibri"/>
              </a:rPr>
              <a:t> ONE 6(4): e17822</a:t>
            </a:r>
          </a:p>
          <a:p>
            <a:pPr marL="0" indent="0">
              <a:lnSpc>
                <a:spcPts val="1900"/>
              </a:lnSpc>
              <a:buNone/>
            </a:pPr>
            <a:r>
              <a:rPr lang="en-CA" sz="2000" dirty="0">
                <a:solidFill>
                  <a:srgbClr val="000000"/>
                </a:solidFill>
                <a:cs typeface="Calibri"/>
              </a:rPr>
              <a:t>[2] </a:t>
            </a:r>
            <a:r>
              <a:rPr lang="en-CA" sz="2000" dirty="0" err="1">
                <a:solidFill>
                  <a:srgbClr val="000000"/>
                </a:solidFill>
                <a:cs typeface="Calibri"/>
              </a:rPr>
              <a:t>Yurii</a:t>
            </a:r>
            <a:r>
              <a:rPr lang="en-CA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CA" sz="2000" dirty="0" err="1">
                <a:solidFill>
                  <a:srgbClr val="000000"/>
                </a:solidFill>
                <a:cs typeface="Calibri"/>
              </a:rPr>
              <a:t>Aulchenko</a:t>
            </a:r>
            <a:r>
              <a:rPr lang="en-CA" sz="2000" dirty="0">
                <a:solidFill>
                  <a:srgbClr val="000000"/>
                </a:solidFill>
                <a:cs typeface="Calibri"/>
              </a:rPr>
              <a:t>, </a:t>
            </a:r>
            <a:r>
              <a:rPr lang="en-CA" sz="2000" dirty="0" err="1">
                <a:solidFill>
                  <a:srgbClr val="000000"/>
                </a:solidFill>
                <a:cs typeface="Calibri"/>
              </a:rPr>
              <a:t>GenABEL</a:t>
            </a:r>
            <a:r>
              <a:rPr lang="en-CA" sz="2000" dirty="0">
                <a:solidFill>
                  <a:srgbClr val="000000"/>
                </a:solidFill>
                <a:cs typeface="Calibri"/>
              </a:rPr>
              <a:t> tutorial http://www.genabel.org/sites/default/files/pdfs/GenABEL-</a:t>
            </a:r>
            <a:br>
              <a:rPr lang="en-CA" sz="2000" dirty="0">
                <a:solidFill>
                  <a:srgbClr val="000000"/>
                </a:solidFill>
                <a:cs typeface="Calibri"/>
              </a:rPr>
            </a:br>
            <a:r>
              <a:rPr lang="en-CA" sz="2000" dirty="0">
                <a:solidFill>
                  <a:srgbClr val="000000"/>
                </a:solidFill>
                <a:cs typeface="Calibri"/>
              </a:rPr>
              <a:t>tutorial.pdf</a:t>
            </a:r>
          </a:p>
          <a:p>
            <a:pPr marL="0" indent="0">
              <a:lnSpc>
                <a:spcPts val="1900"/>
              </a:lnSpc>
              <a:buNone/>
            </a:pPr>
            <a:r>
              <a:rPr lang="en-CA" sz="2000" dirty="0">
                <a:solidFill>
                  <a:srgbClr val="000000"/>
                </a:solidFill>
                <a:cs typeface="Calibri"/>
              </a:rPr>
              <a:t>[3] </a:t>
            </a:r>
            <a:r>
              <a:rPr lang="en-CA" sz="2000" dirty="0" err="1">
                <a:solidFill>
                  <a:srgbClr val="000000"/>
                </a:solidFill>
                <a:cs typeface="Calibri"/>
              </a:rPr>
              <a:t>GenABEL</a:t>
            </a:r>
            <a:r>
              <a:rPr lang="en-CA" sz="2000" dirty="0">
                <a:solidFill>
                  <a:srgbClr val="000000"/>
                </a:solidFill>
                <a:cs typeface="Calibri"/>
              </a:rPr>
              <a:t> project developers, </a:t>
            </a:r>
            <a:r>
              <a:rPr lang="en-CA" sz="2000" dirty="0" err="1">
                <a:solidFill>
                  <a:srgbClr val="000000"/>
                </a:solidFill>
                <a:cs typeface="Calibri"/>
              </a:rPr>
              <a:t>GenABEL</a:t>
            </a:r>
            <a:r>
              <a:rPr lang="en-CA" sz="2000" dirty="0">
                <a:solidFill>
                  <a:srgbClr val="000000"/>
                </a:solidFill>
                <a:cs typeface="Calibri"/>
              </a:rPr>
              <a:t>: genome-wide SNP association analysis 2012, R</a:t>
            </a:r>
            <a:br>
              <a:rPr lang="en-CA" sz="2000" dirty="0">
                <a:solidFill>
                  <a:srgbClr val="000000"/>
                </a:solidFill>
                <a:cs typeface="Calibri"/>
              </a:rPr>
            </a:br>
            <a:r>
              <a:rPr lang="en-CA" sz="2000" dirty="0">
                <a:solidFill>
                  <a:srgbClr val="000000"/>
                </a:solidFill>
                <a:cs typeface="Calibri"/>
              </a:rPr>
              <a:t>package version 1.7-2</a:t>
            </a:r>
          </a:p>
          <a:p>
            <a:pPr marL="0" indent="0">
              <a:lnSpc>
                <a:spcPts val="1900"/>
              </a:lnSpc>
              <a:buNone/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[4] </a:t>
            </a:r>
            <a:r>
              <a:rPr lang="en-CA" sz="2000" dirty="0">
                <a:solidFill>
                  <a:srgbClr val="000000"/>
                </a:solidFill>
                <a:cs typeface="Calibri"/>
              </a:rPr>
              <a:t>Geraldine M Clarke et.al. Basic statistical analysis in genetic case-control studies. Nat </a:t>
            </a:r>
            <a:r>
              <a:rPr lang="en-CA" sz="2000" dirty="0" err="1">
                <a:solidFill>
                  <a:srgbClr val="000000"/>
                </a:solidFill>
                <a:cs typeface="Calibri"/>
              </a:rPr>
              <a:t>Protoc</a:t>
            </a:r>
            <a:r>
              <a:rPr lang="en-CA" sz="2000" dirty="0">
                <a:solidFill>
                  <a:srgbClr val="000000"/>
                </a:solidFill>
                <a:cs typeface="Calibri"/>
              </a:rPr>
              <a:t>. 2011 February ; 6(2): 121–133</a:t>
            </a:r>
          </a:p>
          <a:p>
            <a:pPr marL="0" indent="0" fontAlgn="base">
              <a:buNone/>
            </a:pPr>
            <a:r>
              <a:rPr lang="en-CA" sz="2000" dirty="0">
                <a:solidFill>
                  <a:srgbClr val="000000"/>
                </a:solidFill>
                <a:cs typeface="Calibri"/>
              </a:rPr>
              <a:t>[5] Lobo, I.  Same genetic mutation, different genetic disease phenotype. Nature Education 2008, 1(1)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cs typeface="Calibri"/>
              </a:rPr>
              <a:t/>
            </a:r>
            <a:br>
              <a:rPr lang="en-CA" sz="2000" dirty="0">
                <a:solidFill>
                  <a:srgbClr val="000000"/>
                </a:solidFill>
                <a:cs typeface="Calibri"/>
              </a:rPr>
            </a:br>
            <a:endParaRPr lang="en-CA" sz="20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ts val="1900"/>
              </a:lnSpc>
            </a:pPr>
            <a:endParaRPr lang="en-C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1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X</a:t>
            </a:r>
            <a:r>
              <a:rPr lang="en-US" i="1" baseline="30000" dirty="0"/>
              <a:t>2 </a:t>
            </a:r>
            <a:r>
              <a:rPr lang="en-US" i="1" baseline="30000" dirty="0" smtClean="0"/>
              <a:t> </a:t>
            </a:r>
            <a:r>
              <a:rPr lang="en-US" dirty="0" smtClean="0"/>
              <a:t>test </a:t>
            </a:r>
            <a:r>
              <a:rPr lang="en-US" dirty="0"/>
              <a:t>-</a:t>
            </a:r>
            <a:r>
              <a:rPr lang="en-US" dirty="0" smtClean="0"/>
              <a:t> hypothetical example 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496944" cy="55892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Given data on individuals, determine if there is association between smoking and disease?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CA" i="1" dirty="0" smtClean="0"/>
          </a:p>
          <a:p>
            <a:r>
              <a:rPr lang="en-CA" i="1" dirty="0" smtClean="0"/>
              <a:t>X</a:t>
            </a:r>
            <a:r>
              <a:rPr lang="en-CA" i="1" baseline="30000" dirty="0" smtClean="0"/>
              <a:t>2 </a:t>
            </a:r>
            <a:r>
              <a:rPr lang="en-CA" i="1" dirty="0" smtClean="0"/>
              <a:t> </a:t>
            </a:r>
            <a:r>
              <a:rPr lang="en-CA" dirty="0" smtClean="0"/>
              <a:t>= 105</a:t>
            </a:r>
            <a:r>
              <a:rPr lang="en-CA" dirty="0"/>
              <a:t>[(36)(25) - (14)(30)]</a:t>
            </a:r>
            <a:r>
              <a:rPr lang="en-CA" baseline="30000" dirty="0"/>
              <a:t>2</a:t>
            </a:r>
            <a:r>
              <a:rPr lang="en-CA" dirty="0"/>
              <a:t> / (50)(55)(39)(66</a:t>
            </a:r>
            <a:r>
              <a:rPr lang="en-CA" dirty="0" smtClean="0"/>
              <a:t>)</a:t>
            </a:r>
          </a:p>
          <a:p>
            <a:r>
              <a:rPr lang="en-CA" i="1" dirty="0"/>
              <a:t>X</a:t>
            </a:r>
            <a:r>
              <a:rPr lang="en-CA" i="1" baseline="30000" dirty="0"/>
              <a:t>2 </a:t>
            </a:r>
            <a:r>
              <a:rPr lang="en-CA" i="1" dirty="0"/>
              <a:t> </a:t>
            </a:r>
            <a:r>
              <a:rPr lang="en-CA" dirty="0" smtClean="0"/>
              <a:t>=</a:t>
            </a:r>
            <a:r>
              <a:rPr lang="en-CA" dirty="0"/>
              <a:t> </a:t>
            </a:r>
            <a:r>
              <a:rPr lang="en-CA" dirty="0" smtClean="0"/>
              <a:t>3.4178  </a:t>
            </a:r>
            <a:r>
              <a:rPr lang="en-CA" dirty="0" smtClean="0">
                <a:sym typeface="Wingdings" pitchFamily="2" charset="2"/>
              </a:rPr>
              <a:t> p-value = </a:t>
            </a:r>
            <a:r>
              <a:rPr lang="en-CA" dirty="0" smtClean="0"/>
              <a:t>0.065 @ </a:t>
            </a:r>
            <a:r>
              <a:rPr lang="en-CA" dirty="0" err="1" smtClean="0"/>
              <a:t>df</a:t>
            </a:r>
            <a:r>
              <a:rPr lang="en-CA" dirty="0" smtClean="0"/>
              <a:t>=1</a:t>
            </a:r>
          </a:p>
          <a:p>
            <a:r>
              <a:rPr lang="en-US" dirty="0" smtClean="0"/>
              <a:t>Conclusion: no statistical significant link at </a:t>
            </a:r>
            <a:r>
              <a:rPr lang="el-GR" dirty="0" smtClean="0"/>
              <a:t>α</a:t>
            </a:r>
            <a:r>
              <a:rPr lang="en-US" dirty="0" smtClean="0"/>
              <a:t>=0.05 (p&lt;0.05) between smoking and disease occurrence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8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11312"/>
              </p:ext>
            </p:extLst>
          </p:nvPr>
        </p:nvGraphicFramePr>
        <p:xfrm>
          <a:off x="2627784" y="2204864"/>
          <a:ext cx="4294506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914"/>
                <a:gridCol w="966788"/>
                <a:gridCol w="1372616"/>
                <a:gridCol w="9921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1" u="none" strike="noStrike" dirty="0">
                          <a:effectLst/>
                        </a:rPr>
                        <a:t>Smoker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effectLst/>
                        </a:rPr>
                        <a:t>Non-smoker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Total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1" u="none" strike="noStrike" dirty="0">
                          <a:effectLst/>
                        </a:rPr>
                        <a:t>Cases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36(a)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14 (b)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50 (</a:t>
                      </a:r>
                      <a:r>
                        <a:rPr lang="en-CA" sz="2000" u="none" strike="noStrike" dirty="0" err="1" smtClean="0">
                          <a:effectLst/>
                        </a:rPr>
                        <a:t>a+b</a:t>
                      </a:r>
                      <a:r>
                        <a:rPr lang="en-CA" sz="2000" u="none" strike="noStrike" dirty="0" smtClean="0">
                          <a:effectLst/>
                        </a:rPr>
                        <a:t>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1" u="none" strike="noStrike" dirty="0">
                          <a:effectLst/>
                        </a:rPr>
                        <a:t>Controls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30(c)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25 (d)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55 (</a:t>
                      </a:r>
                      <a:r>
                        <a:rPr lang="en-CA" sz="2000" u="none" strike="noStrike" dirty="0" err="1" smtClean="0">
                          <a:effectLst/>
                        </a:rPr>
                        <a:t>c+d</a:t>
                      </a:r>
                      <a:r>
                        <a:rPr lang="en-CA" sz="2000" u="none" strike="noStrike" dirty="0" smtClean="0">
                          <a:effectLst/>
                        </a:rPr>
                        <a:t>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Total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66 (</a:t>
                      </a:r>
                      <a:r>
                        <a:rPr lang="en-CA" sz="2000" u="none" strike="noStrike" dirty="0" err="1" smtClean="0">
                          <a:effectLst/>
                        </a:rPr>
                        <a:t>a+c</a:t>
                      </a:r>
                      <a:r>
                        <a:rPr lang="en-CA" sz="2000" u="none" strike="noStrike" dirty="0" smtClean="0">
                          <a:effectLst/>
                        </a:rPr>
                        <a:t>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u="none" strike="noStrike" dirty="0" smtClean="0">
                          <a:effectLst/>
                        </a:rPr>
                        <a:t>39 (</a:t>
                      </a:r>
                      <a:r>
                        <a:rPr lang="en-CA" sz="2000" u="none" strike="noStrike" dirty="0" err="1" smtClean="0">
                          <a:effectLst/>
                        </a:rPr>
                        <a:t>b+d</a:t>
                      </a:r>
                      <a:r>
                        <a:rPr lang="en-CA" sz="2000" u="none" strike="noStrike" dirty="0" smtClean="0">
                          <a:effectLst/>
                        </a:rPr>
                        <a:t>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r>
                        <a:rPr lang="en-CA" sz="2000" b="1" u="none" strike="noStrike" dirty="0" smtClean="0">
                          <a:effectLst/>
                        </a:rPr>
                        <a:t>105 (N)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30632"/>
              </p:ext>
            </p:extLst>
          </p:nvPr>
        </p:nvGraphicFramePr>
        <p:xfrm>
          <a:off x="2596480" y="3501008"/>
          <a:ext cx="4495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4495680" imgH="850680" progId="Equation.DSMT4">
                  <p:embed/>
                </p:oleObj>
              </mc:Choice>
              <mc:Fallback>
                <p:oleObj name="Equation" r:id="rId3" imgW="449568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6480" y="3501008"/>
                        <a:ext cx="44958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Genetic association studies types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496944" cy="55892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Main association study designs</a:t>
            </a:r>
          </a:p>
          <a:p>
            <a:pPr lvl="1"/>
            <a:r>
              <a:rPr lang="en-US" sz="3300" dirty="0" smtClean="0"/>
              <a:t>Family based</a:t>
            </a:r>
          </a:p>
          <a:p>
            <a:pPr lvl="2"/>
            <a:r>
              <a:rPr lang="en-US" sz="2800" dirty="0" smtClean="0"/>
              <a:t>Composed of samples taken from given family. </a:t>
            </a:r>
          </a:p>
          <a:p>
            <a:pPr lvl="2"/>
            <a:r>
              <a:rPr lang="en-US" sz="2800" dirty="0" smtClean="0"/>
              <a:t>Samples are </a:t>
            </a:r>
            <a:r>
              <a:rPr lang="en-US" sz="2800" u="sng" dirty="0" smtClean="0"/>
              <a:t>dependent</a:t>
            </a:r>
            <a:r>
              <a:rPr lang="en-US" sz="2800" dirty="0" smtClean="0"/>
              <a:t> (on family structure)</a:t>
            </a:r>
          </a:p>
          <a:p>
            <a:pPr lvl="1"/>
            <a:r>
              <a:rPr lang="en-CA" sz="3300" dirty="0" smtClean="0"/>
              <a:t>population-based</a:t>
            </a:r>
          </a:p>
          <a:p>
            <a:pPr lvl="2"/>
            <a:r>
              <a:rPr lang="en-US" sz="2800" dirty="0" smtClean="0"/>
              <a:t>Composed of samples taken from general population.</a:t>
            </a:r>
          </a:p>
          <a:p>
            <a:pPr lvl="2"/>
            <a:r>
              <a:rPr lang="en-US" sz="2800" dirty="0" smtClean="0"/>
              <a:t>Samples are </a:t>
            </a:r>
            <a:r>
              <a:rPr lang="en-US" sz="2800" u="sng" dirty="0" smtClean="0"/>
              <a:t>independent</a:t>
            </a:r>
            <a:r>
              <a:rPr lang="en-US" sz="2800" dirty="0" smtClean="0"/>
              <a:t> (ideally)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CA" dirty="0"/>
              <a:t>A </a:t>
            </a:r>
            <a:r>
              <a:rPr lang="en-CA" u="sng" dirty="0"/>
              <a:t>fundamental </a:t>
            </a:r>
            <a:r>
              <a:rPr lang="en-CA" u="sng" dirty="0" smtClean="0"/>
              <a:t>assumptions </a:t>
            </a:r>
            <a:r>
              <a:rPr lang="en-CA" dirty="0"/>
              <a:t>of the case-control </a:t>
            </a:r>
            <a:r>
              <a:rPr lang="en-CA" dirty="0" smtClean="0"/>
              <a:t>study[4]:</a:t>
            </a:r>
          </a:p>
          <a:p>
            <a:pPr lvl="1"/>
            <a:r>
              <a:rPr lang="en-CA" dirty="0" smtClean="0"/>
              <a:t> selected individuals have </a:t>
            </a:r>
            <a:r>
              <a:rPr lang="en-CA" b="1" dirty="0" smtClean="0"/>
              <a:t>unbiased</a:t>
            </a:r>
            <a:r>
              <a:rPr lang="en-CA" dirty="0" smtClean="0"/>
              <a:t> </a:t>
            </a:r>
            <a:r>
              <a:rPr lang="en-CA" dirty="0"/>
              <a:t>allele </a:t>
            </a:r>
            <a:r>
              <a:rPr lang="en-CA" dirty="0" smtClean="0"/>
              <a:t>frequency</a:t>
            </a:r>
          </a:p>
          <a:p>
            <a:pPr lvl="2"/>
            <a:r>
              <a:rPr lang="en-CA" dirty="0" smtClean="0"/>
              <a:t>i.e. markers are in linkage equilibrium and segregate independently 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aken from </a:t>
            </a:r>
            <a:r>
              <a:rPr lang="en-CA" b="1" dirty="0"/>
              <a:t>true</a:t>
            </a:r>
            <a:r>
              <a:rPr lang="en-CA" dirty="0"/>
              <a:t> underlying </a:t>
            </a:r>
            <a:r>
              <a:rPr lang="en-CA" dirty="0" smtClean="0"/>
              <a:t>distribution </a:t>
            </a:r>
          </a:p>
          <a:p>
            <a:pPr marL="457200" lvl="1" indent="0">
              <a:buNone/>
            </a:pPr>
            <a:r>
              <a:rPr lang="en-CA" b="1" dirty="0" smtClean="0"/>
              <a:t>If assumptions violated</a:t>
            </a:r>
          </a:p>
          <a:p>
            <a:pPr lvl="1"/>
            <a:r>
              <a:rPr lang="en-CA" dirty="0"/>
              <a:t>association findings will </a:t>
            </a:r>
            <a:r>
              <a:rPr lang="en-CA" dirty="0" smtClean="0"/>
              <a:t>merely </a:t>
            </a:r>
            <a:r>
              <a:rPr lang="en-CA" dirty="0"/>
              <a:t>reflect </a:t>
            </a:r>
            <a:r>
              <a:rPr lang="en-CA" dirty="0" smtClean="0"/>
              <a:t>study design biases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5087</Words>
  <Application>Microsoft Office PowerPoint</Application>
  <PresentationFormat>On-screen Show (4:3)</PresentationFormat>
  <Paragraphs>1192</Paragraphs>
  <Slides>71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Equation</vt:lpstr>
      <vt:lpstr>Practical aspects of GWAS</vt:lpstr>
      <vt:lpstr>Table of contents</vt:lpstr>
      <vt:lpstr>The main question of GWA studies</vt:lpstr>
      <vt:lpstr>Important genetic terms</vt:lpstr>
      <vt:lpstr>Genotype coding</vt:lpstr>
      <vt:lpstr>Stats Review: Multiplication Rule</vt:lpstr>
      <vt:lpstr>Stats review: Chi square test</vt:lpstr>
      <vt:lpstr>X2  test - hypothetical example </vt:lpstr>
      <vt:lpstr>Genetic association studies types</vt:lpstr>
      <vt:lpstr>Genetic Models and Underlining Hypotheses</vt:lpstr>
      <vt:lpstr>X2  test of association for binary trait</vt:lpstr>
      <vt:lpstr>Trait inheritance</vt:lpstr>
      <vt:lpstr>Genetic allelic dominance</vt:lpstr>
      <vt:lpstr>Genotype genetic based models</vt:lpstr>
      <vt:lpstr>Genotype genetic based models</vt:lpstr>
      <vt:lpstr>Cochran-Armitage trend test</vt:lpstr>
      <vt:lpstr>Which test should be used?</vt:lpstr>
      <vt:lpstr>Measurement of genetic effects on traits</vt:lpstr>
      <vt:lpstr>Odds Ratio</vt:lpstr>
      <vt:lpstr>OR illustration</vt:lpstr>
      <vt:lpstr>Regression methods under statistical genomics context</vt:lpstr>
      <vt:lpstr>Regression analysis</vt:lpstr>
      <vt:lpstr>Regression analysis purposes</vt:lpstr>
      <vt:lpstr>General syntax rules in R model fitting </vt:lpstr>
      <vt:lpstr>Linear regression assumptions</vt:lpstr>
      <vt:lpstr>Linear regression – violation of linearity</vt:lpstr>
      <vt:lpstr>Coefficient of determination r2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Rule</dc:title>
  <dc:creator>A2E_Engine</dc:creator>
  <cp:lastModifiedBy>Kyrylo Bessonov</cp:lastModifiedBy>
  <cp:revision>59</cp:revision>
  <dcterms:created xsi:type="dcterms:W3CDTF">2013-10-07T03:19:08Z</dcterms:created>
  <dcterms:modified xsi:type="dcterms:W3CDTF">2013-10-15T19:39:04Z</dcterms:modified>
</cp:coreProperties>
</file>