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2"/>
  </p:notesMasterIdLst>
  <p:sldIdLst>
    <p:sldId id="336" r:id="rId2"/>
    <p:sldId id="418" r:id="rId3"/>
    <p:sldId id="341" r:id="rId4"/>
    <p:sldId id="340" r:id="rId5"/>
    <p:sldId id="342" r:id="rId6"/>
    <p:sldId id="343" r:id="rId7"/>
    <p:sldId id="346" r:id="rId8"/>
    <p:sldId id="345" r:id="rId9"/>
    <p:sldId id="344" r:id="rId10"/>
    <p:sldId id="339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7" r:id="rId21"/>
    <p:sldId id="358" r:id="rId22"/>
    <p:sldId id="359" r:id="rId23"/>
    <p:sldId id="360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78" r:id="rId32"/>
    <p:sldId id="379" r:id="rId33"/>
    <p:sldId id="380" r:id="rId34"/>
    <p:sldId id="381" r:id="rId35"/>
    <p:sldId id="382" r:id="rId36"/>
    <p:sldId id="383" r:id="rId37"/>
    <p:sldId id="370" r:id="rId38"/>
    <p:sldId id="369" r:id="rId39"/>
    <p:sldId id="372" r:id="rId40"/>
    <p:sldId id="373" r:id="rId41"/>
    <p:sldId id="374" r:id="rId42"/>
    <p:sldId id="371" r:id="rId43"/>
    <p:sldId id="375" r:id="rId44"/>
    <p:sldId id="385" r:id="rId45"/>
    <p:sldId id="384" r:id="rId46"/>
    <p:sldId id="386" r:id="rId47"/>
    <p:sldId id="387" r:id="rId48"/>
    <p:sldId id="388" r:id="rId49"/>
    <p:sldId id="397" r:id="rId50"/>
    <p:sldId id="400" r:id="rId51"/>
    <p:sldId id="417" r:id="rId52"/>
    <p:sldId id="429" r:id="rId53"/>
    <p:sldId id="430" r:id="rId54"/>
    <p:sldId id="399" r:id="rId55"/>
    <p:sldId id="402" r:id="rId56"/>
    <p:sldId id="403" r:id="rId57"/>
    <p:sldId id="404" r:id="rId58"/>
    <p:sldId id="405" r:id="rId59"/>
    <p:sldId id="406" r:id="rId60"/>
    <p:sldId id="407" r:id="rId61"/>
    <p:sldId id="408" r:id="rId62"/>
    <p:sldId id="409" r:id="rId63"/>
    <p:sldId id="401" r:id="rId64"/>
    <p:sldId id="410" r:id="rId65"/>
    <p:sldId id="411" r:id="rId66"/>
    <p:sldId id="412" r:id="rId67"/>
    <p:sldId id="415" r:id="rId68"/>
    <p:sldId id="416" r:id="rId69"/>
    <p:sldId id="413" r:id="rId70"/>
    <p:sldId id="414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6" autoAdjust="0"/>
    <p:restoredTop sz="94660"/>
  </p:normalViewPr>
  <p:slideViewPr>
    <p:cSldViewPr>
      <p:cViewPr varScale="1">
        <p:scale>
          <a:sx n="51" d="100"/>
          <a:sy n="51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80F06-212E-449C-BDAB-22FBB8F918F3}" type="datetimeFigureOut">
              <a:rPr lang="en-GB" smtClean="0"/>
              <a:pPr/>
              <a:t>26/11/2013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76F94-A793-4803-AA56-44EF764542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76F94-A793-4803-AA56-44EF7645428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6C47-D990-4258-8162-335C06EF0F5D}" type="datetimeFigureOut">
              <a:rPr lang="en-GB" smtClean="0"/>
              <a:pPr/>
              <a:t>26/11/2013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1DE6-A1BD-4C5C-A99B-B2226B9388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6C47-D990-4258-8162-335C06EF0F5D}" type="datetimeFigureOut">
              <a:rPr lang="en-GB" smtClean="0"/>
              <a:pPr/>
              <a:t>26/11/2013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1DE6-A1BD-4C5C-A99B-B2226B9388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6C47-D990-4258-8162-335C06EF0F5D}" type="datetimeFigureOut">
              <a:rPr lang="en-GB" smtClean="0"/>
              <a:pPr/>
              <a:t>26/11/2013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1DE6-A1BD-4C5C-A99B-B2226B9388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6C47-D990-4258-8162-335C06EF0F5D}" type="datetimeFigureOut">
              <a:rPr lang="en-GB" smtClean="0"/>
              <a:pPr/>
              <a:t>26/11/2013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1DE6-A1BD-4C5C-A99B-B2226B9388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6C47-D990-4258-8162-335C06EF0F5D}" type="datetimeFigureOut">
              <a:rPr lang="en-GB" smtClean="0"/>
              <a:pPr/>
              <a:t>26/11/2013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1DE6-A1BD-4C5C-A99B-B2226B9388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6C47-D990-4258-8162-335C06EF0F5D}" type="datetimeFigureOut">
              <a:rPr lang="en-GB" smtClean="0"/>
              <a:pPr/>
              <a:t>26/11/2013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1DE6-A1BD-4C5C-A99B-B2226B9388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6C47-D990-4258-8162-335C06EF0F5D}" type="datetimeFigureOut">
              <a:rPr lang="en-GB" smtClean="0"/>
              <a:pPr/>
              <a:t>26/11/2013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1DE6-A1BD-4C5C-A99B-B2226B9388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6C47-D990-4258-8162-335C06EF0F5D}" type="datetimeFigureOut">
              <a:rPr lang="en-GB" smtClean="0"/>
              <a:pPr/>
              <a:t>26/11/2013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1DE6-A1BD-4C5C-A99B-B2226B9388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6C47-D990-4258-8162-335C06EF0F5D}" type="datetimeFigureOut">
              <a:rPr lang="en-GB" smtClean="0"/>
              <a:pPr/>
              <a:t>26/11/2013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1DE6-A1BD-4C5C-A99B-B2226B9388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6C47-D990-4258-8162-335C06EF0F5D}" type="datetimeFigureOut">
              <a:rPr lang="en-GB" smtClean="0"/>
              <a:pPr/>
              <a:t>26/11/2013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1DE6-A1BD-4C5C-A99B-B2226B9388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6C47-D990-4258-8162-335C06EF0F5D}" type="datetimeFigureOut">
              <a:rPr lang="en-GB" smtClean="0"/>
              <a:pPr/>
              <a:t>26/11/2013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031DE6-A1BD-4C5C-A99B-B2226B9388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C46C47-D990-4258-8162-335C06EF0F5D}" type="datetimeFigureOut">
              <a:rPr lang="en-GB" smtClean="0"/>
              <a:pPr/>
              <a:t>26/11/2013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031DE6-A1BD-4C5C-A99B-B2226B938889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645024"/>
            <a:ext cx="7851648" cy="1828800"/>
          </a:xfrm>
        </p:spPr>
        <p:txBody>
          <a:bodyPr>
            <a:noAutofit/>
          </a:bodyPr>
          <a:lstStyle/>
          <a:p>
            <a:r>
              <a:rPr lang="en-US" sz="5400" dirty="0" smtClean="0"/>
              <a:t>Phylogenetic networks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dirty="0" smtClean="0"/>
              <a:t>Dr. Steven Kelk</a:t>
            </a:r>
            <a:br>
              <a:rPr lang="en-US" sz="3600" dirty="0" smtClean="0"/>
            </a:br>
            <a:r>
              <a:rPr lang="en-US" sz="3600" dirty="0" smtClean="0"/>
              <a:t>Maastricht </a:t>
            </a:r>
            <a:r>
              <a:rPr lang="en-US" sz="3600" dirty="0" smtClean="0"/>
              <a:t>University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Liege, November 2013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noFill/>
          <a:ln/>
        </p:spPr>
        <p:txBody>
          <a:bodyPr>
            <a:noAutofit/>
          </a:bodyPr>
          <a:lstStyle/>
          <a:p>
            <a:r>
              <a:rPr lang="en-US" sz="3000" i="1" dirty="0" smtClean="0"/>
              <a:t>Why might we get weak support for a tree?</a:t>
            </a:r>
            <a:endParaRPr lang="en-US" sz="3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060848"/>
            <a:ext cx="2071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F0"/>
                </a:solidFill>
              </a:rPr>
              <a:t>“Noisy tree”</a:t>
            </a:r>
          </a:p>
          <a:p>
            <a:pPr algn="ctr"/>
            <a:r>
              <a:rPr lang="en-GB" dirty="0" smtClean="0"/>
              <a:t>Data </a:t>
            </a:r>
            <a:r>
              <a:rPr lang="en-GB" i="1" dirty="0" smtClean="0"/>
              <a:t>does</a:t>
            </a:r>
            <a:r>
              <a:rPr lang="en-GB" dirty="0" smtClean="0"/>
              <a:t> fit a single tree, weak support is only a consequence of “noise”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2060848"/>
            <a:ext cx="2928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F0"/>
                </a:solidFill>
              </a:rPr>
              <a:t>“Trees in trees”</a:t>
            </a:r>
          </a:p>
          <a:p>
            <a:pPr algn="ctr"/>
            <a:r>
              <a:rPr lang="en-GB" dirty="0" smtClean="0"/>
              <a:t>Data consists of multiple different tree signals…but both gene and species evolution are still ultimately treelike (e.g. due to incomplete lineage sorting, gene loss, gene duplication)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2060848"/>
            <a:ext cx="29289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F0"/>
                </a:solidFill>
              </a:rPr>
              <a:t>“Trees in networks”</a:t>
            </a:r>
          </a:p>
          <a:p>
            <a:pPr algn="ctr"/>
            <a:r>
              <a:rPr lang="en-GB" dirty="0" smtClean="0"/>
              <a:t>Data consists of multiple different tree signals…gene evolution is treelike, but species evolution is no longer treelike (e.g. hybridization, horizontal gene transfer)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(Note that more micro-scale evolutionary phenomena, such as recombination, also fall into this category).</a:t>
            </a:r>
            <a:endParaRPr lang="nl-NL" dirty="0"/>
          </a:p>
        </p:txBody>
      </p:sp>
      <p:pic>
        <p:nvPicPr>
          <p:cNvPr id="9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noFill/>
          <a:ln/>
        </p:spPr>
        <p:txBody>
          <a:bodyPr>
            <a:noAutofit/>
          </a:bodyPr>
          <a:lstStyle/>
          <a:p>
            <a:r>
              <a:rPr lang="en-US" sz="3000" i="1" dirty="0" smtClean="0"/>
              <a:t>Why might we get weak support for a tree?</a:t>
            </a:r>
            <a:endParaRPr lang="en-US" sz="3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060848"/>
            <a:ext cx="2071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F0"/>
                </a:solidFill>
              </a:rPr>
              <a:t>“Noisy tree”</a:t>
            </a:r>
          </a:p>
          <a:p>
            <a:pPr algn="ctr"/>
            <a:r>
              <a:rPr lang="en-GB" dirty="0" smtClean="0"/>
              <a:t>Data </a:t>
            </a:r>
            <a:r>
              <a:rPr lang="en-GB" i="1" dirty="0" smtClean="0"/>
              <a:t>does</a:t>
            </a:r>
            <a:r>
              <a:rPr lang="en-GB" dirty="0" smtClean="0"/>
              <a:t> fit a single tree, weak support is only a consequence of “noise”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2060848"/>
            <a:ext cx="2928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F0"/>
                </a:solidFill>
              </a:rPr>
              <a:t>“Trees in trees”</a:t>
            </a:r>
          </a:p>
          <a:p>
            <a:pPr algn="ctr"/>
            <a:r>
              <a:rPr lang="en-GB" dirty="0" smtClean="0"/>
              <a:t>Data consists of multiple different tree signals…but both gene and species evolution are still ultimately treelike (e.g. due to incomplete lineage sorting, gene loss, gene duplication)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2060848"/>
            <a:ext cx="29289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F0"/>
                </a:solidFill>
              </a:rPr>
              <a:t>“Trees in networks”</a:t>
            </a:r>
          </a:p>
          <a:p>
            <a:pPr algn="ctr"/>
            <a:r>
              <a:rPr lang="en-GB" dirty="0" smtClean="0"/>
              <a:t>Data consists of multiple different tree signals…gene evolution is treelike, but species evolution is no longer treelike (e.g. hybridization, horizontal gene transfer)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(Note that more micro-scale evolutionary phenomena, such as recombination, also fall into this category).</a:t>
            </a:r>
            <a:endParaRPr lang="nl-NL" dirty="0"/>
          </a:p>
        </p:txBody>
      </p:sp>
      <p:pic>
        <p:nvPicPr>
          <p:cNvPr id="9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440160" cy="148544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940152" y="1844824"/>
            <a:ext cx="3024336" cy="4824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516216" y="6165304"/>
            <a:ext cx="203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“RETICULATION”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completeLine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077325" cy="3933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4810" y="5857892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From: L. </a:t>
            </a:r>
            <a:r>
              <a:rPr lang="en-US" sz="1200" dirty="0" err="1" smtClean="0"/>
              <a:t>Nakhleh</a:t>
            </a:r>
            <a:r>
              <a:rPr lang="en-US" sz="1200" dirty="0" smtClean="0"/>
              <a:t>, "Evolutionary phylogenetic networks: models and issues." In: The Problem Solving Handbook for Computational Biology and Bioinformatics, L. Heath and N. </a:t>
            </a:r>
            <a:r>
              <a:rPr lang="en-US" sz="1200" dirty="0" err="1" smtClean="0"/>
              <a:t>Ramakrishnan</a:t>
            </a:r>
            <a:r>
              <a:rPr lang="en-US" sz="1200" dirty="0" smtClean="0"/>
              <a:t> (editors). Springer, 125-158, 2010.</a:t>
            </a:r>
            <a:endParaRPr lang="nl-NL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briefly: trees in trees…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2132856"/>
            <a:ext cx="2987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Here the gene tree (black) is</a:t>
            </a:r>
          </a:p>
          <a:p>
            <a:pPr algn="r"/>
            <a:r>
              <a:rPr lang="en-US" sz="1600" dirty="0" smtClean="0"/>
              <a:t>‘twisted’ inside the species</a:t>
            </a:r>
          </a:p>
          <a:p>
            <a:pPr algn="r"/>
            <a:r>
              <a:rPr lang="en-US" sz="1600" dirty="0" smtClean="0"/>
              <a:t>tree (green). In this way many</a:t>
            </a:r>
          </a:p>
          <a:p>
            <a:pPr algn="r"/>
            <a:r>
              <a:rPr lang="en-US" sz="1600" dirty="0" smtClean="0"/>
              <a:t>distinct gene trees can be ‘packed’</a:t>
            </a:r>
          </a:p>
          <a:p>
            <a:pPr algn="r"/>
            <a:r>
              <a:rPr lang="en-US" sz="1600" dirty="0" smtClean="0"/>
              <a:t>inside a single species</a:t>
            </a:r>
          </a:p>
          <a:p>
            <a:pPr algn="r"/>
            <a:r>
              <a:rPr lang="en-US" sz="1600" dirty="0" smtClean="0"/>
              <a:t>tree.  </a:t>
            </a:r>
            <a:endParaRPr lang="nl-N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in 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GB" dirty="0" smtClean="0"/>
              <a:t> For the rest of the lecture I’ll focus on “trees in networks”, which is the situation that occurs due to genuinely </a:t>
            </a:r>
            <a:r>
              <a:rPr lang="en-GB" i="1" dirty="0" smtClean="0"/>
              <a:t>reticulate</a:t>
            </a:r>
            <a:r>
              <a:rPr lang="en-GB" dirty="0" smtClean="0"/>
              <a:t> evolutionary phenomena (horizontal gene transfer, hybridization, recombination...)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As </a:t>
            </a:r>
            <a:r>
              <a:rPr lang="en-US" dirty="0" err="1" smtClean="0"/>
              <a:t>Luay’s</a:t>
            </a:r>
            <a:r>
              <a:rPr lang="en-US" dirty="0" smtClean="0"/>
              <a:t> book chapter explains, distinguishing between “trees in trees” and “trees in networks” (i.e. answering the question: is the species evolution a tree or something more complicated?) is a major topic of ongoing research. I won’t go into this today.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3140968"/>
            <a:ext cx="2309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“Data display” / </a:t>
            </a:r>
            <a:r>
              <a:rPr lang="en-US" dirty="0" err="1" smtClean="0"/>
              <a:t>unrooted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networks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3140968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Evolutionary / rooted /explicit networks</a:t>
            </a:r>
            <a:endParaRPr lang="nl-NL" dirty="0"/>
          </a:p>
        </p:txBody>
      </p:sp>
      <p:sp>
        <p:nvSpPr>
          <p:cNvPr id="7" name="Oval 6"/>
          <p:cNvSpPr/>
          <p:nvPr/>
        </p:nvSpPr>
        <p:spPr>
          <a:xfrm>
            <a:off x="2000233" y="2169575"/>
            <a:ext cx="2842972" cy="263238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/>
          <p:cNvSpPr/>
          <p:nvPr/>
        </p:nvSpPr>
        <p:spPr>
          <a:xfrm>
            <a:off x="4143372" y="2143116"/>
            <a:ext cx="2931815" cy="271464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611560" y="4869160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 explicit model of evolution: tries to graphically represent </a:t>
            </a:r>
            <a:r>
              <a:rPr lang="en-US" sz="1600" b="1" dirty="0" smtClean="0">
                <a:solidFill>
                  <a:srgbClr val="00B0F0"/>
                </a:solidFill>
              </a:rPr>
              <a:t>where</a:t>
            </a:r>
            <a:r>
              <a:rPr lang="en-US" sz="1600" dirty="0" smtClean="0"/>
              <a:t> the data is non-treelike.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i="1" dirty="0" smtClean="0"/>
              <a:t>Does not generate a hypothesis of “what happened”.</a:t>
            </a:r>
            <a:endParaRPr lang="nl-NL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4941168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Tries to model the </a:t>
            </a:r>
            <a:r>
              <a:rPr lang="en-US" sz="1600" b="1" dirty="0" smtClean="0">
                <a:solidFill>
                  <a:srgbClr val="00B0F0"/>
                </a:solidFill>
              </a:rPr>
              <a:t>events</a:t>
            </a:r>
            <a:r>
              <a:rPr lang="en-US" sz="1600" dirty="0" smtClean="0"/>
              <a:t> that caused the data to be non-treelike.</a:t>
            </a:r>
          </a:p>
          <a:p>
            <a:pPr algn="ctr"/>
            <a:endParaRPr lang="en-US" sz="1600" i="1" dirty="0" smtClean="0"/>
          </a:p>
          <a:p>
            <a:pPr algn="ctr"/>
            <a:r>
              <a:rPr lang="en-US" sz="1600" i="1" dirty="0" smtClean="0"/>
              <a:t>Tries – in some limited way – to generate a hypothesis of “what happened”.</a:t>
            </a:r>
            <a:endParaRPr lang="nl-NL" sz="1600" i="1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Phylogenetic</a:t>
            </a:r>
            <a:r>
              <a:rPr lang="en-US" dirty="0" smtClean="0"/>
              <a:t> networks: 2 types</a:t>
            </a:r>
            <a:endParaRPr lang="en-GB" dirty="0"/>
          </a:p>
        </p:txBody>
      </p:sp>
      <p:pic>
        <p:nvPicPr>
          <p:cNvPr id="12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700808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6016" y="3140968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Evolutionary / rooted /explicit networks</a:t>
            </a:r>
            <a:endParaRPr lang="nl-NL" dirty="0"/>
          </a:p>
        </p:txBody>
      </p:sp>
      <p:sp>
        <p:nvSpPr>
          <p:cNvPr id="8" name="Oval 7"/>
          <p:cNvSpPr/>
          <p:nvPr/>
        </p:nvSpPr>
        <p:spPr>
          <a:xfrm>
            <a:off x="4143372" y="2143116"/>
            <a:ext cx="2931815" cy="271464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Box 9"/>
          <p:cNvSpPr txBox="1"/>
          <p:nvPr/>
        </p:nvSpPr>
        <p:spPr>
          <a:xfrm>
            <a:off x="4716016" y="4941168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Tries to model the </a:t>
            </a:r>
            <a:r>
              <a:rPr lang="en-US" sz="1600" b="1" dirty="0" smtClean="0">
                <a:solidFill>
                  <a:srgbClr val="00B0F0"/>
                </a:solidFill>
              </a:rPr>
              <a:t>events</a:t>
            </a:r>
            <a:r>
              <a:rPr lang="en-US" sz="1600" dirty="0" smtClean="0"/>
              <a:t> that caused the data to be non-treelike.</a:t>
            </a:r>
          </a:p>
          <a:p>
            <a:pPr algn="ctr"/>
            <a:endParaRPr lang="en-US" sz="1600" i="1" dirty="0" smtClean="0"/>
          </a:p>
          <a:p>
            <a:pPr algn="ctr"/>
            <a:r>
              <a:rPr lang="en-US" sz="1600" i="1" dirty="0" smtClean="0"/>
              <a:t>Tries – in some limited way – to generate a hypothesis of “what happened”.</a:t>
            </a:r>
            <a:endParaRPr lang="nl-NL" sz="1600" i="1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Phylogenetic</a:t>
            </a:r>
            <a:r>
              <a:rPr lang="en-US" dirty="0" smtClean="0"/>
              <a:t> networks: 2 types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2492896"/>
            <a:ext cx="35283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This is what</a:t>
            </a:r>
          </a:p>
          <a:p>
            <a:pPr algn="ctr"/>
            <a:r>
              <a:rPr lang="en-US" sz="2000" dirty="0" err="1" smtClean="0"/>
              <a:t>Luay’s</a:t>
            </a:r>
            <a:r>
              <a:rPr lang="en-US" sz="2000" dirty="0" smtClean="0"/>
              <a:t> book</a:t>
            </a:r>
          </a:p>
          <a:p>
            <a:pPr algn="ctr"/>
            <a:r>
              <a:rPr lang="en-US" sz="2000" dirty="0" smtClean="0"/>
              <a:t>chapter is about.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It’s also what I research,</a:t>
            </a:r>
          </a:p>
          <a:p>
            <a:pPr algn="ctr"/>
            <a:r>
              <a:rPr lang="en-US" sz="2000" dirty="0" smtClean="0"/>
              <a:t>so I will almost entirely  focus</a:t>
            </a:r>
          </a:p>
          <a:p>
            <a:pPr algn="ctr"/>
            <a:r>
              <a:rPr lang="en-US" sz="2000" dirty="0" smtClean="0"/>
              <a:t>on these types today (rather than data-display networks).</a:t>
            </a:r>
          </a:p>
          <a:p>
            <a:pPr algn="ctr"/>
            <a:endParaRPr lang="en-US" sz="2000" dirty="0" smtClean="0"/>
          </a:p>
          <a:p>
            <a:pPr algn="ctr"/>
            <a:endParaRPr lang="nl-NL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99792" y="3645024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Briefly: data-display networks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GB" dirty="0" smtClean="0"/>
              <a:t> </a:t>
            </a:r>
            <a:r>
              <a:rPr lang="en-US" dirty="0" smtClean="0"/>
              <a:t>Mathematically (for me…) not that interesting, but in practice this type of </a:t>
            </a:r>
            <a:r>
              <a:rPr lang="en-US" dirty="0" err="1" smtClean="0"/>
              <a:t>phylogenetic</a:t>
            </a:r>
            <a:r>
              <a:rPr lang="en-US" dirty="0" smtClean="0"/>
              <a:t> network is still used far more than  evolutionary </a:t>
            </a:r>
            <a:r>
              <a:rPr lang="en-US" dirty="0" err="1" smtClean="0"/>
              <a:t>phylogenetic</a:t>
            </a:r>
            <a:r>
              <a:rPr lang="en-US" dirty="0" smtClean="0"/>
              <a:t> networks.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Why? Because they let the biologist </a:t>
            </a:r>
            <a:r>
              <a:rPr lang="en-US" i="1" dirty="0" smtClean="0"/>
              <a:t>explore</a:t>
            </a:r>
            <a:r>
              <a:rPr lang="en-US" dirty="0" smtClean="0"/>
              <a:t> the data, and to draw his/her own conclusions. They do not impose a (probably controversial) </a:t>
            </a:r>
            <a:r>
              <a:rPr lang="en-US" i="1" dirty="0" smtClean="0"/>
              <a:t>hypothesis</a:t>
            </a:r>
            <a:r>
              <a:rPr lang="en-US" dirty="0" smtClean="0"/>
              <a:t> on the biologist.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The following example is from </a:t>
            </a:r>
            <a:r>
              <a:rPr lang="en-US" i="1" dirty="0" smtClean="0"/>
              <a:t>Primer of </a:t>
            </a:r>
            <a:r>
              <a:rPr lang="en-US" i="1" dirty="0" err="1" smtClean="0"/>
              <a:t>Phylogenetic</a:t>
            </a:r>
            <a:r>
              <a:rPr lang="en-US" i="1" dirty="0" smtClean="0"/>
              <a:t> Networks </a:t>
            </a:r>
            <a:r>
              <a:rPr lang="en-US" dirty="0" smtClean="0"/>
              <a:t>by David Morrison:</a:t>
            </a:r>
            <a:endParaRPr lang="en-US" i="1" dirty="0" smtClean="0"/>
          </a:p>
          <a:p>
            <a:pPr algn="ctr"/>
            <a:r>
              <a:rPr lang="nl-NL" i="1" dirty="0" smtClean="0"/>
              <a:t>http://acacia.atspace.eu/Tutorial/Tutorial.html</a:t>
            </a:r>
          </a:p>
          <a:p>
            <a:pPr>
              <a:buFont typeface="Arial" charset="0"/>
              <a:buChar char="•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Briefly: data-display networks</a:t>
            </a:r>
            <a:endParaRPr lang="en-GB" dirty="0"/>
          </a:p>
        </p:txBody>
      </p:sp>
      <p:sp>
        <p:nvSpPr>
          <p:cNvPr id="106498" name="AutoShape 2" descr="Complete median network"/>
          <p:cNvSpPr>
            <a:spLocks noChangeAspect="1" noChangeArrowheads="1"/>
          </p:cNvSpPr>
          <p:nvPr/>
        </p:nvSpPr>
        <p:spPr bwMode="auto">
          <a:xfrm>
            <a:off x="155575" y="-1347788"/>
            <a:ext cx="4610100" cy="2809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00" name="AutoShape 4" descr="Complete median network"/>
          <p:cNvSpPr>
            <a:spLocks noChangeAspect="1" noChangeArrowheads="1"/>
          </p:cNvSpPr>
          <p:nvPr/>
        </p:nvSpPr>
        <p:spPr bwMode="auto">
          <a:xfrm>
            <a:off x="155575" y="-1347788"/>
            <a:ext cx="4610100" cy="2809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02" name="AutoShape 6" descr="http://acacia.atspace.eu/Tutorial/Tutorial_fig6.gif"/>
          <p:cNvSpPr>
            <a:spLocks noChangeAspect="1" noChangeArrowheads="1"/>
          </p:cNvSpPr>
          <p:nvPr/>
        </p:nvSpPr>
        <p:spPr bwMode="auto">
          <a:xfrm>
            <a:off x="155575" y="-2422525"/>
            <a:ext cx="8343900" cy="505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2" cstate="print"/>
          <a:srcRect l="18010" t="21375" r="17613" b="17201"/>
          <a:stretch>
            <a:fillRect/>
          </a:stretch>
        </p:blipFill>
        <p:spPr bwMode="auto">
          <a:xfrm>
            <a:off x="755576" y="1844824"/>
            <a:ext cx="78488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Briefly: data-display networks</a:t>
            </a:r>
            <a:endParaRPr lang="en-GB" dirty="0"/>
          </a:p>
        </p:txBody>
      </p:sp>
      <p:sp>
        <p:nvSpPr>
          <p:cNvPr id="106498" name="AutoShape 2" descr="Complete median network"/>
          <p:cNvSpPr>
            <a:spLocks noChangeAspect="1" noChangeArrowheads="1"/>
          </p:cNvSpPr>
          <p:nvPr/>
        </p:nvSpPr>
        <p:spPr bwMode="auto">
          <a:xfrm>
            <a:off x="155575" y="-1347788"/>
            <a:ext cx="4610100" cy="2809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00" name="AutoShape 4" descr="Complete median network"/>
          <p:cNvSpPr>
            <a:spLocks noChangeAspect="1" noChangeArrowheads="1"/>
          </p:cNvSpPr>
          <p:nvPr/>
        </p:nvSpPr>
        <p:spPr bwMode="auto">
          <a:xfrm>
            <a:off x="155575" y="-1347788"/>
            <a:ext cx="4610100" cy="2809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02" name="AutoShape 6" descr="http://acacia.atspace.eu/Tutorial/Tutorial_fig6.gif"/>
          <p:cNvSpPr>
            <a:spLocks noChangeAspect="1" noChangeArrowheads="1"/>
          </p:cNvSpPr>
          <p:nvPr/>
        </p:nvSpPr>
        <p:spPr bwMode="auto">
          <a:xfrm>
            <a:off x="155575" y="-2422525"/>
            <a:ext cx="8343900" cy="505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2" cstate="print"/>
          <a:srcRect l="18010" t="21375" r="17613" b="17201"/>
          <a:stretch>
            <a:fillRect/>
          </a:stretch>
        </p:blipFill>
        <p:spPr bwMode="auto">
          <a:xfrm>
            <a:off x="755576" y="1844824"/>
            <a:ext cx="78488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7704" y="443711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This is NOT a hypothesis of evolution!</a:t>
            </a:r>
            <a:endParaRPr lang="en-GB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Briefly: data-display networks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GB" dirty="0" smtClean="0"/>
              <a:t>The network on the previous page simultaneously shows multiple </a:t>
            </a:r>
            <a:r>
              <a:rPr lang="en-GB" i="1" dirty="0" smtClean="0"/>
              <a:t>bipartitions</a:t>
            </a:r>
            <a:r>
              <a:rPr lang="en-GB" dirty="0" smtClean="0"/>
              <a:t> (“splits”) of the input data.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Each parallel set of edges, when removed, induces such a split.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Where do these splits come from?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DNA data where, per site, at most two different character states are observed (ranging across the species), can be used for this. </a:t>
            </a:r>
          </a:p>
        </p:txBody>
      </p:sp>
      <p:sp>
        <p:nvSpPr>
          <p:cNvPr id="108546" name="AutoShape 2" descr="Viburnum sequence alignment coloured"/>
          <p:cNvSpPr>
            <a:spLocks noChangeAspect="1" noChangeArrowheads="1"/>
          </p:cNvSpPr>
          <p:nvPr/>
        </p:nvSpPr>
        <p:spPr bwMode="auto">
          <a:xfrm>
            <a:off x="155575" y="-365125"/>
            <a:ext cx="6048375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reading…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GB" dirty="0" smtClean="0"/>
              <a:t> </a:t>
            </a:r>
            <a:r>
              <a:rPr lang="en-US" dirty="0" smtClean="0"/>
              <a:t>Throughout this presentation I refer several times to “</a:t>
            </a:r>
            <a:r>
              <a:rPr lang="en-US" dirty="0" err="1" smtClean="0"/>
              <a:t>Luay’s</a:t>
            </a:r>
            <a:r>
              <a:rPr lang="en-US" dirty="0" smtClean="0"/>
              <a:t> chapter”. This is a book chapter that appeared a couple of years ago and which is an excellent introduction to this topic: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GB" dirty="0" err="1" smtClean="0"/>
              <a:t>Nakhleh</a:t>
            </a:r>
            <a:r>
              <a:rPr lang="en-GB" dirty="0" smtClean="0"/>
              <a:t>, </a:t>
            </a:r>
            <a:r>
              <a:rPr lang="en-GB" dirty="0" err="1" smtClean="0"/>
              <a:t>Luay</a:t>
            </a:r>
            <a:r>
              <a:rPr lang="en-GB" dirty="0" smtClean="0"/>
              <a:t>. </a:t>
            </a:r>
            <a:r>
              <a:rPr lang="en-GB" b="1" dirty="0" smtClean="0"/>
              <a:t>"Evolutionary phylogenetic networks: models and issues."</a:t>
            </a:r>
            <a:r>
              <a:rPr lang="en-GB" dirty="0" smtClean="0"/>
              <a:t> </a:t>
            </a:r>
            <a:r>
              <a:rPr lang="en-GB" i="1" dirty="0" smtClean="0"/>
              <a:t>Problem Solving Handbook in Computational Biology and Bioinformatics</a:t>
            </a:r>
            <a:r>
              <a:rPr lang="en-GB" dirty="0" smtClean="0"/>
              <a:t>. Springer US, 2011. 125-158.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Briefly: data-display networks</a:t>
            </a:r>
            <a:endParaRPr lang="en-GB" dirty="0"/>
          </a:p>
        </p:txBody>
      </p:sp>
      <p:sp>
        <p:nvSpPr>
          <p:cNvPr id="108546" name="AutoShape 2" descr="Viburnum sequence alignment coloured"/>
          <p:cNvSpPr>
            <a:spLocks noChangeAspect="1" noChangeArrowheads="1"/>
          </p:cNvSpPr>
          <p:nvPr/>
        </p:nvSpPr>
        <p:spPr bwMode="auto">
          <a:xfrm>
            <a:off x="155575" y="-365125"/>
            <a:ext cx="6048375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 l="5607" t="54450" r="6391" b="22870"/>
          <a:stretch>
            <a:fillRect/>
          </a:stretch>
        </p:blipFill>
        <p:spPr bwMode="auto">
          <a:xfrm>
            <a:off x="0" y="2060848"/>
            <a:ext cx="9144000" cy="147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993" y="3573016"/>
            <a:ext cx="8964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each of the 43 DNA sites, at most two different DNA characters are observed. So each site induces a bipartition. In this way, there are 9 different bipartitions possible, shown below. (Note that the original numbering of the DNA sites is lost in the figure below).</a:t>
            </a:r>
          </a:p>
          <a:p>
            <a:endParaRPr lang="en-GB" dirty="0"/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 l="6294" t="67010" r="6885" b="17870"/>
          <a:stretch>
            <a:fillRect/>
          </a:stretch>
        </p:blipFill>
        <p:spPr bwMode="auto">
          <a:xfrm>
            <a:off x="0" y="4653136"/>
            <a:ext cx="9144000" cy="99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993" y="5805264"/>
            <a:ext cx="8964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parallel set of edges in the network, represents one of these 9 bipartitions.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Briefly: data-display networks</a:t>
            </a:r>
            <a:endParaRPr lang="en-GB" dirty="0"/>
          </a:p>
        </p:txBody>
      </p:sp>
      <p:sp>
        <p:nvSpPr>
          <p:cNvPr id="106498" name="AutoShape 2" descr="Complete median network"/>
          <p:cNvSpPr>
            <a:spLocks noChangeAspect="1" noChangeArrowheads="1"/>
          </p:cNvSpPr>
          <p:nvPr/>
        </p:nvSpPr>
        <p:spPr bwMode="auto">
          <a:xfrm>
            <a:off x="155575" y="-1347788"/>
            <a:ext cx="4610100" cy="2809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00" name="AutoShape 4" descr="Complete median network"/>
          <p:cNvSpPr>
            <a:spLocks noChangeAspect="1" noChangeArrowheads="1"/>
          </p:cNvSpPr>
          <p:nvPr/>
        </p:nvSpPr>
        <p:spPr bwMode="auto">
          <a:xfrm>
            <a:off x="155575" y="-1347788"/>
            <a:ext cx="4610100" cy="2809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02" name="AutoShape 6" descr="http://acacia.atspace.eu/Tutorial/Tutorial_fig6.gif"/>
          <p:cNvSpPr>
            <a:spLocks noChangeAspect="1" noChangeArrowheads="1"/>
          </p:cNvSpPr>
          <p:nvPr/>
        </p:nvSpPr>
        <p:spPr bwMode="auto">
          <a:xfrm>
            <a:off x="155575" y="-2422525"/>
            <a:ext cx="8343900" cy="505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2" cstate="print"/>
          <a:srcRect l="18010" t="21375" r="17613" b="17201"/>
          <a:stretch>
            <a:fillRect/>
          </a:stretch>
        </p:blipFill>
        <p:spPr bwMode="auto">
          <a:xfrm>
            <a:off x="755576" y="1844824"/>
            <a:ext cx="78488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Briefly: data-display networks</a:t>
            </a:r>
            <a:endParaRPr lang="en-GB" dirty="0"/>
          </a:p>
        </p:txBody>
      </p:sp>
      <p:sp>
        <p:nvSpPr>
          <p:cNvPr id="106498" name="AutoShape 2" descr="Complete median network"/>
          <p:cNvSpPr>
            <a:spLocks noChangeAspect="1" noChangeArrowheads="1"/>
          </p:cNvSpPr>
          <p:nvPr/>
        </p:nvSpPr>
        <p:spPr bwMode="auto">
          <a:xfrm>
            <a:off x="155575" y="-1347788"/>
            <a:ext cx="4610100" cy="2809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00" name="AutoShape 4" descr="Complete median network"/>
          <p:cNvSpPr>
            <a:spLocks noChangeAspect="1" noChangeArrowheads="1"/>
          </p:cNvSpPr>
          <p:nvPr/>
        </p:nvSpPr>
        <p:spPr bwMode="auto">
          <a:xfrm>
            <a:off x="155575" y="-1347788"/>
            <a:ext cx="4610100" cy="2809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02" name="AutoShape 6" descr="http://acacia.atspace.eu/Tutorial/Tutorial_fig6.gif"/>
          <p:cNvSpPr>
            <a:spLocks noChangeAspect="1" noChangeArrowheads="1"/>
          </p:cNvSpPr>
          <p:nvPr/>
        </p:nvSpPr>
        <p:spPr bwMode="auto">
          <a:xfrm>
            <a:off x="155575" y="-2422525"/>
            <a:ext cx="8343900" cy="505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2" cstate="print"/>
          <a:srcRect l="18010" t="21375" r="17613" b="17201"/>
          <a:stretch>
            <a:fillRect/>
          </a:stretch>
        </p:blipFill>
        <p:spPr bwMode="auto">
          <a:xfrm>
            <a:off x="755576" y="1844824"/>
            <a:ext cx="78488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4860032" y="4293096"/>
            <a:ext cx="216024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40864" y="4055733"/>
            <a:ext cx="216024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71034" y="3946401"/>
            <a:ext cx="216024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Briefly: data-display networks</a:t>
            </a:r>
            <a:endParaRPr lang="en-GB" dirty="0"/>
          </a:p>
        </p:txBody>
      </p:sp>
      <p:sp>
        <p:nvSpPr>
          <p:cNvPr id="106498" name="AutoShape 2" descr="Complete median network"/>
          <p:cNvSpPr>
            <a:spLocks noChangeAspect="1" noChangeArrowheads="1"/>
          </p:cNvSpPr>
          <p:nvPr/>
        </p:nvSpPr>
        <p:spPr bwMode="auto">
          <a:xfrm>
            <a:off x="155575" y="-1347788"/>
            <a:ext cx="4610100" cy="2809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00" name="AutoShape 4" descr="Complete median network"/>
          <p:cNvSpPr>
            <a:spLocks noChangeAspect="1" noChangeArrowheads="1"/>
          </p:cNvSpPr>
          <p:nvPr/>
        </p:nvSpPr>
        <p:spPr bwMode="auto">
          <a:xfrm>
            <a:off x="155575" y="-1347788"/>
            <a:ext cx="4610100" cy="2809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02" name="AutoShape 6" descr="http://acacia.atspace.eu/Tutorial/Tutorial_fig6.gif"/>
          <p:cNvSpPr>
            <a:spLocks noChangeAspect="1" noChangeArrowheads="1"/>
          </p:cNvSpPr>
          <p:nvPr/>
        </p:nvSpPr>
        <p:spPr bwMode="auto">
          <a:xfrm>
            <a:off x="155575" y="-2422525"/>
            <a:ext cx="8343900" cy="505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 l="16238" t="21375" r="15841" b="20980"/>
          <a:stretch>
            <a:fillRect/>
          </a:stretch>
        </p:blipFill>
        <p:spPr bwMode="auto">
          <a:xfrm>
            <a:off x="611560" y="198884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42910" y="1643050"/>
            <a:ext cx="728667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GB" dirty="0" smtClean="0"/>
              <a:t> Used to explicitly model reticulate evolution:</a:t>
            </a:r>
          </a:p>
          <a:p>
            <a:pPr lvl="1">
              <a:buFont typeface="Arial" charset="0"/>
              <a:buChar char="•"/>
            </a:pPr>
            <a:r>
              <a:rPr lang="en-GB" dirty="0" smtClean="0"/>
              <a:t> Hybridization</a:t>
            </a:r>
          </a:p>
          <a:p>
            <a:pPr lvl="1">
              <a:buFont typeface="Arial" charset="0"/>
              <a:buChar char="•"/>
            </a:pPr>
            <a:r>
              <a:rPr lang="en-GB" dirty="0" smtClean="0"/>
              <a:t> Horizontal Gene Transfer (HGT)</a:t>
            </a:r>
          </a:p>
          <a:p>
            <a:pPr lvl="1">
              <a:buFont typeface="Arial" charset="0"/>
              <a:buChar char="•"/>
            </a:pPr>
            <a:r>
              <a:rPr lang="en-GB" dirty="0" smtClean="0"/>
              <a:t> Recombination</a:t>
            </a:r>
          </a:p>
          <a:p>
            <a:pPr lvl="1">
              <a:buFont typeface="Arial" charset="0"/>
              <a:buChar char="•"/>
            </a:pP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 Reticulation events have an explicit biological interpretation</a:t>
            </a:r>
          </a:p>
          <a:p>
            <a:pPr>
              <a:buFont typeface="Arial" charset="0"/>
              <a:buChar char="•"/>
            </a:pP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 Usually rooted, with an explicit</a:t>
            </a:r>
          </a:p>
          <a:p>
            <a:r>
              <a:rPr lang="en-GB" dirty="0" smtClean="0"/>
              <a:t> “direction” of evolution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Underlying mathematical</a:t>
            </a:r>
          </a:p>
          <a:p>
            <a:r>
              <a:rPr lang="en-GB" dirty="0" smtClean="0"/>
              <a:t>  abstractions are often similar,</a:t>
            </a:r>
          </a:p>
          <a:p>
            <a:r>
              <a:rPr lang="en-GB" dirty="0" smtClean="0"/>
              <a:t>  despite different scale levels</a:t>
            </a:r>
          </a:p>
          <a:p>
            <a:r>
              <a:rPr lang="en-GB" dirty="0" smtClean="0"/>
              <a:t>  of interpretation  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	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19256" cy="1295400"/>
          </a:xfrm>
          <a:noFill/>
          <a:ln/>
        </p:spPr>
        <p:txBody>
          <a:bodyPr>
            <a:normAutofit/>
          </a:bodyPr>
          <a:lstStyle/>
          <a:p>
            <a:r>
              <a:rPr lang="en-US" sz="4400" dirty="0" smtClean="0"/>
              <a:t>Evolutionary phylogenetic networks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500438"/>
            <a:ext cx="4429156" cy="314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556792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42910" y="1643050"/>
            <a:ext cx="728667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GB" dirty="0" smtClean="0"/>
              <a:t> Used to explicitly model reticulate evolution:</a:t>
            </a:r>
          </a:p>
          <a:p>
            <a:pPr lvl="1">
              <a:buFont typeface="Arial" charset="0"/>
              <a:buChar char="•"/>
            </a:pPr>
            <a:r>
              <a:rPr lang="en-GB" dirty="0" smtClean="0"/>
              <a:t> Hybridization</a:t>
            </a:r>
          </a:p>
          <a:p>
            <a:pPr lvl="1">
              <a:buFont typeface="Arial" charset="0"/>
              <a:buChar char="•"/>
            </a:pPr>
            <a:r>
              <a:rPr lang="en-GB" dirty="0" smtClean="0"/>
              <a:t> Horizontal Gene Transfer (HGT)</a:t>
            </a:r>
          </a:p>
          <a:p>
            <a:pPr lvl="1">
              <a:buFont typeface="Arial" charset="0"/>
              <a:buChar char="•"/>
            </a:pPr>
            <a:r>
              <a:rPr lang="en-GB" dirty="0" smtClean="0"/>
              <a:t> Recombination</a:t>
            </a:r>
          </a:p>
          <a:p>
            <a:pPr lvl="1">
              <a:buFont typeface="Arial" charset="0"/>
              <a:buChar char="•"/>
            </a:pP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 Reticulation events have an explicit biological interpretation</a:t>
            </a:r>
          </a:p>
          <a:p>
            <a:pPr>
              <a:buFont typeface="Arial" charset="0"/>
              <a:buChar char="•"/>
            </a:pP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 Usually rooted, with an explicit</a:t>
            </a:r>
          </a:p>
          <a:p>
            <a:r>
              <a:rPr lang="en-GB" dirty="0" smtClean="0"/>
              <a:t> “direction” of evolution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Underlying mathematical</a:t>
            </a:r>
          </a:p>
          <a:p>
            <a:r>
              <a:rPr lang="en-GB" dirty="0" smtClean="0"/>
              <a:t>  abstractions are often similar,</a:t>
            </a:r>
          </a:p>
          <a:p>
            <a:r>
              <a:rPr lang="en-GB" dirty="0" smtClean="0"/>
              <a:t>  despite different scale levels</a:t>
            </a:r>
          </a:p>
          <a:p>
            <a:r>
              <a:rPr lang="en-GB" dirty="0" smtClean="0"/>
              <a:t>  of interpretation  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	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19256" cy="1295400"/>
          </a:xfrm>
          <a:noFill/>
          <a:ln/>
        </p:spPr>
        <p:txBody>
          <a:bodyPr>
            <a:normAutofit/>
          </a:bodyPr>
          <a:lstStyle/>
          <a:p>
            <a:r>
              <a:rPr lang="en-US" sz="4400" dirty="0" smtClean="0"/>
              <a:t>Evolutionary phylogenetic networks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500438"/>
            <a:ext cx="4429156" cy="314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556792"/>
            <a:ext cx="1440160" cy="148544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500438"/>
            <a:ext cx="4429156" cy="314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529145" y="5453045"/>
            <a:ext cx="428628" cy="4286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Oval 8"/>
          <p:cNvSpPr/>
          <p:nvPr/>
        </p:nvSpPr>
        <p:spPr>
          <a:xfrm>
            <a:off x="5062542" y="4743414"/>
            <a:ext cx="428628" cy="4286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Oval 9"/>
          <p:cNvSpPr/>
          <p:nvPr/>
        </p:nvSpPr>
        <p:spPr>
          <a:xfrm>
            <a:off x="5991223" y="5595888"/>
            <a:ext cx="428628" cy="4286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Oval 10"/>
          <p:cNvSpPr/>
          <p:nvPr/>
        </p:nvSpPr>
        <p:spPr>
          <a:xfrm>
            <a:off x="7010386" y="5048181"/>
            <a:ext cx="428628" cy="4286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Oval 11"/>
          <p:cNvSpPr/>
          <p:nvPr/>
        </p:nvSpPr>
        <p:spPr>
          <a:xfrm>
            <a:off x="7624728" y="5033878"/>
            <a:ext cx="428628" cy="4286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467544" y="5949280"/>
            <a:ext cx="332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“reticulation” or “hybridization”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vertices</a:t>
            </a:r>
            <a:endParaRPr lang="en-GB" dirty="0">
              <a:solidFill>
                <a:srgbClr val="00B0F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843808" y="5733256"/>
            <a:ext cx="1584176" cy="21602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19256" cy="1295400"/>
          </a:xfrm>
          <a:noFill/>
          <a:ln/>
        </p:spPr>
        <p:txBody>
          <a:bodyPr>
            <a:normAutofit/>
          </a:bodyPr>
          <a:lstStyle/>
          <a:p>
            <a:r>
              <a:rPr lang="en-US" sz="4400" dirty="0" smtClean="0"/>
              <a:t>Evolutionary phylogenetic networks</a:t>
            </a:r>
            <a:endParaRPr lang="en-US" sz="4400" dirty="0"/>
          </a:p>
        </p:txBody>
      </p:sp>
      <p:pic>
        <p:nvPicPr>
          <p:cNvPr id="14" name="Picture 13" descr="blueclus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5225609" cy="51125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12160" y="2060848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the software package </a:t>
            </a:r>
            <a:r>
              <a:rPr lang="en-US" i="1" dirty="0" err="1" smtClean="0"/>
              <a:t>Dendroscope</a:t>
            </a:r>
            <a:r>
              <a:rPr lang="en-US" i="1" dirty="0" smtClean="0"/>
              <a:t> </a:t>
            </a:r>
            <a:r>
              <a:rPr lang="en-US" dirty="0" smtClean="0"/>
              <a:t>they are drawn left-to-right like this.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 point at which two blue lines come together, is a hybridization vertex.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This network has a lot of hybridization vertices!</a:t>
            </a:r>
          </a:p>
          <a:p>
            <a:pPr algn="ctr"/>
            <a:endParaRPr lang="en-US" dirty="0" smtClean="0"/>
          </a:p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19256" cy="1295400"/>
          </a:xfrm>
          <a:noFill/>
          <a:ln/>
        </p:spPr>
        <p:txBody>
          <a:bodyPr>
            <a:normAutofit/>
          </a:bodyPr>
          <a:lstStyle/>
          <a:p>
            <a:r>
              <a:rPr lang="en-US" sz="4400" dirty="0" smtClean="0"/>
              <a:t>Evolutionary phylogenetic networks</a:t>
            </a:r>
            <a:endParaRPr lang="en-US" sz="4400" dirty="0"/>
          </a:p>
        </p:txBody>
      </p:sp>
      <p:pic>
        <p:nvPicPr>
          <p:cNvPr id="14" name="Picture 13" descr="blueclus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5225609" cy="51125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12160" y="2060848"/>
            <a:ext cx="280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the software package </a:t>
            </a:r>
            <a:r>
              <a:rPr lang="en-US" i="1" dirty="0" err="1" smtClean="0"/>
              <a:t>Dendroscope</a:t>
            </a:r>
            <a:r>
              <a:rPr lang="en-US" i="1" dirty="0" smtClean="0"/>
              <a:t> </a:t>
            </a:r>
            <a:r>
              <a:rPr lang="en-US" dirty="0" smtClean="0"/>
              <a:t>they are drawn left-to-right like this.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 point at which two blue lines come together, is a hybridization vertex.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This network has a lot of hybridization vertices!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4305300" y="1685925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958208" y="193126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552181" y="385606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661719" y="2170137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6587" y="226442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638105" y="2328987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211960" y="414908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641726" y="4232151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625157" y="439085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647258" y="4691287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711651" y="477989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966419" y="515367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384180" y="541925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660405" y="554025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581923" y="5622011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Roadmap…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In the rest of the lecture I am going to discuss two optimization criteria:</a:t>
            </a:r>
          </a:p>
          <a:p>
            <a:pPr lvl="1">
              <a:buFont typeface="Arial" charset="0"/>
              <a:buChar char="•"/>
            </a:pPr>
            <a:r>
              <a:rPr lang="en-US" i="1" dirty="0" smtClean="0"/>
              <a:t>Minimum Hybridization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i="1" dirty="0" smtClean="0"/>
              <a:t>(small) Maximum Parsimony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Both these optimization criteria are based on the idea of “the trees inside the network”. This is exactly the same idea as </a:t>
            </a:r>
            <a:r>
              <a:rPr lang="en-US" dirty="0" err="1" smtClean="0"/>
              <a:t>Luay</a:t>
            </a:r>
            <a:r>
              <a:rPr lang="en-US" dirty="0" smtClean="0"/>
              <a:t> discusses in his chapter.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“Displays” or “induces” is often used instead of “inside”. But what does it mean?</a:t>
            </a:r>
          </a:p>
          <a:p>
            <a:pPr lvl="1">
              <a:buFont typeface="Arial" charset="0"/>
              <a:buChar char="•"/>
            </a:pPr>
            <a:endParaRPr lang="en-GB" i="1" dirty="0" smtClean="0"/>
          </a:p>
        </p:txBody>
      </p:sp>
      <p:sp>
        <p:nvSpPr>
          <p:cNvPr id="108546" name="AutoShape 2" descr="Viburnum sequence alignment coloured"/>
          <p:cNvSpPr>
            <a:spLocks noChangeAspect="1" noChangeArrowheads="1"/>
          </p:cNvSpPr>
          <p:nvPr/>
        </p:nvSpPr>
        <p:spPr bwMode="auto">
          <a:xfrm>
            <a:off x="155575" y="-365125"/>
            <a:ext cx="6048375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642910" y="1643050"/>
            <a:ext cx="72866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	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882316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trees inside…</a:t>
            </a:r>
            <a:endParaRPr lang="en-GB" dirty="0"/>
          </a:p>
        </p:txBody>
      </p:sp>
      <p:pic>
        <p:nvPicPr>
          <p:cNvPr id="7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6672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trees, species trees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GB" dirty="0" smtClean="0"/>
              <a:t> As you have heard from Ronald a genome comprises of many genes, organized linearly along the genome. The human genome has about 20,000.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The traditional practice in </a:t>
            </a:r>
            <a:r>
              <a:rPr lang="en-US" dirty="0" err="1" smtClean="0"/>
              <a:t>phylogenetics</a:t>
            </a:r>
            <a:r>
              <a:rPr lang="en-US" dirty="0" smtClean="0"/>
              <a:t> is to construct </a:t>
            </a:r>
            <a:r>
              <a:rPr lang="en-US" i="1" dirty="0" smtClean="0"/>
              <a:t>one </a:t>
            </a:r>
            <a:r>
              <a:rPr lang="en-US" i="1" dirty="0" err="1" smtClean="0"/>
              <a:t>phylogenetic</a:t>
            </a:r>
            <a:r>
              <a:rPr lang="en-US" i="1" dirty="0" smtClean="0"/>
              <a:t> tree per gene</a:t>
            </a:r>
            <a:r>
              <a:rPr lang="en-US" dirty="0" smtClean="0"/>
              <a:t>: a gene tree. (Partly due to the fact that, until relatively recently, we only had information about isolated genes).</a:t>
            </a:r>
            <a:endParaRPr lang="en-GB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3568" y="386104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31640" y="3717032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63888" y="3717032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24128" y="3717032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619672" y="4149080"/>
            <a:ext cx="82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1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4149080"/>
            <a:ext cx="86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2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4149080"/>
            <a:ext cx="86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3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392329" y="364472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642910" y="1643050"/>
            <a:ext cx="72866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	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882316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Point Star 5"/>
          <p:cNvSpPr/>
          <p:nvPr/>
        </p:nvSpPr>
        <p:spPr>
          <a:xfrm>
            <a:off x="1142976" y="4000504"/>
            <a:ext cx="214314" cy="21431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5-Point Star 6"/>
          <p:cNvSpPr/>
          <p:nvPr/>
        </p:nvSpPr>
        <p:spPr>
          <a:xfrm>
            <a:off x="1928794" y="3857628"/>
            <a:ext cx="214314" cy="21431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3748083" y="3833796"/>
            <a:ext cx="2500330" cy="2357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trees inside…</a:t>
            </a:r>
            <a:endParaRPr lang="en-GB" dirty="0"/>
          </a:p>
        </p:txBody>
      </p:sp>
      <p:pic>
        <p:nvPicPr>
          <p:cNvPr id="10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6672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429000"/>
            <a:ext cx="4439031" cy="285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286000"/>
            <a:ext cx="3929062" cy="1589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14625" y="2071688"/>
            <a:ext cx="2000250" cy="20002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76672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5600" y="3430800"/>
            <a:ext cx="4439031" cy="285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286000"/>
            <a:ext cx="3929062" cy="1589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14625" y="2071688"/>
            <a:ext cx="2000250" cy="20002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76672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5600" y="3430800"/>
            <a:ext cx="4439031" cy="285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286000"/>
            <a:ext cx="3929062" cy="1589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14625" y="2071688"/>
            <a:ext cx="2000250" cy="20002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76672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429000"/>
            <a:ext cx="4439031" cy="285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286000"/>
            <a:ext cx="3929062" cy="1589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76672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429000"/>
            <a:ext cx="4439031" cy="285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286000"/>
            <a:ext cx="3929062" cy="1589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1500" y="2071688"/>
            <a:ext cx="2000250" cy="20002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6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76672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5600" y="3430800"/>
            <a:ext cx="4439031" cy="285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286000"/>
            <a:ext cx="3929062" cy="1589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71500" y="2071688"/>
            <a:ext cx="2000250" cy="20002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5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76672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trees in a network?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phylogenetic</a:t>
            </a:r>
            <a:r>
              <a:rPr lang="en-US" dirty="0" smtClean="0"/>
              <a:t> network with </a:t>
            </a:r>
            <a:r>
              <a:rPr lang="en-US" i="1" dirty="0" smtClean="0"/>
              <a:t>r</a:t>
            </a:r>
            <a:r>
              <a:rPr lang="en-US" dirty="0" smtClean="0"/>
              <a:t> hybridization vertices can display </a:t>
            </a:r>
            <a:r>
              <a:rPr lang="en-US" i="1" dirty="0" smtClean="0"/>
              <a:t>at most</a:t>
            </a:r>
            <a:r>
              <a:rPr lang="en-US" dirty="0" smtClean="0"/>
              <a:t> 2</a:t>
            </a:r>
            <a:r>
              <a:rPr lang="en-US" baseline="30000" dirty="0" smtClean="0"/>
              <a:t>r</a:t>
            </a:r>
            <a:r>
              <a:rPr lang="en-US" dirty="0" smtClean="0"/>
              <a:t> distinct trees.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To see this, observe that for each hybridization vertex you need to delete exactly 1 of its 2 incoming edges. So there are up to 2</a:t>
            </a:r>
            <a:r>
              <a:rPr lang="en-US" baseline="30000" dirty="0" smtClean="0"/>
              <a:t>r </a:t>
            </a:r>
            <a:r>
              <a:rPr lang="en-US" dirty="0" smtClean="0"/>
              <a:t>different ways of doing this.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Some of the trees might be the same, however.</a:t>
            </a:r>
            <a:endParaRPr lang="en-GB" dirty="0" smtClean="0"/>
          </a:p>
        </p:txBody>
      </p:sp>
      <p:sp>
        <p:nvSpPr>
          <p:cNvPr id="108546" name="AutoShape 2" descr="Viburnum sequence alignment coloured"/>
          <p:cNvSpPr>
            <a:spLocks noChangeAspect="1" noChangeArrowheads="1"/>
          </p:cNvSpPr>
          <p:nvPr/>
        </p:nvSpPr>
        <p:spPr bwMode="auto">
          <a:xfrm>
            <a:off x="155575" y="-365125"/>
            <a:ext cx="6048375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3840" y="0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natural goal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Of course, we don’t know what the </a:t>
            </a:r>
            <a:r>
              <a:rPr lang="en-US" dirty="0" err="1" smtClean="0"/>
              <a:t>phylogenetic</a:t>
            </a:r>
            <a:r>
              <a:rPr lang="en-US" dirty="0" smtClean="0"/>
              <a:t> network looks like. That’s what we want to construct.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In practice we have </a:t>
            </a:r>
            <a:r>
              <a:rPr lang="en-US" i="1" dirty="0" smtClean="0"/>
              <a:t>some</a:t>
            </a:r>
            <a:r>
              <a:rPr lang="en-US" dirty="0" smtClean="0"/>
              <a:t> of “the trees inside” (gene trees) and we want to infer the </a:t>
            </a:r>
            <a:r>
              <a:rPr lang="en-US" dirty="0" err="1" smtClean="0"/>
              <a:t>phylogenetic</a:t>
            </a:r>
            <a:r>
              <a:rPr lang="en-US" dirty="0" smtClean="0"/>
              <a:t> network (i.e. species network) that contained them.</a:t>
            </a:r>
          </a:p>
          <a:p>
            <a:pPr>
              <a:buFont typeface="Arial" charset="0"/>
              <a:buChar char="•"/>
            </a:pPr>
            <a:r>
              <a:rPr lang="en-US" i="1" dirty="0" smtClean="0"/>
              <a:t>“In fact this problem is the holy grail of reticulate evolution.”</a:t>
            </a:r>
            <a:r>
              <a:rPr lang="en-US" dirty="0" smtClean="0"/>
              <a:t> </a:t>
            </a:r>
            <a:endParaRPr lang="en-US" i="1" dirty="0" smtClean="0"/>
          </a:p>
        </p:txBody>
      </p:sp>
      <p:sp>
        <p:nvSpPr>
          <p:cNvPr id="108546" name="AutoShape 2" descr="Viburnum sequence alignment coloured"/>
          <p:cNvSpPr>
            <a:spLocks noChangeAspect="1" noChangeArrowheads="1"/>
          </p:cNvSpPr>
          <p:nvPr/>
        </p:nvSpPr>
        <p:spPr bwMode="auto">
          <a:xfrm>
            <a:off x="155575" y="-365125"/>
            <a:ext cx="6048375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3840" y="0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55953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trees, species trees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GB" dirty="0" smtClean="0"/>
              <a:t> Toy example: four species </a:t>
            </a:r>
            <a:r>
              <a:rPr lang="en-GB" i="1" dirty="0" smtClean="0"/>
              <a:t>{dog, cat, fish, </a:t>
            </a:r>
            <a:r>
              <a:rPr lang="en-GB" i="1" dirty="0" err="1" smtClean="0"/>
              <a:t>e.coli</a:t>
            </a:r>
            <a:r>
              <a:rPr lang="en-GB" i="1" dirty="0" smtClean="0"/>
              <a:t>}. </a:t>
            </a:r>
            <a:r>
              <a:rPr lang="en-GB" dirty="0" smtClean="0"/>
              <a:t>We would traditionally identify a gene common to all four (e.g. Gene 1), sequence it, and build a </a:t>
            </a:r>
            <a:r>
              <a:rPr lang="en-GB" dirty="0" err="1" smtClean="0"/>
              <a:t>phylogenetic</a:t>
            </a:r>
            <a:r>
              <a:rPr lang="en-GB" dirty="0" smtClean="0"/>
              <a:t> tree for that gene.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Until relatively recently it was assumed that the </a:t>
            </a:r>
            <a:r>
              <a:rPr lang="en-US" i="1" dirty="0" smtClean="0"/>
              <a:t>gene trees</a:t>
            </a:r>
            <a:r>
              <a:rPr lang="en-US" dirty="0" smtClean="0"/>
              <a:t> would have the same shape as the </a:t>
            </a:r>
            <a:r>
              <a:rPr lang="en-US" i="1" dirty="0" smtClean="0"/>
              <a:t>species tree</a:t>
            </a:r>
            <a:r>
              <a:rPr lang="en-US" dirty="0" smtClean="0"/>
              <a:t>.</a:t>
            </a:r>
            <a:endParaRPr lang="en-GB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3568" y="386104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31640" y="3717032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63888" y="3717032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24128" y="3717032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619672" y="4149080"/>
            <a:ext cx="82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1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4149080"/>
            <a:ext cx="86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2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4149080"/>
            <a:ext cx="86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3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392329" y="364472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55953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3528" y="1772816"/>
            <a:ext cx="3528392" cy="381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228184" y="1052736"/>
            <a:ext cx="2448272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44008" y="5733256"/>
            <a:ext cx="3228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Input: some subset of the trees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in the network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55953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228184" y="1052736"/>
            <a:ext cx="2448272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44008" y="5733256"/>
            <a:ext cx="3228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Input: some subset of the trees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in the network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8313" y="5805264"/>
            <a:ext cx="2243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Output: the network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natural goal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Ideally we want the “true” </a:t>
            </a:r>
            <a:r>
              <a:rPr lang="en-US" dirty="0" err="1" smtClean="0"/>
              <a:t>phylogenetic</a:t>
            </a:r>
            <a:r>
              <a:rPr lang="en-US" dirty="0" smtClean="0"/>
              <a:t> network. But our (biological) understanding of what this actually means, is still limited, and is a major topic of ongoing research.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 study a very simple mathematical variant, based on Occam’s Razor i.e. preference for simple solutions.</a:t>
            </a:r>
            <a:endParaRPr lang="en-GB" dirty="0" smtClean="0"/>
          </a:p>
        </p:txBody>
      </p:sp>
      <p:sp>
        <p:nvSpPr>
          <p:cNvPr id="108546" name="AutoShape 2" descr="Viburnum sequence alignment coloured"/>
          <p:cNvSpPr>
            <a:spLocks noChangeAspect="1" noChangeArrowheads="1"/>
          </p:cNvSpPr>
          <p:nvPr/>
        </p:nvSpPr>
        <p:spPr bwMode="auto">
          <a:xfrm>
            <a:off x="155575" y="-365125"/>
            <a:ext cx="6048375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Minimum Hybridization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And this about as simple as it gets…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b="1" dirty="0" smtClean="0"/>
              <a:t>Input</a:t>
            </a:r>
            <a:r>
              <a:rPr lang="en-US" dirty="0" smtClean="0"/>
              <a:t>: A set </a:t>
            </a:r>
            <a:r>
              <a:rPr lang="en-US" dirty="0" smtClean="0">
                <a:latin typeface="Aharoni"/>
                <a:cs typeface="Aharoni"/>
              </a:rPr>
              <a:t>T</a:t>
            </a:r>
            <a:r>
              <a:rPr lang="en-US" dirty="0" smtClean="0"/>
              <a:t> of (bifurcating) trees, all on the same set of species X.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Output: </a:t>
            </a:r>
            <a:r>
              <a:rPr lang="en-US" dirty="0" smtClean="0"/>
              <a:t>A </a:t>
            </a:r>
            <a:r>
              <a:rPr lang="en-US" dirty="0" err="1" smtClean="0"/>
              <a:t>phylogenetic</a:t>
            </a:r>
            <a:r>
              <a:rPr lang="en-US" dirty="0" smtClean="0"/>
              <a:t> network that displays all the input trees whilst minimizing the number of hybridization vertices.</a:t>
            </a:r>
            <a:endParaRPr lang="en-GB" b="1" dirty="0" smtClean="0"/>
          </a:p>
        </p:txBody>
      </p:sp>
      <p:sp>
        <p:nvSpPr>
          <p:cNvPr id="108546" name="AutoShape 2" descr="Viburnum sequence alignment coloured"/>
          <p:cNvSpPr>
            <a:spLocks noChangeAspect="1" noChangeArrowheads="1"/>
          </p:cNvSpPr>
          <p:nvPr/>
        </p:nvSpPr>
        <p:spPr bwMode="auto">
          <a:xfrm>
            <a:off x="155575" y="-365125"/>
            <a:ext cx="6048375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Minimum Hybridization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And this about as simple as it gets…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b="1" dirty="0" smtClean="0"/>
              <a:t>Input</a:t>
            </a:r>
            <a:r>
              <a:rPr lang="en-US" dirty="0" smtClean="0"/>
              <a:t>: A set </a:t>
            </a:r>
            <a:r>
              <a:rPr lang="en-US" dirty="0" smtClean="0">
                <a:latin typeface="Aharoni"/>
                <a:cs typeface="Aharoni"/>
              </a:rPr>
              <a:t>T</a:t>
            </a:r>
            <a:r>
              <a:rPr lang="en-US" dirty="0" smtClean="0"/>
              <a:t> of (bifurcating) trees, all on the same set of species X.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Output: </a:t>
            </a:r>
            <a:r>
              <a:rPr lang="en-US" dirty="0" smtClean="0"/>
              <a:t>A </a:t>
            </a:r>
            <a:r>
              <a:rPr lang="en-US" dirty="0" err="1" smtClean="0"/>
              <a:t>phylogenetic</a:t>
            </a:r>
            <a:r>
              <a:rPr lang="en-US" dirty="0" smtClean="0"/>
              <a:t> network that displays all the input trees whilst minimizing the number of hybridization vertices.</a:t>
            </a:r>
          </a:p>
          <a:p>
            <a:pPr>
              <a:buFont typeface="Arial" charset="0"/>
              <a:buChar char="•"/>
            </a:pPr>
            <a:endParaRPr lang="en-US" b="1" dirty="0" smtClean="0"/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Unfortunately this is already NP-hard for |</a:t>
            </a:r>
            <a:r>
              <a:rPr lang="en-US" dirty="0" smtClean="0">
                <a:solidFill>
                  <a:srgbClr val="FF0000"/>
                </a:solidFill>
                <a:latin typeface="Aharoni"/>
                <a:cs typeface="Aharoni"/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|=2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08546" name="AutoShape 2" descr="Viburnum sequence alignment coloured"/>
          <p:cNvSpPr>
            <a:spLocks noChangeAspect="1" noChangeArrowheads="1"/>
          </p:cNvSpPr>
          <p:nvPr/>
        </p:nvSpPr>
        <p:spPr bwMode="auto">
          <a:xfrm>
            <a:off x="155575" y="-365125"/>
            <a:ext cx="6048375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Minimum Hybridization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However, there is NP-hard, and there is NP-hard…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Due to its special underlying combinatorial structure, which we can exploit, we have algorithms that can solve the |</a:t>
            </a:r>
            <a:r>
              <a:rPr lang="en-US" dirty="0" smtClean="0">
                <a:latin typeface="Aharoni"/>
                <a:cs typeface="Aharoni"/>
              </a:rPr>
              <a:t>T</a:t>
            </a:r>
            <a:r>
              <a:rPr lang="en-US" dirty="0" smtClean="0"/>
              <a:t>|=2 case for up to 60 hybridizations.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There are many different software packages for this.</a:t>
            </a:r>
          </a:p>
          <a:p>
            <a:pPr>
              <a:buFont typeface="Arial" charset="0"/>
              <a:buChar char="•"/>
            </a:pPr>
            <a:r>
              <a:rPr lang="en-US" i="1" dirty="0" err="1" smtClean="0"/>
              <a:t>Dendroscope</a:t>
            </a:r>
            <a:r>
              <a:rPr lang="en-US" dirty="0" smtClean="0"/>
              <a:t> contains a competitive algorithm </a:t>
            </a:r>
            <a:r>
              <a:rPr lang="en-US" i="1" dirty="0" smtClean="0"/>
              <a:t>(Algorithms -&gt; Hybridization Networks) ,</a:t>
            </a:r>
            <a:r>
              <a:rPr lang="en-US" dirty="0" smtClean="0"/>
              <a:t> although it is no longer the fastest; this is probably the software package </a:t>
            </a:r>
            <a:r>
              <a:rPr lang="en-US" i="1" dirty="0" err="1" smtClean="0"/>
              <a:t>UltraNet</a:t>
            </a:r>
            <a:r>
              <a:rPr lang="en-US" dirty="0" smtClean="0"/>
              <a:t> (2013).</a:t>
            </a:r>
            <a:endParaRPr lang="en-GB" dirty="0" smtClean="0"/>
          </a:p>
        </p:txBody>
      </p:sp>
      <p:sp>
        <p:nvSpPr>
          <p:cNvPr id="108546" name="AutoShape 2" descr="Viburnum sequence alignment coloured"/>
          <p:cNvSpPr>
            <a:spLocks noChangeAspect="1" noChangeArrowheads="1"/>
          </p:cNvSpPr>
          <p:nvPr/>
        </p:nvSpPr>
        <p:spPr bwMode="auto">
          <a:xfrm>
            <a:off x="155575" y="-365125"/>
            <a:ext cx="6048375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971"/>
          <a:stretch>
            <a:fillRect/>
          </a:stretch>
        </p:blipFill>
        <p:spPr bwMode="auto">
          <a:xfrm>
            <a:off x="64096" y="1185392"/>
            <a:ext cx="89526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3" b="3971"/>
          <a:stretch>
            <a:fillRect/>
          </a:stretch>
        </p:blipFill>
        <p:spPr bwMode="auto">
          <a:xfrm>
            <a:off x="134471" y="1176718"/>
            <a:ext cx="8862863" cy="533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Minimum Hybridization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Why is the |</a:t>
            </a:r>
            <a:r>
              <a:rPr lang="en-US" b="1" dirty="0" smtClean="0">
                <a:latin typeface="Aharoni"/>
                <a:cs typeface="Aharoni"/>
              </a:rPr>
              <a:t>T</a:t>
            </a:r>
            <a:r>
              <a:rPr lang="en-US" dirty="0" smtClean="0"/>
              <a:t>|=2 case comparatively tractable?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This is because of a mathematical abstraction called the </a:t>
            </a:r>
            <a:r>
              <a:rPr lang="en-US" i="1" dirty="0" smtClean="0"/>
              <a:t>Maximum Acyclic Agreement Forest</a:t>
            </a:r>
            <a:r>
              <a:rPr lang="en-US" dirty="0" smtClean="0"/>
              <a:t> (MAAF).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The MAAF abstraction allows us to solve the problem without searching through the space of all phylogenetic networks, which is </a:t>
            </a:r>
            <a:r>
              <a:rPr lang="en-US" i="1" dirty="0" smtClean="0"/>
              <a:t>enormous.</a:t>
            </a:r>
            <a:endParaRPr lang="en-GB" dirty="0" smtClean="0"/>
          </a:p>
        </p:txBody>
      </p:sp>
      <p:sp>
        <p:nvSpPr>
          <p:cNvPr id="108546" name="AutoShape 2" descr="Viburnum sequence alignment coloured"/>
          <p:cNvSpPr>
            <a:spLocks noChangeAspect="1" noChangeArrowheads="1"/>
          </p:cNvSpPr>
          <p:nvPr/>
        </p:nvSpPr>
        <p:spPr bwMode="auto">
          <a:xfrm>
            <a:off x="155575" y="-365125"/>
            <a:ext cx="6048375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69" y="2814619"/>
            <a:ext cx="7646289" cy="354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71670" y="2214554"/>
            <a:ext cx="4687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(This example from </a:t>
            </a:r>
            <a:r>
              <a:rPr lang="en-US" sz="1600" dirty="0" err="1" smtClean="0"/>
              <a:t>Bordewich</a:t>
            </a:r>
            <a:r>
              <a:rPr lang="en-US" sz="1600" dirty="0" smtClean="0"/>
              <a:t> and </a:t>
            </a:r>
            <a:r>
              <a:rPr lang="en-US" sz="1600" dirty="0" err="1" smtClean="0"/>
              <a:t>Semple</a:t>
            </a:r>
            <a:r>
              <a:rPr lang="en-US" sz="1600" dirty="0" smtClean="0"/>
              <a:t> 2007)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876257" y="249289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is an </a:t>
            </a:r>
            <a:r>
              <a:rPr lang="en-US" i="1" dirty="0" smtClean="0"/>
              <a:t>Acyclic Agreement</a:t>
            </a:r>
          </a:p>
          <a:p>
            <a:pPr algn="ctr"/>
            <a:r>
              <a:rPr lang="en-US" i="1" dirty="0" smtClean="0"/>
              <a:t>Forest</a:t>
            </a:r>
            <a:r>
              <a:rPr lang="en-US" dirty="0" smtClean="0"/>
              <a:t> with 4 components.</a:t>
            </a:r>
            <a:endParaRPr lang="en-GB" dirty="0"/>
          </a:p>
        </p:txBody>
      </p:sp>
      <p:pic>
        <p:nvPicPr>
          <p:cNvPr id="7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2656"/>
            <a:ext cx="1440160" cy="1485449"/>
          </a:xfrm>
          <a:prstGeom prst="rect">
            <a:avLst/>
          </a:prstGeom>
          <a:noFill/>
        </p:spPr>
      </p:pic>
      <p:sp>
        <p:nvSpPr>
          <p:cNvPr id="8" name="Title 10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Maximum Acyclic Agreement Forests (MAAFs) 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trees, species trees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GB" dirty="0" smtClean="0"/>
              <a:t> The “classical” assumption: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2924944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259632" y="2780928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491880" y="2780928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52120" y="2780928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547664" y="3212976"/>
            <a:ext cx="82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1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23928" y="3212976"/>
            <a:ext cx="86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2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3212976"/>
            <a:ext cx="86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3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320321" y="270861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553" t="29880" r="52460" b="30430"/>
          <a:stretch>
            <a:fillRect/>
          </a:stretch>
        </p:blipFill>
        <p:spPr bwMode="auto">
          <a:xfrm>
            <a:off x="3707904" y="3645024"/>
            <a:ext cx="12824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21553" t="29880" r="52460" b="30430"/>
          <a:stretch>
            <a:fillRect/>
          </a:stretch>
        </p:blipFill>
        <p:spPr bwMode="auto">
          <a:xfrm>
            <a:off x="3491880" y="5157192"/>
            <a:ext cx="15841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21553" t="29880" r="52460" b="30430"/>
          <a:stretch>
            <a:fillRect/>
          </a:stretch>
        </p:blipFill>
        <p:spPr bwMode="auto">
          <a:xfrm>
            <a:off x="1475656" y="3645024"/>
            <a:ext cx="12824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21553" t="29880" r="52460" b="30430"/>
          <a:stretch>
            <a:fillRect/>
          </a:stretch>
        </p:blipFill>
        <p:spPr bwMode="auto">
          <a:xfrm>
            <a:off x="5940152" y="3645024"/>
            <a:ext cx="12824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932040" y="5733256"/>
            <a:ext cx="338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Species tree (same as gene trees)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Minimum Hybridization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We know how to efficiently construct MAAFs, that’s why we can solve the two-tree problem well.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Unfortunately MAAFs don’t “work” for 3 or more trees, this is ongoing research.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That’s enough about Minimum Hybridization.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One more topic to go…MAXIMUM PARSIMONY.</a:t>
            </a:r>
            <a:endParaRPr lang="en-GB" dirty="0" smtClean="0"/>
          </a:p>
        </p:txBody>
      </p:sp>
      <p:sp>
        <p:nvSpPr>
          <p:cNvPr id="108546" name="AutoShape 2" descr="Viburnum sequence alignment coloured"/>
          <p:cNvSpPr>
            <a:spLocks noChangeAspect="1" noChangeArrowheads="1"/>
          </p:cNvSpPr>
          <p:nvPr/>
        </p:nvSpPr>
        <p:spPr bwMode="auto">
          <a:xfrm>
            <a:off x="155575" y="-365125"/>
            <a:ext cx="6048375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071678"/>
            <a:ext cx="4320540" cy="381762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58" y="785794"/>
          <a:ext cx="3071834" cy="1517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843"/>
                <a:gridCol w="502663"/>
                <a:gridCol w="446812"/>
                <a:gridCol w="558516"/>
              </a:tblGrid>
              <a:tr h="303415">
                <a:tc>
                  <a:txBody>
                    <a:bodyPr/>
                    <a:lstStyle/>
                    <a:p>
                      <a:r>
                        <a:rPr lang="nl-NL" sz="1500" dirty="0" smtClean="0"/>
                        <a:t>Species</a:t>
                      </a:r>
                      <a:endParaRPr lang="nl-NL" sz="1500" dirty="0"/>
                    </a:p>
                  </a:txBody>
                  <a:tcPr marL="74815" marR="74815" marT="37407" marB="37407"/>
                </a:tc>
                <a:tc>
                  <a:txBody>
                    <a:bodyPr/>
                    <a:lstStyle/>
                    <a:p>
                      <a:endParaRPr lang="nl-NL" sz="1500" dirty="0"/>
                    </a:p>
                  </a:txBody>
                  <a:tcPr marL="74815" marR="74815" marT="37407" marB="37407"/>
                </a:tc>
                <a:tc>
                  <a:txBody>
                    <a:bodyPr/>
                    <a:lstStyle/>
                    <a:p>
                      <a:endParaRPr lang="nl-NL" sz="1500" dirty="0"/>
                    </a:p>
                  </a:txBody>
                  <a:tcPr marL="74815" marR="74815" marT="37407" marB="37407"/>
                </a:tc>
                <a:tc>
                  <a:txBody>
                    <a:bodyPr/>
                    <a:lstStyle/>
                    <a:p>
                      <a:endParaRPr lang="nl-NL" sz="1500" dirty="0"/>
                    </a:p>
                  </a:txBody>
                  <a:tcPr marL="74815" marR="74815" marT="37407" marB="37407"/>
                </a:tc>
              </a:tr>
              <a:tr h="30341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 (DOG)</a:t>
                      </a:r>
                      <a:endParaRPr lang="nl-NL" sz="1500" dirty="0"/>
                    </a:p>
                  </a:txBody>
                  <a:tcPr marL="74815" marR="74815" marT="37407" marB="37407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 marL="74815" marR="74815" marT="37407" marB="37407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 marL="74815" marR="74815" marT="37407" marB="37407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 marL="74815" marR="74815" marT="37407" marB="37407"/>
                </a:tc>
              </a:tr>
              <a:tr h="30341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 (CAT)</a:t>
                      </a:r>
                      <a:endParaRPr lang="nl-NL" sz="1500" dirty="0"/>
                    </a:p>
                  </a:txBody>
                  <a:tcPr marL="74815" marR="74815" marT="37407" marB="37407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 marL="74815" marR="74815" marT="37407" marB="37407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 marL="74815" marR="74815" marT="37407" marB="37407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 marL="74815" marR="74815" marT="37407" marB="37407"/>
                </a:tc>
              </a:tr>
              <a:tr h="30341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 (FISH)</a:t>
                      </a:r>
                      <a:endParaRPr lang="nl-NL" sz="1500" dirty="0"/>
                    </a:p>
                  </a:txBody>
                  <a:tcPr marL="74815" marR="74815" marT="37407" marB="37407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 marL="74815" marR="74815" marT="37407" marB="37407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 marL="74815" marR="74815" marT="37407" marB="37407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 marL="74815" marR="74815" marT="37407" marB="37407"/>
                </a:tc>
              </a:tr>
              <a:tr h="30341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 (E.COLI)</a:t>
                      </a:r>
                      <a:endParaRPr lang="nl-NL" sz="1500" dirty="0"/>
                    </a:p>
                  </a:txBody>
                  <a:tcPr marL="74815" marR="74815" marT="37407" marB="37407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 marL="74815" marR="74815" marT="37407" marB="37407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 marL="74815" marR="74815" marT="37407" marB="37407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 marL="74815" marR="74815" marT="37407" marB="37407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3857628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“most parsimonious” tree solution (4 mutations).</a:t>
            </a:r>
          </a:p>
          <a:p>
            <a:pPr algn="ctr"/>
            <a:r>
              <a:rPr lang="en-US" b="1" dirty="0" smtClean="0"/>
              <a:t>An algorithm that computes optimal solutions to MP, will output this tree.</a:t>
            </a:r>
            <a:endParaRPr lang="nl-NL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714612" y="2786058"/>
            <a:ext cx="1214446" cy="10715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00430" y="6286520"/>
            <a:ext cx="5286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From: http://artedi.ebc.uu.se/course/X3-2004/Phylogeny/Exercises/mp.html</a:t>
            </a:r>
            <a:endParaRPr lang="nl-NL" sz="1200" i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707904" y="1268760"/>
            <a:ext cx="13681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48064" y="83671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Input: a multiple alignment, one DNA string per species</a:t>
            </a:r>
            <a:endParaRPr lang="nl-NL" b="1" dirty="0"/>
          </a:p>
        </p:txBody>
      </p:sp>
      <p:pic>
        <p:nvPicPr>
          <p:cNvPr id="14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Maximum Parsimony (MP)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80110" lvl="1" indent="-514350"/>
            <a:r>
              <a:rPr lang="en-US" dirty="0" smtClean="0"/>
              <a:t>MP classically splits out into two problems:</a:t>
            </a:r>
          </a:p>
          <a:p>
            <a:pPr marL="1154430" lvl="2" indent="-514350"/>
            <a:r>
              <a:rPr lang="en-US" dirty="0" smtClean="0"/>
              <a:t>“Small” parsimony: </a:t>
            </a:r>
          </a:p>
          <a:p>
            <a:pPr marL="1703070" lvl="4" indent="-514350"/>
            <a:r>
              <a:rPr lang="en-US" b="1" dirty="0" smtClean="0"/>
              <a:t>Input:</a:t>
            </a:r>
            <a:r>
              <a:rPr lang="en-US" dirty="0" smtClean="0"/>
              <a:t> A tree T with its leaves </a:t>
            </a:r>
            <a:r>
              <a:rPr lang="en-US" dirty="0" err="1" smtClean="0"/>
              <a:t>labelled</a:t>
            </a:r>
            <a:r>
              <a:rPr lang="en-US" dirty="0" smtClean="0"/>
              <a:t> by DNA sequences</a:t>
            </a:r>
            <a:endParaRPr lang="en-US" b="1" dirty="0" smtClean="0"/>
          </a:p>
          <a:p>
            <a:pPr marL="1703070" lvl="4" indent="-514350"/>
            <a:r>
              <a:rPr lang="en-US" b="1" dirty="0" smtClean="0"/>
              <a:t>Output:</a:t>
            </a:r>
            <a:r>
              <a:rPr lang="en-US" dirty="0" smtClean="0"/>
              <a:t> A </a:t>
            </a:r>
            <a:r>
              <a:rPr lang="en-US" i="1" dirty="0" err="1" smtClean="0"/>
              <a:t>labelling</a:t>
            </a:r>
            <a:r>
              <a:rPr lang="en-US" dirty="0" smtClean="0"/>
              <a:t> of the interior nodes of the tree, such that the total parsimony score is minimized.</a:t>
            </a:r>
          </a:p>
          <a:p>
            <a:pPr marL="1154430" lvl="2" indent="-514350"/>
            <a:r>
              <a:rPr lang="en-US" dirty="0" smtClean="0"/>
              <a:t>“Big” parsimony: </a:t>
            </a:r>
          </a:p>
          <a:p>
            <a:pPr marL="1703070" lvl="4" indent="-514350"/>
            <a:r>
              <a:rPr lang="en-US" b="1" dirty="0" smtClean="0"/>
              <a:t>Input:</a:t>
            </a:r>
            <a:r>
              <a:rPr lang="en-US" dirty="0" smtClean="0"/>
              <a:t> A set of DNA sequences, one per species</a:t>
            </a:r>
          </a:p>
          <a:p>
            <a:pPr marL="1703070" lvl="4" indent="-514350"/>
            <a:r>
              <a:rPr lang="en-US" b="1" dirty="0" smtClean="0"/>
              <a:t>Output:</a:t>
            </a:r>
            <a:r>
              <a:rPr lang="en-US" dirty="0" smtClean="0"/>
              <a:t> The tree T and a </a:t>
            </a:r>
            <a:r>
              <a:rPr lang="en-US" dirty="0" err="1" smtClean="0"/>
              <a:t>labelling</a:t>
            </a:r>
            <a:r>
              <a:rPr lang="en-US" dirty="0" smtClean="0"/>
              <a:t> of the interior nodes of the tree T, such that the total parsimony score is minimized.</a:t>
            </a:r>
          </a:p>
          <a:p>
            <a:pPr marL="880110" lvl="1" indent="-514350"/>
            <a:r>
              <a:rPr lang="en-US" dirty="0" smtClean="0"/>
              <a:t>So the small problem is calculating the minimum parsimony score for a </a:t>
            </a:r>
            <a:r>
              <a:rPr lang="en-US" i="1" dirty="0" smtClean="0"/>
              <a:t>given</a:t>
            </a:r>
            <a:r>
              <a:rPr lang="en-US" dirty="0" smtClean="0"/>
              <a:t> tree topology, and the big problem is finding the tree with the minimum such value, ranging over all possible tree topologies. 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u="sng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GB" dirty="0"/>
          </a:p>
        </p:txBody>
      </p:sp>
      <p:pic>
        <p:nvPicPr>
          <p:cNvPr id="4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Maximum Parsimony (MP)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80110" lvl="1" indent="-514350"/>
            <a:r>
              <a:rPr lang="en-US" dirty="0" smtClean="0"/>
              <a:t>MP classically splits out into two problems:</a:t>
            </a:r>
          </a:p>
          <a:p>
            <a:pPr marL="1154430" lvl="2" indent="-514350"/>
            <a:r>
              <a:rPr lang="en-US" dirty="0" smtClean="0"/>
              <a:t>“Small” parsimony: </a:t>
            </a:r>
          </a:p>
          <a:p>
            <a:pPr marL="1703070" lvl="4" indent="-514350"/>
            <a:r>
              <a:rPr lang="en-US" b="1" dirty="0" smtClean="0"/>
              <a:t>Input:</a:t>
            </a:r>
            <a:r>
              <a:rPr lang="en-US" dirty="0" smtClean="0"/>
              <a:t> A tree T with its leaves </a:t>
            </a:r>
            <a:r>
              <a:rPr lang="en-US" dirty="0" err="1" smtClean="0"/>
              <a:t>labelled</a:t>
            </a:r>
            <a:r>
              <a:rPr lang="en-US" dirty="0" smtClean="0"/>
              <a:t> by DNA sequences</a:t>
            </a:r>
            <a:endParaRPr lang="en-US" b="1" dirty="0" smtClean="0"/>
          </a:p>
          <a:p>
            <a:pPr marL="1703070" lvl="4" indent="-514350"/>
            <a:r>
              <a:rPr lang="en-US" b="1" dirty="0" smtClean="0"/>
              <a:t>Output:</a:t>
            </a:r>
            <a:r>
              <a:rPr lang="en-US" dirty="0" smtClean="0"/>
              <a:t> A </a:t>
            </a:r>
            <a:r>
              <a:rPr lang="en-US" i="1" dirty="0" err="1" smtClean="0"/>
              <a:t>labelling</a:t>
            </a:r>
            <a:r>
              <a:rPr lang="en-US" dirty="0" smtClean="0"/>
              <a:t> of the interior nodes of the tree, such that the total parsimony score is minimized.</a:t>
            </a:r>
          </a:p>
          <a:p>
            <a:pPr marL="1154430" lvl="2" indent="-514350"/>
            <a:r>
              <a:rPr lang="en-US" dirty="0" smtClean="0"/>
              <a:t>“Big” parsimony: </a:t>
            </a:r>
          </a:p>
          <a:p>
            <a:pPr marL="1703070" lvl="4" indent="-514350"/>
            <a:r>
              <a:rPr lang="en-US" b="1" dirty="0" smtClean="0"/>
              <a:t>Input:</a:t>
            </a:r>
            <a:r>
              <a:rPr lang="en-US" dirty="0" smtClean="0"/>
              <a:t> A set of DNA sequences, one per species</a:t>
            </a:r>
          </a:p>
          <a:p>
            <a:pPr marL="1703070" lvl="4" indent="-514350"/>
            <a:r>
              <a:rPr lang="en-US" b="1" dirty="0" smtClean="0"/>
              <a:t>Output:</a:t>
            </a:r>
            <a:r>
              <a:rPr lang="en-US" dirty="0" smtClean="0"/>
              <a:t> The tree T and a </a:t>
            </a:r>
            <a:r>
              <a:rPr lang="en-US" dirty="0" err="1" smtClean="0"/>
              <a:t>labelling</a:t>
            </a:r>
            <a:r>
              <a:rPr lang="en-US" dirty="0" smtClean="0"/>
              <a:t> of the interior nodes of the tree T, such that the total parsimony score is minimized.</a:t>
            </a:r>
          </a:p>
          <a:p>
            <a:pPr marL="880110" lvl="1" indent="-514350"/>
            <a:r>
              <a:rPr lang="en-US" dirty="0" smtClean="0"/>
              <a:t>So the small problem is calculating the minimum parsimony score for a </a:t>
            </a:r>
            <a:r>
              <a:rPr lang="en-US" i="1" dirty="0" smtClean="0"/>
              <a:t>given</a:t>
            </a:r>
            <a:r>
              <a:rPr lang="en-US" dirty="0" smtClean="0"/>
              <a:t> tree topology, and the big problem is finding the tree with the minimum such value, ranging over all possible tree topologies. 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u="sng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GB" dirty="0"/>
          </a:p>
        </p:txBody>
      </p:sp>
      <p:pic>
        <p:nvPicPr>
          <p:cNvPr id="4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440160" cy="14854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1844824"/>
            <a:ext cx="7848872" cy="45243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That’s all about trees.</a:t>
            </a:r>
          </a:p>
          <a:p>
            <a:pPr algn="ctr"/>
            <a:r>
              <a:rPr lang="en-US" sz="7200" dirty="0" smtClean="0"/>
              <a:t>What about MP on networks?</a:t>
            </a:r>
            <a:endParaRPr lang="en-GB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Maximum Parsimony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We have just seen the Maximum Parsimony (MP) problem on trees, which splits into a </a:t>
            </a:r>
            <a:r>
              <a:rPr lang="en-US" i="1" dirty="0" smtClean="0"/>
              <a:t>small</a:t>
            </a:r>
            <a:r>
              <a:rPr lang="en-US" dirty="0" smtClean="0"/>
              <a:t> and a </a:t>
            </a:r>
            <a:r>
              <a:rPr lang="en-US" i="1" dirty="0" smtClean="0"/>
              <a:t>big</a:t>
            </a:r>
            <a:r>
              <a:rPr lang="en-US" dirty="0" smtClean="0"/>
              <a:t> variant. The small variant is easy, using </a:t>
            </a:r>
            <a:r>
              <a:rPr lang="en-US" i="1" dirty="0" smtClean="0"/>
              <a:t>Fitch’s algorithm, </a:t>
            </a:r>
            <a:r>
              <a:rPr lang="en-US" dirty="0" smtClean="0"/>
              <a:t>the big variant is (NP-)hard.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We can also adapt MP for </a:t>
            </a:r>
            <a:r>
              <a:rPr lang="en-US" i="1" dirty="0" smtClean="0"/>
              <a:t>networks</a:t>
            </a:r>
            <a:r>
              <a:rPr lang="en-US" dirty="0" smtClean="0"/>
              <a:t>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How should MP on networks be defined? Do the small and big variants have the same complexity as the tree version of MP?</a:t>
            </a:r>
            <a:endParaRPr lang="en-GB" dirty="0" smtClean="0"/>
          </a:p>
        </p:txBody>
      </p:sp>
      <p:sp>
        <p:nvSpPr>
          <p:cNvPr id="108546" name="AutoShape 2" descr="Viburnum sequence alignment coloured"/>
          <p:cNvSpPr>
            <a:spLocks noChangeAspect="1" noChangeArrowheads="1"/>
          </p:cNvSpPr>
          <p:nvPr/>
        </p:nvSpPr>
        <p:spPr bwMode="auto">
          <a:xfrm>
            <a:off x="155575" y="-365125"/>
            <a:ext cx="6048375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Maximum Parsimony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Today I will discuss the “</a:t>
            </a:r>
            <a:r>
              <a:rPr lang="en-US" dirty="0" err="1" smtClean="0"/>
              <a:t>softwired</a:t>
            </a:r>
            <a:r>
              <a:rPr lang="en-US" dirty="0" smtClean="0"/>
              <a:t>” (as opposed to “hardwired”) version of MP on networks.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This is the definition given in </a:t>
            </a:r>
            <a:r>
              <a:rPr lang="en-US" dirty="0" err="1" smtClean="0"/>
              <a:t>Luay’s</a:t>
            </a:r>
            <a:r>
              <a:rPr lang="en-US" dirty="0" smtClean="0"/>
              <a:t> chapter, and also the one we spend most attention on in the following article:</a:t>
            </a:r>
          </a:p>
          <a:p>
            <a:pPr lvl="1">
              <a:buFont typeface="Arial" charset="0"/>
              <a:buChar char="•"/>
            </a:pPr>
            <a:r>
              <a:rPr lang="en-GB" i="1" dirty="0" smtClean="0"/>
              <a:t>ON COMPUTING THE MAXIMUM PARSIMONY SCORE OF A PHYLOGENETIC NETWORK, </a:t>
            </a:r>
            <a:r>
              <a:rPr lang="en-GB" dirty="0" smtClean="0"/>
              <a:t>Fischer, Van </a:t>
            </a:r>
            <a:r>
              <a:rPr lang="en-GB" dirty="0" err="1" smtClean="0"/>
              <a:t>Iersel</a:t>
            </a:r>
            <a:r>
              <a:rPr lang="en-GB" dirty="0" smtClean="0"/>
              <a:t>, </a:t>
            </a:r>
            <a:r>
              <a:rPr lang="en-GB" dirty="0" err="1" smtClean="0"/>
              <a:t>Kelk</a:t>
            </a:r>
            <a:r>
              <a:rPr lang="en-GB" dirty="0" smtClean="0"/>
              <a:t>, </a:t>
            </a:r>
            <a:r>
              <a:rPr lang="en-GB" dirty="0" err="1" smtClean="0"/>
              <a:t>Scornavacca</a:t>
            </a:r>
            <a:r>
              <a:rPr lang="en-GB" dirty="0" smtClean="0"/>
              <a:t> (2013).</a:t>
            </a:r>
          </a:p>
        </p:txBody>
      </p:sp>
      <p:sp>
        <p:nvSpPr>
          <p:cNvPr id="108546" name="AutoShape 2" descr="Viburnum sequence alignment coloured"/>
          <p:cNvSpPr>
            <a:spLocks noChangeAspect="1" noChangeArrowheads="1"/>
          </p:cNvSpPr>
          <p:nvPr/>
        </p:nvSpPr>
        <p:spPr bwMode="auto">
          <a:xfrm>
            <a:off x="155575" y="-365125"/>
            <a:ext cx="6048375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Maximum Parsimony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The small parsimony problem for networks is quite natural, and defined in terms of “the trees inside”: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u="sng" dirty="0" smtClean="0"/>
              <a:t>The parsimony score of a given network N is equal to the minimum parsimony score ranging over all trees T displayed by N.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So a </a:t>
            </a:r>
            <a:r>
              <a:rPr lang="en-US" u="sng" dirty="0" smtClean="0"/>
              <a:t>naïve</a:t>
            </a:r>
            <a:r>
              <a:rPr lang="en-US" dirty="0" smtClean="0"/>
              <a:t> way to solve the small parsimony problem on networks, would be to loop through all (up to) 2</a:t>
            </a:r>
            <a:r>
              <a:rPr lang="en-US" baseline="30000" dirty="0" smtClean="0"/>
              <a:t>r</a:t>
            </a:r>
            <a:r>
              <a:rPr lang="en-US" dirty="0" smtClean="0"/>
              <a:t> trees displayed by the network, use Fitch’s algorithm on each one, and take the minimum. (Just like with trees, you can consider each DNA site separately).</a:t>
            </a:r>
          </a:p>
          <a:p>
            <a:pPr>
              <a:buFont typeface="Arial" charset="0"/>
              <a:buChar char="•"/>
            </a:pPr>
            <a:endParaRPr lang="en-GB" dirty="0" smtClean="0"/>
          </a:p>
        </p:txBody>
      </p:sp>
      <p:sp>
        <p:nvSpPr>
          <p:cNvPr id="108546" name="AutoShape 2" descr="Viburnum sequence alignment coloured"/>
          <p:cNvSpPr>
            <a:spLocks noChangeAspect="1" noChangeArrowheads="1"/>
          </p:cNvSpPr>
          <p:nvPr/>
        </p:nvSpPr>
        <p:spPr bwMode="auto">
          <a:xfrm>
            <a:off x="155575" y="-365125"/>
            <a:ext cx="6048375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r="58088"/>
          <a:stretch>
            <a:fillRect/>
          </a:stretch>
        </p:blipFill>
        <p:spPr bwMode="auto">
          <a:xfrm>
            <a:off x="827584" y="1628800"/>
            <a:ext cx="31683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4509120"/>
            <a:ext cx="267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         G             A           G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2656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55953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4509120"/>
            <a:ext cx="267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         G             A           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5229200"/>
            <a:ext cx="1994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    A       G       A       G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5373216"/>
            <a:ext cx="1845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    A       </a:t>
            </a:r>
            <a:r>
              <a:rPr lang="en-US" sz="1600" b="1" dirty="0" err="1" smtClean="0">
                <a:solidFill>
                  <a:srgbClr val="FF0000"/>
                </a:solidFill>
              </a:rPr>
              <a:t>A</a:t>
            </a:r>
            <a:r>
              <a:rPr lang="en-US" sz="1600" b="1" dirty="0" smtClean="0">
                <a:solidFill>
                  <a:srgbClr val="FF0000"/>
                </a:solidFill>
              </a:rPr>
              <a:t>       G    </a:t>
            </a:r>
            <a:r>
              <a:rPr lang="en-US" sz="1600" b="1" dirty="0" err="1" smtClean="0">
                <a:solidFill>
                  <a:srgbClr val="FF0000"/>
                </a:solidFill>
              </a:rPr>
              <a:t>G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3212976"/>
            <a:ext cx="181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sz="1600" b="1" dirty="0" smtClean="0">
                <a:solidFill>
                  <a:srgbClr val="FF0000"/>
                </a:solidFill>
              </a:rPr>
              <a:t>A       G      A    G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140968"/>
            <a:ext cx="1796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    A       G      A    G</a:t>
            </a:r>
            <a:endParaRPr lang="en-GB" sz="1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2656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55953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4509120"/>
            <a:ext cx="267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         G             A           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5229200"/>
            <a:ext cx="1994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    A       G       A       G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5373216"/>
            <a:ext cx="1845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    A       </a:t>
            </a:r>
            <a:r>
              <a:rPr lang="en-US" sz="1600" b="1" dirty="0" err="1" smtClean="0">
                <a:solidFill>
                  <a:srgbClr val="FF0000"/>
                </a:solidFill>
              </a:rPr>
              <a:t>A</a:t>
            </a:r>
            <a:r>
              <a:rPr lang="en-US" sz="1600" b="1" dirty="0" smtClean="0">
                <a:solidFill>
                  <a:srgbClr val="FF0000"/>
                </a:solidFill>
              </a:rPr>
              <a:t>       G    </a:t>
            </a:r>
            <a:r>
              <a:rPr lang="en-US" sz="1600" b="1" dirty="0" err="1" smtClean="0">
                <a:solidFill>
                  <a:srgbClr val="FF0000"/>
                </a:solidFill>
              </a:rPr>
              <a:t>G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3212976"/>
            <a:ext cx="181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sz="1600" b="1" dirty="0" smtClean="0">
                <a:solidFill>
                  <a:srgbClr val="FF0000"/>
                </a:solidFill>
              </a:rPr>
              <a:t>A       G      A    G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140968"/>
            <a:ext cx="1796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    A       G      A    G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3573016"/>
            <a:ext cx="328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1</a:t>
            </a:r>
            <a:endParaRPr lang="en-GB" sz="36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2" y="1412776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2</a:t>
            </a:r>
            <a:endParaRPr lang="en-GB" sz="36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1484784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2</a:t>
            </a:r>
            <a:endParaRPr lang="en-GB" sz="36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3573016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2</a:t>
            </a:r>
            <a:endParaRPr lang="en-GB" sz="3600" dirty="0">
              <a:solidFill>
                <a:srgbClr val="00B0F0"/>
              </a:solidFill>
            </a:endParaRPr>
          </a:p>
        </p:txBody>
      </p:sp>
      <p:pic>
        <p:nvPicPr>
          <p:cNvPr id="13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2656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trees, species trees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GB" dirty="0" smtClean="0"/>
              <a:t>However, as more data has become available, and more and more genes are being sequenced, it has become apparent that </a:t>
            </a:r>
            <a:r>
              <a:rPr lang="en-GB" i="1" dirty="0" smtClean="0"/>
              <a:t>in some cases</a:t>
            </a:r>
            <a:r>
              <a:rPr lang="en-GB" dirty="0" smtClean="0"/>
              <a:t> the gene trees can differ from each other, and from the species phylogeny.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The phenomenon of topologically distinct gene trees is called “discordance” or “incongruence”.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But what does this mean?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How can there be multiple evolutionary scenarios for different parts of the genome?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Is the classical assumption of tree-like species evolution </a:t>
            </a:r>
            <a:r>
              <a:rPr lang="en-US" i="1" dirty="0" smtClean="0"/>
              <a:t>wrong?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7172" name="AutoShape 4" descr="data:image/jpeg;base64,/9j/4AAQSkZJRgABAQAAAQABAAD/2wCEAAkGBhISEBQSEhQVFRUVFRwaExgYGRwSHhscFh0dFxoWGBoZHCYeICUjGh8WIC8hJScsLS0uFx40NTwtNTIrOCoBCQoKDQsNGQ4OGjUlHiQuNDU1NTU0NDQ1NTUvNTQvMTU0KTQ1MTI0MDQ0NC80NC80NDQ0NC0tNC81NDUsLTU0NP/AABEIAEsAUwMBIgACEQEDEQH/xAAbAAACAwEBAQAAAAAAAAAAAAAABQQGBwMCAf/EADsQAAIABAMGBAMECQUAAAAAAAECAAMEERIhMQUTIkFRYQYycYGRobEHFFPBQlJicoKSotHxFiQzwuH/xAAbAQABBQEBAAAAAAAAAAAAAAAEAAECAwUGB//EACoRAAEDAwMDAgcBAAAAAAAAAAEAAgMEESEFEjETQXFR0RRhgZGh4fAG/9oADAMBAAIRAxEAPwDcYIIISSITeIvFcijls8xrsoyRc2JOSr2ubC5sI41O1HqJhlSGwouU2aNe6y/pi+HWKp4m8NmunyqCUrSqSSwmVs3MGY1uGSjHNmsSWbMLiHMWgT4kPdZnA5Pt/fdWbLDK8eGvtE2nPnIZlEppp7FaecpZVBF7YjxHC1iA1hc56RaNv+Jp9HTvUTZCFUAySaSzMxCqqgy8yzED3jvT7UXepTUwTDKA3h0VEXhEtANToMsl552ETdpPNwXlbsspxFZmQYDUYh5TzDWNrQzpmuNw4/j2SAtghZh4U+1Wt++iVtOWJCTTwK0sysAY2RgzG5GKym/UHrGvqwIuDcHQjOM08eUEja9IEVxJqpd2p95wXOjIG8rK1rYlJFwDErwhtWoFPiMp5U+TZaymcFVY/jSToMQBPDle/YxJ9S1o3du/y+iQZfHdaFBEegr0nSxMQ3B9iCNVI5ERIgkEOFxwoEWwUQQQQ6ZEV/xZtQogkobPNvcjVUHmI7nyj1J5RYIz7atVvKuc3JW3a+kvI/1YoytWqTTUxLeThEU7N789k+2TLEuUqgAZf4+UelkicjzZsxlp1vwg4MSpqzsOKxseEWy1vESTO4MtcP5Q12U0t6dZbAFTLCkHmCLEH5wBpJZOdp4aApz3bkcpNR+IaSpkq9LluWQoLBOFn3ZsByPELenaHVbLxzJck+VizOOqpbhPYsVv1AI5wh2X4Ro6JzLpVIxsJk4k4skN0X3ex9FPaHFXVYHlzTohIfsrixb2IU+l4LqqiFtWGA4wqYmv2XdykP8Aryln7QfZryQcL7sYhiubG7BStsIta9+kOKJymOSSTumspOfAwDKD6Alf4YnChpRONSJab0jN7DFb19OcKFqcTzJo0dhh7qgwhvc3PpaLdWljija4c3TUzXkkFR6St+7VR/CmMA45Anyv7HhPYjpFzjPdrWcsDzFvyi4+Hq0zaWU58xWzfvLwt8wYB0Sq6gfCexx4RFSy1nJjBBBHRINQNp7ZlyMIbEzN5UUAkganMgADLMkaxnNNU3JZgwxTGIJBsSzE5MOE37HOHviknf1B5iSoX0sxy98Ud61FamdRa27OH2F1t6WEcTq9YZpXQuwGnC0oGbGhw7qLTTsokS7jysVvyFjr0vpCqkqLgHqB84YS5kc82aandeNxB+SKLWu5CmSWw6czck5knqTHs1BhcdpJewJcjUIC9vW2Q9zB99P4Uz+j6Y4oJlJuTyn2hdjTJpY2/VxHD/Le3tpBNnRHO0U0N1PRgU+BOR9jHifOiZfM4jeSfKW0DhRayZ1iweBtpSzI3WNce8mFVvmQWvcdeekJtk0yTZrlwGCAAA5i7XJNvQAe5j5XSFRpqpwgKsxLZYXGLiXpmoOXfqY2dOqhRP32v6/VUSt6g2rQ4I40k4tLRjqygn3F4I9CWSq94rpcMyXOtwsN0/xunxu6/wASwroCRLwN+jw36ryPwsD3Bi6VtIs2W0txdWFj/cdxrGezKoy5jS2JJV2VWtYPgNiR36j8o4v/AEFCRJ128O58j9LSpZLt2nsoby3k8LZjRWGh6A9DBTVBmgFiQn6gNieuM/8AUe8SZtSGBBzB1ELd7hYrfLl6H+2kYbQXjIyizhPZU4AACwA0AyHwjmigG+Jye7Eg+o0hYtXH01cV9EpXTKbUC1uXSFc98JFjhUai+XYAco8TKuO9CgBDt5v0f2f/AHvE2s6Yulymmw5bKrswILtcA5GwAAv05xzwmaWw6z3CJ+7pi+G8f0j0a4Aa+sPPCdBj/wBy2hBEkdBoznubWA5Ad4I02jfV1ORjk+Aq5niNl1ZUQAADQaQR6gj0lYyIrm3PDRdmeWFYPnMltkCRliU8jkPhfKLHBA9RTR1LOnILhTY8sN2rM53h6pDWSTN9GwuP58X1MMJ/2dzCiss0b3CN4rZrf9llFx8DF8ggGLSKaO97m/qrnVLysoqPC1bL1kM3dCswfUN8o5S9g1jGwp53uAnzZgI1yCIHRqcnkp/in+izmg+z6of/AJmWUvMA7xvlwj4mF+0pbyJzSmHlPCzcIYcm0+katHiZKVtQD6i8KbR4HsDWYPryk2qeDcrN9l7LM0gqDOa+WRWUp6sTrbpmegjQdmUO5lLLvewzPUklmPuxJiSq20j7F9Dp0dHcg3J7+wUJZjL4RBBBGk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4" name="AutoShape 6" descr="data:image/jpeg;base64,/9j/4AAQSkZJRgABAQAAAQABAAD/2wCEAAkGBhISEBQSEhQVFRUVFRwaExgYGRwSHhscFh0dFxoWGBoZHCYeICUjGh8WIC8hJScsLS0uFx40NTwtNTIrOCoBCQoKDQsNGQ4OGjUlHiQuNDU1NTU0NDQ1NTUvNTQvMTU0KTQ1MTI0MDQ0NC80NC80NDQ0NC0tNC81NDUsLTU0NP/AABEIAEsAUwMBIgACEQEDEQH/xAAbAAACAwEBAQAAAAAAAAAAAAAABQQGBwMCAf/EADsQAAIABAMGBAMECQUAAAAAAAECAAMEERIhMQUTIkFRYQYycYGRobEHFFPBQlJicoKSotHxFiQzwuH/xAAbAQABBQEBAAAAAAAAAAAAAAAEAAECAwUGB//EACoRAAEDAwMDAgcBAAAAAAAAAAEAAgMEESEFEjETQXFR0RRhgZGh4fAG/9oADAMBAAIRAxEAPwDcYIIISSITeIvFcijls8xrsoyRc2JOSr2ubC5sI41O1HqJhlSGwouU2aNe6y/pi+HWKp4m8NmunyqCUrSqSSwmVs3MGY1uGSjHNmsSWbMLiHMWgT4kPdZnA5Pt/fdWbLDK8eGvtE2nPnIZlEppp7FaecpZVBF7YjxHC1iA1hc56RaNv+Jp9HTvUTZCFUAySaSzMxCqqgy8yzED3jvT7UXepTUwTDKA3h0VEXhEtANToMsl552ETdpPNwXlbsspxFZmQYDUYh5TzDWNrQzpmuNw4/j2SAtghZh4U+1Wt++iVtOWJCTTwK0sysAY2RgzG5GKym/UHrGvqwIuDcHQjOM08eUEja9IEVxJqpd2p95wXOjIG8rK1rYlJFwDErwhtWoFPiMp5U+TZaymcFVY/jSToMQBPDle/YxJ9S1o3du/y+iQZfHdaFBEegr0nSxMQ3B9iCNVI5ERIgkEOFxwoEWwUQQQQ6ZEV/xZtQogkobPNvcjVUHmI7nyj1J5RYIz7atVvKuc3JW3a+kvI/1YoytWqTTUxLeThEU7N789k+2TLEuUqgAZf4+UelkicjzZsxlp1vwg4MSpqzsOKxseEWy1vESTO4MtcP5Q12U0t6dZbAFTLCkHmCLEH5wBpJZOdp4aApz3bkcpNR+IaSpkq9LluWQoLBOFn3ZsByPELenaHVbLxzJck+VizOOqpbhPYsVv1AI5wh2X4Ro6JzLpVIxsJk4k4skN0X3ex9FPaHFXVYHlzTohIfsrixb2IU+l4LqqiFtWGA4wqYmv2XdykP8Aryln7QfZryQcL7sYhiubG7BStsIta9+kOKJymOSSTumspOfAwDKD6Alf4YnChpRONSJab0jN7DFb19OcKFqcTzJo0dhh7qgwhvc3PpaLdWljija4c3TUzXkkFR6St+7VR/CmMA45Anyv7HhPYjpFzjPdrWcsDzFvyi4+Hq0zaWU58xWzfvLwt8wYB0Sq6gfCexx4RFSy1nJjBBBHRINQNp7ZlyMIbEzN5UUAkganMgADLMkaxnNNU3JZgwxTGIJBsSzE5MOE37HOHviknf1B5iSoX0sxy98Ud61FamdRa27OH2F1t6WEcTq9YZpXQuwGnC0oGbGhw7qLTTsokS7jysVvyFjr0vpCqkqLgHqB84YS5kc82aandeNxB+SKLWu5CmSWw6czck5knqTHs1BhcdpJewJcjUIC9vW2Q9zB99P4Uz+j6Y4oJlJuTyn2hdjTJpY2/VxHD/Le3tpBNnRHO0U0N1PRgU+BOR9jHifOiZfM4jeSfKW0DhRayZ1iweBtpSzI3WNce8mFVvmQWvcdeekJtk0yTZrlwGCAAA5i7XJNvQAe5j5XSFRpqpwgKsxLZYXGLiXpmoOXfqY2dOqhRP32v6/VUSt6g2rQ4I40k4tLRjqygn3F4I9CWSq94rpcMyXOtwsN0/xunxu6/wASwroCRLwN+jw36ryPwsD3Bi6VtIs2W0txdWFj/cdxrGezKoy5jS2JJV2VWtYPgNiR36j8o4v/AEFCRJ128O58j9LSpZLt2nsoby3k8LZjRWGh6A9DBTVBmgFiQn6gNieuM/8AUe8SZtSGBBzB1ELd7hYrfLl6H+2kYbQXjIyizhPZU4AACwA0AyHwjmigG+Jye7Eg+o0hYtXH01cV9EpXTKbUC1uXSFc98JFjhUai+XYAco8TKuO9CgBDt5v0f2f/AHvE2s6Yulymmw5bKrswILtcA5GwAAv05xzwmaWw6z3CJ+7pi+G8f0j0a4Aa+sPPCdBj/wBy2hBEkdBoznubWA5Ad4I02jfV1ORjk+Aq5niNl1ZUQAADQaQR6gj0lYyIrm3PDRdmeWFYPnMltkCRliU8jkPhfKLHBA9RTR1LOnILhTY8sN2rM53h6pDWSTN9GwuP58X1MMJ/2dzCiss0b3CN4rZrf9llFx8DF8ggGLSKaO97m/qrnVLysoqPC1bL1kM3dCswfUN8o5S9g1jGwp53uAnzZgI1yCIHRqcnkp/in+izmg+z6of/AJmWUvMA7xvlwj4mF+0pbyJzSmHlPCzcIYcm0+katHiZKVtQD6i8KbR4HsDWYPryk2qeDcrN9l7LM0gqDOa+WRWUp6sTrbpmegjQdmUO5lLLvewzPUklmPuxJiSq20j7F9Dp0dHcg3J7+wUJZjL4RBBBGk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6" name="Picture 8" descr="https://encrypted-tbn1.gstatic.com/images?q=tbn:ANd9GcQpTU97Qg5U0b8-sGnxZSFQ2f2tJMgJW2UhAam0k04rWTg57-fJ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877272"/>
            <a:ext cx="1047750" cy="82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55953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4509120"/>
            <a:ext cx="267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         G             A           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5229200"/>
            <a:ext cx="1994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    A       G       A       G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5373216"/>
            <a:ext cx="1845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    A       </a:t>
            </a:r>
            <a:r>
              <a:rPr lang="en-US" sz="1600" b="1" dirty="0" err="1" smtClean="0">
                <a:solidFill>
                  <a:srgbClr val="FF0000"/>
                </a:solidFill>
              </a:rPr>
              <a:t>A</a:t>
            </a:r>
            <a:r>
              <a:rPr lang="en-US" sz="1600" b="1" dirty="0" smtClean="0">
                <a:solidFill>
                  <a:srgbClr val="FF0000"/>
                </a:solidFill>
              </a:rPr>
              <a:t>       G    </a:t>
            </a:r>
            <a:r>
              <a:rPr lang="en-US" sz="1600" b="1" dirty="0" err="1" smtClean="0">
                <a:solidFill>
                  <a:srgbClr val="FF0000"/>
                </a:solidFill>
              </a:rPr>
              <a:t>G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3212976"/>
            <a:ext cx="181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sz="1600" b="1" dirty="0" smtClean="0">
                <a:solidFill>
                  <a:srgbClr val="FF0000"/>
                </a:solidFill>
              </a:rPr>
              <a:t>A       G      A    G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140968"/>
            <a:ext cx="1796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    A       G      A    G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3573016"/>
            <a:ext cx="328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1</a:t>
            </a:r>
            <a:endParaRPr lang="en-GB" sz="36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2" y="1412776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2</a:t>
            </a:r>
            <a:endParaRPr lang="en-GB" sz="36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1484784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2</a:t>
            </a:r>
            <a:endParaRPr lang="en-GB" sz="36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3573016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2</a:t>
            </a:r>
            <a:endParaRPr lang="en-GB" sz="36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580526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lowest-scoring tree has a parsimony score of</a:t>
            </a:r>
          </a:p>
          <a:p>
            <a:pPr algn="ctr"/>
            <a:r>
              <a:rPr lang="en-US" dirty="0" smtClean="0"/>
              <a:t>1. So the parsimony score of the network (for this DNA string) is 1.</a:t>
            </a:r>
          </a:p>
        </p:txBody>
      </p:sp>
      <p:pic>
        <p:nvPicPr>
          <p:cNvPr id="14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2656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Maximum Parsimony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If the DNA string contains more than 1 site, you can solve for each site separately and sum/combine.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This allows each DNA site to choose its “</a:t>
            </a:r>
            <a:r>
              <a:rPr lang="en-US" dirty="0" err="1" smtClean="0"/>
              <a:t>favourite</a:t>
            </a:r>
            <a:r>
              <a:rPr lang="en-US" dirty="0" smtClean="0"/>
              <a:t>” tree in the network, independently of the others.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From a </a:t>
            </a:r>
            <a:r>
              <a:rPr lang="en-US" dirty="0" err="1" smtClean="0"/>
              <a:t>modelling</a:t>
            </a:r>
            <a:r>
              <a:rPr lang="en-US" dirty="0" smtClean="0"/>
              <a:t> perspective this is both a strength and a weakness (too liberal).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In any case: just solving the small parsimony problem on a network is, from a computational perspective, </a:t>
            </a:r>
            <a:r>
              <a:rPr lang="en-US" u="sng" dirty="0" smtClean="0"/>
              <a:t>extremely</a:t>
            </a:r>
            <a:r>
              <a:rPr lang="en-US" dirty="0" smtClean="0"/>
              <a:t> hard (NP-hard </a:t>
            </a:r>
            <a:r>
              <a:rPr lang="en-US" i="1" dirty="0" smtClean="0"/>
              <a:t>and</a:t>
            </a:r>
            <a:r>
              <a:rPr lang="en-US" dirty="0" smtClean="0"/>
              <a:t> </a:t>
            </a:r>
            <a:r>
              <a:rPr lang="en-US" dirty="0" err="1" smtClean="0"/>
              <a:t>inapproximable</a:t>
            </a:r>
            <a:r>
              <a:rPr lang="en-US" dirty="0" smtClean="0"/>
              <a:t>). Compare this with trees, where it is very easy…</a:t>
            </a:r>
            <a:endParaRPr lang="en-GB" dirty="0" smtClean="0"/>
          </a:p>
        </p:txBody>
      </p:sp>
      <p:sp>
        <p:nvSpPr>
          <p:cNvPr id="108546" name="AutoShape 2" descr="Viburnum sequence alignment coloured"/>
          <p:cNvSpPr>
            <a:spLocks noChangeAspect="1" noChangeArrowheads="1"/>
          </p:cNvSpPr>
          <p:nvPr/>
        </p:nvSpPr>
        <p:spPr bwMode="auto">
          <a:xfrm>
            <a:off x="155575" y="-365125"/>
            <a:ext cx="6048375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Maximum Parsimony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Fortunately we have shown that the small parsimony problem on networks can be solved quite well in practice using Integer Linear Programming (ILP).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The ILP is part of our software </a:t>
            </a:r>
            <a:r>
              <a:rPr lang="en-US" i="1" dirty="0" err="1" smtClean="0"/>
              <a:t>MPNet</a:t>
            </a:r>
            <a:r>
              <a:rPr lang="en-US" dirty="0" smtClean="0"/>
              <a:t>, downloadable from the internet.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The ILP is shown on the next slide. Don’t worry if you don’t understand what it means.</a:t>
            </a:r>
            <a:endParaRPr lang="en-GB" dirty="0" smtClean="0"/>
          </a:p>
        </p:txBody>
      </p:sp>
      <p:sp>
        <p:nvSpPr>
          <p:cNvPr id="108546" name="AutoShape 2" descr="Viburnum sequence alignment coloured"/>
          <p:cNvSpPr>
            <a:spLocks noChangeAspect="1" noChangeArrowheads="1"/>
          </p:cNvSpPr>
          <p:nvPr/>
        </p:nvSpPr>
        <p:spPr bwMode="auto">
          <a:xfrm>
            <a:off x="155575" y="-365125"/>
            <a:ext cx="6048375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31594" t="27990" r="11707" b="19090"/>
          <a:stretch>
            <a:fillRect/>
          </a:stretch>
        </p:blipFill>
        <p:spPr bwMode="auto">
          <a:xfrm>
            <a:off x="0" y="1196752"/>
            <a:ext cx="901128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3419" t="18000" r="1076" b="8412"/>
          <a:stretch>
            <a:fillRect/>
          </a:stretch>
        </p:blipFill>
        <p:spPr bwMode="auto">
          <a:xfrm>
            <a:off x="179512" y="1124744"/>
            <a:ext cx="88220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584" y="57332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of </a:t>
            </a:r>
            <a:r>
              <a:rPr lang="en-US" i="1" dirty="0" err="1" smtClean="0"/>
              <a:t>MPNet</a:t>
            </a:r>
            <a:r>
              <a:rPr lang="en-US" dirty="0" smtClean="0"/>
              <a:t> for a large network. Red edges are where mutations</a:t>
            </a:r>
          </a:p>
          <a:p>
            <a:pPr algn="ctr"/>
            <a:r>
              <a:rPr lang="en-US" dirty="0" smtClean="0"/>
              <a:t>are incurred on an edge. Blue edges are edges feeding into hybridizations.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parsimony…?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Of course, just as the essence of solving MP on trees is finding the best </a:t>
            </a:r>
            <a:r>
              <a:rPr lang="en-US" i="1" dirty="0" smtClean="0"/>
              <a:t>tree </a:t>
            </a:r>
            <a:r>
              <a:rPr lang="en-US" dirty="0" smtClean="0"/>
              <a:t>(i.e. “big” parsimony), for MP on networks we want to find the best </a:t>
            </a:r>
            <a:r>
              <a:rPr lang="en-US" i="1" dirty="0" smtClean="0"/>
              <a:t>network</a:t>
            </a:r>
            <a:r>
              <a:rPr lang="en-US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There’s a weird catch though: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Adding hybridizations to a network can allow you to arbitrarily improve the parsimony score. So you have to first limit the number of hybridizations to have a “sensible” problem.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But even when you bound the search space to networks with a small number of hybridizations, the problem is </a:t>
            </a:r>
            <a:r>
              <a:rPr lang="en-US" i="1" dirty="0" smtClean="0"/>
              <a:t>insanely </a:t>
            </a:r>
            <a:r>
              <a:rPr lang="en-US" dirty="0" smtClean="0"/>
              <a:t>hard: there are so many networks! It’s at least as hard as the big parsimony problem on trees.</a:t>
            </a:r>
            <a:endParaRPr lang="en-GB" dirty="0" smtClean="0"/>
          </a:p>
        </p:txBody>
      </p:sp>
      <p:sp>
        <p:nvSpPr>
          <p:cNvPr id="108546" name="AutoShape 2" descr="Viburnum sequence alignment coloured"/>
          <p:cNvSpPr>
            <a:spLocks noChangeAspect="1" noChangeArrowheads="1"/>
          </p:cNvSpPr>
          <p:nvPr/>
        </p:nvSpPr>
        <p:spPr bwMode="auto">
          <a:xfrm>
            <a:off x="155575" y="-365125"/>
            <a:ext cx="6048375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parsimony…?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There has been some preliminary work on solving the big parsimony problem for very small datasets, see our </a:t>
            </a:r>
            <a:r>
              <a:rPr lang="en-GB" i="1" dirty="0" smtClean="0"/>
              <a:t>ON COMPUTING THE MAXIMUM PARSIMONY SCORE OF A PHYLOGENETIC NETWORK </a:t>
            </a:r>
            <a:r>
              <a:rPr lang="en-GB" dirty="0" smtClean="0"/>
              <a:t>article for a literature survey.</a:t>
            </a:r>
          </a:p>
          <a:p>
            <a:pPr>
              <a:buFont typeface="Arial" charset="0"/>
              <a:buChar char="•"/>
            </a:pP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It remains a challenge to balance computational tractability with biological relevance. Lots of work to do here. A notable case study that was undertaken a few years ago: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GB" dirty="0" smtClean="0"/>
          </a:p>
        </p:txBody>
      </p:sp>
      <p:sp>
        <p:nvSpPr>
          <p:cNvPr id="108546" name="AutoShape 2" descr="Viburnum sequence alignment coloured"/>
          <p:cNvSpPr>
            <a:spLocks noChangeAspect="1" noChangeArrowheads="1"/>
          </p:cNvSpPr>
          <p:nvPr/>
        </p:nvSpPr>
        <p:spPr bwMode="auto">
          <a:xfrm>
            <a:off x="155575" y="-365125"/>
            <a:ext cx="6048375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print"/>
          <a:srcRect l="8560" t="22320" r="11707" b="10000"/>
          <a:stretch>
            <a:fillRect/>
          </a:stretch>
        </p:blipFill>
        <p:spPr bwMode="auto">
          <a:xfrm>
            <a:off x="105679" y="1429125"/>
            <a:ext cx="882257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25430" r="9247" b="17870"/>
          <a:stretch>
            <a:fillRect/>
          </a:stretch>
        </p:blipFill>
        <p:spPr bwMode="auto">
          <a:xfrm>
            <a:off x="126558" y="1692515"/>
            <a:ext cx="8820472" cy="399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43808" y="5949280"/>
            <a:ext cx="372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(HGT edge ≈ hybridization vertex).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That’s it…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I’ve tried to give you a very quick tour through the world of phylogenetic networks.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Of course, it’s only a snapshot of a very large and exciting field, and is biased towards my own (combinatorial) mathematical preferences/prejudices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I hope you’ve enjoyed it. Don’t hesitate to get in touch if you have any questions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http://skelk.sdf-eu.org</a:t>
            </a:r>
          </a:p>
          <a:p>
            <a:pPr>
              <a:buFont typeface="Arial" charset="0"/>
              <a:buChar char="•"/>
            </a:pPr>
            <a:endParaRPr lang="en-GB" dirty="0" smtClean="0"/>
          </a:p>
        </p:txBody>
      </p:sp>
      <p:sp>
        <p:nvSpPr>
          <p:cNvPr id="108546" name="AutoShape 2" descr="Viburnum sequence alignment coloured"/>
          <p:cNvSpPr>
            <a:spLocks noChangeAspect="1" noChangeArrowheads="1"/>
          </p:cNvSpPr>
          <p:nvPr/>
        </p:nvSpPr>
        <p:spPr bwMode="auto">
          <a:xfrm>
            <a:off x="155575" y="-365125"/>
            <a:ext cx="6048375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trees, species trees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GB" dirty="0" smtClean="0"/>
              <a:t> What we now sometimes see: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2924944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259632" y="2780928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491880" y="2780928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52120" y="2780928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547664" y="3212976"/>
            <a:ext cx="82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1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23928" y="3212976"/>
            <a:ext cx="86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2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3212976"/>
            <a:ext cx="86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3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320321" y="270861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9781" t="28935" r="51869" b="31375"/>
          <a:stretch>
            <a:fillRect/>
          </a:stretch>
        </p:blipFill>
        <p:spPr bwMode="auto">
          <a:xfrm>
            <a:off x="755576" y="3501008"/>
            <a:ext cx="2736304" cy="23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20469" t="29210" r="51772" b="30155"/>
          <a:stretch>
            <a:fillRect/>
          </a:stretch>
        </p:blipFill>
        <p:spPr bwMode="auto">
          <a:xfrm>
            <a:off x="5868144" y="3645024"/>
            <a:ext cx="2439900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20469" t="30155" r="51772" b="28265"/>
          <a:stretch>
            <a:fillRect/>
          </a:stretch>
        </p:blipFill>
        <p:spPr bwMode="auto">
          <a:xfrm>
            <a:off x="3275856" y="3501008"/>
            <a:ext cx="2736304" cy="256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899592" y="580526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Three distinct gene trees!</a:t>
            </a:r>
          </a:p>
          <a:p>
            <a:pPr algn="ctr"/>
            <a:r>
              <a:rPr lang="en-US" dirty="0" smtClean="0"/>
              <a:t>So what is the species tree? Can we even say there is a species “tree”? </a:t>
            </a:r>
            <a:endParaRPr lang="en-GB" dirty="0"/>
          </a:p>
        </p:txBody>
      </p:sp>
      <p:pic>
        <p:nvPicPr>
          <p:cNvPr id="16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260648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utoShape 2" descr="Viburnum sequence alignment coloured"/>
          <p:cNvSpPr>
            <a:spLocks noChangeAspect="1" noChangeArrowheads="1"/>
          </p:cNvSpPr>
          <p:nvPr/>
        </p:nvSpPr>
        <p:spPr bwMode="auto">
          <a:xfrm>
            <a:off x="155575" y="-365125"/>
            <a:ext cx="6048375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36909" t="45000" r="45963" b="14366"/>
          <a:stretch>
            <a:fillRect/>
          </a:stretch>
        </p:blipFill>
        <p:spPr bwMode="auto">
          <a:xfrm>
            <a:off x="6084168" y="908720"/>
            <a:ext cx="2736304" cy="405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The Genealogical World of Phylogenetic Networ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28" y="5235285"/>
            <a:ext cx="8892480" cy="1417240"/>
          </a:xfrm>
          <a:prstGeom prst="rect">
            <a:avLst/>
          </a:prstGeom>
          <a:noFill/>
        </p:spPr>
      </p:pic>
      <p:pic>
        <p:nvPicPr>
          <p:cNvPr id="18438" name="Picture 6" descr="Publications on phylogenetic networks per ye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5657767" cy="15841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1052736"/>
            <a:ext cx="4037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http://www2.lirmm.fr/~gambette/PhylogeneticNetworks/</a:t>
            </a:r>
            <a:endParaRPr lang="en-GB" sz="1200" dirty="0"/>
          </a:p>
        </p:txBody>
      </p:sp>
      <p:pic>
        <p:nvPicPr>
          <p:cNvPr id="18440" name="Picture 8" descr="http://www.lirmm.fr/~gambette/South%20Park%20Phylogenetic%20Networ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132856"/>
            <a:ext cx="3810000" cy="29718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79912" y="328498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Shameless</a:t>
            </a:r>
          </a:p>
          <a:p>
            <a:pPr algn="ctr"/>
            <a:r>
              <a:rPr lang="en-US" dirty="0" smtClean="0"/>
              <a:t>propaganda.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tree to rule them all…?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There is nothing wrong with the idea of tree-like evolution.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What </a:t>
            </a:r>
            <a:r>
              <a:rPr lang="en-US" i="1" u="sng" dirty="0" smtClean="0"/>
              <a:t>is</a:t>
            </a:r>
            <a:r>
              <a:rPr lang="en-US" dirty="0" smtClean="0"/>
              <a:t> wrong with the classical view of evolution, is that there is a </a:t>
            </a:r>
            <a:r>
              <a:rPr lang="en-US" i="1" dirty="0" smtClean="0"/>
              <a:t>single </a:t>
            </a:r>
            <a:r>
              <a:rPr lang="en-US" dirty="0" smtClean="0"/>
              <a:t>tree that can simultaneously explain everything, in all cases.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The reality is more complex. There are often </a:t>
            </a:r>
            <a:r>
              <a:rPr lang="en-US" i="1" dirty="0" smtClean="0"/>
              <a:t>multiple</a:t>
            </a:r>
            <a:r>
              <a:rPr lang="en-US" dirty="0" smtClean="0"/>
              <a:t> conflicting tree signals involved.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There are actually many different evolutionary phenomena that can cause multiple conflicting tree signals to arise.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4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440160" cy="1485449"/>
          </a:xfrm>
          <a:prstGeom prst="rect">
            <a:avLst/>
          </a:prstGeom>
          <a:noFill/>
        </p:spPr>
      </p:pic>
      <p:pic>
        <p:nvPicPr>
          <p:cNvPr id="8194" name="Picture 2" descr="https://encrypted-tbn2.gstatic.com/images?q=tbn:ANd9GcRpSdUvsa4z1BxBi9P5uTZh8llCcYuYxCsXBBSH_ng2X8DCxA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877272"/>
            <a:ext cx="1008112" cy="847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GB" dirty="0" smtClean="0"/>
              <a:t> If you feed tree-building software DNA data that actually contains multiple distinct tree signals, it will still produce a single tree for you. </a:t>
            </a:r>
            <a:r>
              <a:rPr lang="en-GB" u="sng" dirty="0" smtClean="0"/>
              <a:t>But this tree can be (very) misleading.</a:t>
            </a: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 Sometimes there are clues about this:</a:t>
            </a:r>
          </a:p>
          <a:p>
            <a:pPr lvl="1">
              <a:buFont typeface="Arial" charset="0"/>
              <a:buChar char="•"/>
            </a:pPr>
            <a:r>
              <a:rPr lang="en-GB" sz="2600" dirty="0" smtClean="0"/>
              <a:t> Algorithms build very badly supported trees</a:t>
            </a:r>
          </a:p>
          <a:p>
            <a:pPr lvl="1">
              <a:buFont typeface="Arial" charset="0"/>
              <a:buChar char="•"/>
            </a:pPr>
            <a:r>
              <a:rPr lang="en-GB" sz="2600" dirty="0" smtClean="0"/>
              <a:t> Extra knowledge about the underlying evolutionary mechanisms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 But in general it is </a:t>
            </a:r>
            <a:r>
              <a:rPr lang="en-GB" u="sng" dirty="0" smtClean="0"/>
              <a:t>extremely</a:t>
            </a:r>
            <a:r>
              <a:rPr lang="en-GB" dirty="0" smtClean="0"/>
              <a:t> easy to confuse non-treelike evolution with a noisy tree signal </a:t>
            </a:r>
            <a:r>
              <a:rPr lang="en-GB" dirty="0" smtClean="0">
                <a:sym typeface="Wingdings" pitchFamily="2" charset="2"/>
              </a:rPr>
              <a:t></a:t>
            </a:r>
            <a:endParaRPr lang="en-GB" dirty="0" smtClean="0"/>
          </a:p>
        </p:txBody>
      </p:sp>
      <p:pic>
        <p:nvPicPr>
          <p:cNvPr id="4" name="Picture 2" descr="http://www.envoz.nl/files/nieuwsbrief/Nieuwsbrief%202012-4/Red-St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440160" cy="148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3612</TotalTime>
  <Words>3339</Words>
  <Application>Microsoft Office PowerPoint</Application>
  <PresentationFormat>On-screen Show (4:3)</PresentationFormat>
  <Paragraphs>372</Paragraphs>
  <Slides>70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Flow</vt:lpstr>
      <vt:lpstr>Phylogenetic networks  Dr. Steven Kelk Maastricht University  Liege, November 2013 </vt:lpstr>
      <vt:lpstr>Recommended reading…</vt:lpstr>
      <vt:lpstr>Gene trees, species trees</vt:lpstr>
      <vt:lpstr>Gene trees, species trees</vt:lpstr>
      <vt:lpstr>Gene trees, species trees</vt:lpstr>
      <vt:lpstr>Gene trees, species trees</vt:lpstr>
      <vt:lpstr>Gene trees, species trees</vt:lpstr>
      <vt:lpstr>One tree to rule them all…?</vt:lpstr>
      <vt:lpstr>So what?</vt:lpstr>
      <vt:lpstr>Why might we get weak support for a tree?</vt:lpstr>
      <vt:lpstr>Why might we get weak support for a tree?</vt:lpstr>
      <vt:lpstr>Very briefly: trees in trees…</vt:lpstr>
      <vt:lpstr>Trees in networks</vt:lpstr>
      <vt:lpstr>Phylogenetic networks: 2 types</vt:lpstr>
      <vt:lpstr>Phylogenetic networks: 2 types</vt:lpstr>
      <vt:lpstr>Briefly: data-display networks</vt:lpstr>
      <vt:lpstr>Briefly: data-display networks</vt:lpstr>
      <vt:lpstr>Briefly: data-display networks</vt:lpstr>
      <vt:lpstr>Briefly: data-display networks</vt:lpstr>
      <vt:lpstr>Briefly: data-display networks</vt:lpstr>
      <vt:lpstr>Briefly: data-display networks</vt:lpstr>
      <vt:lpstr>Briefly: data-display networks</vt:lpstr>
      <vt:lpstr>Briefly: data-display networks</vt:lpstr>
      <vt:lpstr>Evolutionary phylogenetic networks</vt:lpstr>
      <vt:lpstr>Evolutionary phylogenetic networks</vt:lpstr>
      <vt:lpstr>Evolutionary phylogenetic networks</vt:lpstr>
      <vt:lpstr>Evolutionary phylogenetic networks</vt:lpstr>
      <vt:lpstr>Roadmap…</vt:lpstr>
      <vt:lpstr>The trees inside…</vt:lpstr>
      <vt:lpstr>The trees inside…</vt:lpstr>
      <vt:lpstr>Slide 31</vt:lpstr>
      <vt:lpstr>Slide 32</vt:lpstr>
      <vt:lpstr>Slide 33</vt:lpstr>
      <vt:lpstr>Slide 34</vt:lpstr>
      <vt:lpstr>Slide 35</vt:lpstr>
      <vt:lpstr>Slide 36</vt:lpstr>
      <vt:lpstr>How many trees in a network?</vt:lpstr>
      <vt:lpstr>A natural goal</vt:lpstr>
      <vt:lpstr>Slide 39</vt:lpstr>
      <vt:lpstr>Slide 40</vt:lpstr>
      <vt:lpstr>Slide 41</vt:lpstr>
      <vt:lpstr>A natural goal</vt:lpstr>
      <vt:lpstr>Minimum Hybridization</vt:lpstr>
      <vt:lpstr>Minimum Hybridization</vt:lpstr>
      <vt:lpstr>Minimum Hybridization</vt:lpstr>
      <vt:lpstr>Slide 46</vt:lpstr>
      <vt:lpstr>Slide 47</vt:lpstr>
      <vt:lpstr>Minimum Hybridization</vt:lpstr>
      <vt:lpstr>Slide 49</vt:lpstr>
      <vt:lpstr>Minimum Hybridization</vt:lpstr>
      <vt:lpstr>Slide 51</vt:lpstr>
      <vt:lpstr>Maximum Parsimony (MP)</vt:lpstr>
      <vt:lpstr>Maximum Parsimony (MP)</vt:lpstr>
      <vt:lpstr>Maximum Parsimony</vt:lpstr>
      <vt:lpstr>Maximum Parsimony</vt:lpstr>
      <vt:lpstr>Maximum Parsimony</vt:lpstr>
      <vt:lpstr>Slide 57</vt:lpstr>
      <vt:lpstr>Slide 58</vt:lpstr>
      <vt:lpstr>Slide 59</vt:lpstr>
      <vt:lpstr>Slide 60</vt:lpstr>
      <vt:lpstr>Maximum Parsimony</vt:lpstr>
      <vt:lpstr>Maximum Parsimony</vt:lpstr>
      <vt:lpstr>Slide 63</vt:lpstr>
      <vt:lpstr>Slide 64</vt:lpstr>
      <vt:lpstr>Big parsimony…?</vt:lpstr>
      <vt:lpstr>Big parsimony…?</vt:lpstr>
      <vt:lpstr>Slide 67</vt:lpstr>
      <vt:lpstr>Slide 68</vt:lpstr>
      <vt:lpstr>That’s it…</vt:lpstr>
      <vt:lpstr>Slide 70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steven</cp:lastModifiedBy>
  <cp:revision>421</cp:revision>
  <dcterms:created xsi:type="dcterms:W3CDTF">2013-04-12T09:32:53Z</dcterms:created>
  <dcterms:modified xsi:type="dcterms:W3CDTF">2013-11-26T18:14:39Z</dcterms:modified>
</cp:coreProperties>
</file>