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1" r:id="rId2"/>
    <p:sldId id="272" r:id="rId3"/>
    <p:sldId id="273" r:id="rId4"/>
    <p:sldId id="262" r:id="rId5"/>
    <p:sldId id="261" r:id="rId6"/>
    <p:sldId id="263" r:id="rId7"/>
    <p:sldId id="260" r:id="rId8"/>
    <p:sldId id="27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64" r:id="rId17"/>
    <p:sldId id="275" r:id="rId18"/>
    <p:sldId id="25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A3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EB80C-4906-4350-BB73-3559E788950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C9961-5E2F-4201-8B3F-69D53228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46636-CDD9-4FF9-96A2-3095A3AD8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5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4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0ABD-48E2-4F4B-9AF9-420D981423C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174C3-12F7-4F35-B968-056B9964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efiore.ulg.ac.be/~ebrahimbabaie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1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mathworks.com/help/phased/direction-of-arrival-doa-estimation-1.html" TargetMode="External"/><Relationship Id="rId2" Type="http://schemas.openxmlformats.org/officeDocument/2006/relationships/hyperlink" Target="https://nl.mathworks.com/help/phased/ug/acoustic-beamforming-using-a-microphone-arra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eople.montefiore.uliege.be/ebrahimbabaie/applieddigtial_fichiers/TPS/TP2/Final/Slides/Powerline%20noise%20eliminati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403"/>
            <a:ext cx="9144000" cy="150931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Microphone array beamforming </a:t>
            </a:r>
            <a:br>
              <a:rPr lang="en-US" sz="4000" b="1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rgbClr val="1B06B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08810"/>
            <a:ext cx="9144000" cy="2520280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Pouyan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Ebrahimbabaie</a:t>
            </a:r>
          </a:p>
          <a:p>
            <a:pPr lvl="0"/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for Signal and Image Exploitation (INTELSIG)</a:t>
            </a:r>
            <a:endParaRPr lang="en-US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Electrical Engineering and Computer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 University of Liège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Liège, Belgium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1978" y="63670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230" y="5874603"/>
            <a:ext cx="8555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Introduction to audio and video </a:t>
            </a:r>
            <a:r>
              <a:rPr lang="en-US" sz="2400" b="1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techniques (ELEN0002-2)</a:t>
            </a:r>
            <a:endParaRPr lang="en-US" sz="2400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November 2020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55464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MATLAB tutorial series (Part </a:t>
            </a:r>
            <a:r>
              <a:rPr lang="en-US" sz="2800" b="1" dirty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06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23" y="838468"/>
            <a:ext cx="8986450" cy="594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23" y="1715630"/>
            <a:ext cx="8986450" cy="507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23" y="2503868"/>
            <a:ext cx="8986450" cy="4281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23" y="3500922"/>
            <a:ext cx="8986450" cy="3284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23" y="4960518"/>
            <a:ext cx="8986450" cy="182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23" y="6141748"/>
            <a:ext cx="8062813" cy="644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51837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-2893115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554182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637305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295569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75208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37854" y="959153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92579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7967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62346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8608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381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8769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03148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9410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36032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089914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33707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9632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44053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97935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1728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204346" y="133551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32" y="13355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.wav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532" y="540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x mic.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537853" y="1731510"/>
            <a:ext cx="6068291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16 x .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wav’s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single matrix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571998" y="213791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532" y="21604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 x 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537853" y="2529813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each column by its  corresponding correction coefficient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567377" y="3131590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540162" y="3523492"/>
            <a:ext cx="6068291" cy="60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bandpass filter (300 Hz – 3400 Hz)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532" y="313397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62756" y="4125269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4763754" y="431686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997552" y="432249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arbitrary column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rapezoid 119"/>
          <p:cNvSpPr/>
          <p:nvPr/>
        </p:nvSpPr>
        <p:spPr>
          <a:xfrm rot="16200000">
            <a:off x="8282201" y="437191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FF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8251818" y="4364771"/>
            <a:ext cx="443345" cy="295556"/>
          </a:xfrm>
          <a:prstGeom prst="rect">
            <a:avLst/>
          </a:prstGeom>
          <a:solidFill>
            <a:srgbClr val="C000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8175771" y="437548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4423" y="42942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35541" y="498175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time-delay beamforming on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sigArray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4567375" y="5454601"/>
            <a:ext cx="4621" cy="79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759732" y="5652421"/>
            <a:ext cx="4621" cy="396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4993530" y="5658050"/>
            <a:ext cx="3027293" cy="3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output signal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rapezoid 132"/>
          <p:cNvSpPr/>
          <p:nvPr/>
        </p:nvSpPr>
        <p:spPr>
          <a:xfrm rot="16200000">
            <a:off x="8278179" y="5707475"/>
            <a:ext cx="962327" cy="277095"/>
          </a:xfrm>
          <a:prstGeom prst="trapezoid">
            <a:avLst>
              <a:gd name="adj" fmla="val 93510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8247796" y="5700331"/>
            <a:ext cx="443345" cy="2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16200000" flipH="1">
            <a:off x="8171749" y="5711043"/>
            <a:ext cx="4621" cy="28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1528610" y="6274383"/>
            <a:ext cx="6068291" cy="4728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two signals (with and without beamforming)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423" y="56798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signal (N x 1)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304428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finding the </a:t>
            </a:r>
            <a:r>
              <a:rPr lang="en-US" sz="44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included for 2020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2972900" y="1947540"/>
            <a:ext cx="3240000" cy="3240000"/>
          </a:xfrm>
          <a:prstGeom prst="pie">
            <a:avLst>
              <a:gd name="adj1" fmla="val 18704524"/>
              <a:gd name="adj2" fmla="val 21578367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90392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19540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666837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749960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08224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2995921" y="3254707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630322" y="3254707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628088" y="4544286"/>
            <a:ext cx="3557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76287" y="4701203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0.07 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487863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487863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058141" y="93530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41" y="93530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4579239" y="1016000"/>
            <a:ext cx="2271731" cy="255847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rapezoid 74"/>
          <p:cNvSpPr/>
          <p:nvPr/>
        </p:nvSpPr>
        <p:spPr>
          <a:xfrm rot="2653751">
            <a:off x="6488486" y="773375"/>
            <a:ext cx="962327" cy="312065"/>
          </a:xfrm>
          <a:prstGeom prst="trapezoid">
            <a:avLst>
              <a:gd name="adj" fmla="val 93510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2800632">
            <a:off x="6999984" y="525680"/>
            <a:ext cx="434918" cy="3433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217443" y="973385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Sound source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Azimuth: 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Elevation: 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37579" y="2663879"/>
            <a:ext cx="283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Arrival: ?</a:t>
            </a:r>
          </a:p>
        </p:txBody>
      </p:sp>
    </p:spTree>
    <p:extLst>
      <p:ext uri="{BB962C8B-B14F-4D97-AF65-F5344CB8AC3E}">
        <p14:creationId xmlns:p14="http://schemas.microsoft.com/office/powerpoint/2010/main" val="29660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3044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beamforming </a:t>
            </a:r>
            <a:r>
              <a:rPr lang="en-US" sz="4400" b="1" dirty="0" smtClean="0">
                <a:solidFill>
                  <a:srgbClr val="C3BB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C3BB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431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en-US" sz="2800" b="1" dirty="0" smtClean="0">
                <a:solidFill>
                  <a:srgbClr val="C3BB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C3BB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69" y="1021491"/>
            <a:ext cx="693005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Email: P.Ebrahimbabaie@ulg.ac.be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Office: R81 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Tel: +32 (0) 436 66 37 53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://www.montefiore.ulg.ac.be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/~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ebrahimbabaie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3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US" sz="3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31363" y="5362998"/>
            <a:ext cx="2161582" cy="1379672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31363" y="5362998"/>
            <a:ext cx="2161582" cy="1379672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30238" y="4968245"/>
            <a:ext cx="2541588" cy="155318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31363" y="5362998"/>
            <a:ext cx="2161582" cy="1379672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30238" y="4968245"/>
            <a:ext cx="2541588" cy="155318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eamforming_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9466" y="471055"/>
            <a:ext cx="406400" cy="5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31363" y="5362998"/>
            <a:ext cx="2161582" cy="1379672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30238" y="4968245"/>
            <a:ext cx="2541588" cy="155318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ie 57"/>
          <p:cNvSpPr/>
          <p:nvPr/>
        </p:nvSpPr>
        <p:spPr>
          <a:xfrm>
            <a:off x="3833260" y="2989114"/>
            <a:ext cx="1472853" cy="1304628"/>
          </a:xfrm>
          <a:prstGeom prst="pie">
            <a:avLst>
              <a:gd name="adj1" fmla="val 16275025"/>
              <a:gd name="adj2" fmla="val 214715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4568484" y="592282"/>
            <a:ext cx="10755" cy="2988000"/>
          </a:xfrm>
          <a:prstGeom prst="line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56780" y="1880356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 angle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Azimuth: 90°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Elevation: 0°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beamforming_r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59377" y="5973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31363" y="5362998"/>
            <a:ext cx="2161582" cy="1379672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30238" y="4968245"/>
            <a:ext cx="2541588" cy="155318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ie 57"/>
          <p:cNvSpPr/>
          <p:nvPr/>
        </p:nvSpPr>
        <p:spPr>
          <a:xfrm>
            <a:off x="3833260" y="2989114"/>
            <a:ext cx="1472853" cy="1304628"/>
          </a:xfrm>
          <a:prstGeom prst="pie">
            <a:avLst>
              <a:gd name="adj1" fmla="val 10851640"/>
              <a:gd name="adj2" fmla="val 214715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656780" y="1880356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 angle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Azimuth: 180°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Elevation: 0°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93216" y="3613991"/>
            <a:ext cx="3541955" cy="8695"/>
          </a:xfrm>
          <a:prstGeom prst="line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eamforming_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88800" y="4762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39126" y="148945"/>
            <a:ext cx="1258715" cy="88496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5653" y="3189708"/>
            <a:ext cx="1258715" cy="88496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588323" y="3189708"/>
            <a:ext cx="1258715" cy="8849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31363" y="5362998"/>
            <a:ext cx="2161582" cy="1379672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30238" y="4968245"/>
            <a:ext cx="2541588" cy="155318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656780" y="1880356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 angle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Azimuth: -30°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Elevation: 0°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573184" y="3643768"/>
            <a:ext cx="2903107" cy="2186445"/>
          </a:xfrm>
          <a:prstGeom prst="line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ie 57"/>
          <p:cNvSpPr/>
          <p:nvPr/>
        </p:nvSpPr>
        <p:spPr>
          <a:xfrm>
            <a:off x="3833260" y="2989114"/>
            <a:ext cx="1472853" cy="1304628"/>
          </a:xfrm>
          <a:prstGeom prst="pie">
            <a:avLst>
              <a:gd name="adj1" fmla="val 2189519"/>
              <a:gd name="adj2" fmla="val 214715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eamforming_c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59275" y="553899"/>
            <a:ext cx="454332" cy="4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431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  <a:r>
              <a:rPr lang="en-US" sz="2800" b="1" dirty="0" smtClean="0">
                <a:solidFill>
                  <a:srgbClr val="C3BB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C3BB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69" y="1021491"/>
            <a:ext cx="693005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nl.mathworks.com/help/phased/ug/acoustic-beamforming-using-a-microphone-array.html</a:t>
            </a: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endParaRPr lang="en-US" sz="1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nl.mathworks.com/help/phased/direction-of-arrival-doa-estimation-1.html</a:t>
            </a: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people.montefiore.uliege.be/ebrahimbabaie/applieddigtial_fichiers/TPS/TP2/Final/Slides/Powerline%20noise%20elimination.pdf</a:t>
            </a: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3044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array geometry </a:t>
            </a:r>
            <a:r>
              <a:rPr lang="en-US" sz="4400" b="1" dirty="0" smtClean="0">
                <a:solidFill>
                  <a:srgbClr val="C3BB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C3BB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11067" y="4293735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6716265" y="429454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16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2995921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630322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628088" y="4608938"/>
            <a:ext cx="3557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76287" y="4765855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0.07 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511067" y="4293735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6265" y="429454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16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e 61"/>
          <p:cNvSpPr/>
          <p:nvPr/>
        </p:nvSpPr>
        <p:spPr>
          <a:xfrm>
            <a:off x="2927336" y="2012192"/>
            <a:ext cx="3240000" cy="3240000"/>
          </a:xfrm>
          <a:prstGeom prst="pie">
            <a:avLst>
              <a:gd name="adj1" fmla="val 18646638"/>
              <a:gd name="adj2" fmla="val 21578367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2995921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630322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628088" y="4608938"/>
            <a:ext cx="3557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76287" y="4765855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0.07 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511067" y="4293735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6265" y="429454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16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4579239" y="1016000"/>
            <a:ext cx="2271731" cy="255847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rapezoid 63"/>
          <p:cNvSpPr/>
          <p:nvPr/>
        </p:nvSpPr>
        <p:spPr>
          <a:xfrm rot="2653751">
            <a:off x="6488486" y="773375"/>
            <a:ext cx="962327" cy="312065"/>
          </a:xfrm>
          <a:prstGeom prst="trapezoid">
            <a:avLst>
              <a:gd name="adj" fmla="val 93510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2800632">
            <a:off x="6999984" y="525680"/>
            <a:ext cx="434918" cy="3433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217443" y="973385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Sound source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Azimuth: 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Elevation: ?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2995921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630322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628088" y="4608938"/>
            <a:ext cx="3557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76287" y="4765855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0.07 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79" y="148945"/>
                <a:ext cx="5138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3044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 beamforming </a:t>
            </a:r>
            <a:r>
              <a:rPr lang="en-US" sz="4400" b="1" dirty="0" smtClean="0">
                <a:solidFill>
                  <a:srgbClr val="C3BB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C3BB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692000" y="761428"/>
            <a:ext cx="5760000" cy="5760000"/>
          </a:xfrm>
          <a:prstGeom prst="flowChartConnector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5044"/>
            <a:ext cx="0" cy="644400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84192"/>
            <a:ext cx="0" cy="669600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183343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034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3041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8731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422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429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53110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0801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2808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289372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7063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9070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24145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836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3843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9533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224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69231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93912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603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3610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430174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865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9872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20583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40653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4997552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74465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94535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341345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18258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438328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70396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8087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80094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051691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28604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48674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6405573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82486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502556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6749366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26279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46349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7111984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8897" y="3731489"/>
            <a:ext cx="249382" cy="92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208967" y="3814612"/>
            <a:ext cx="4621" cy="3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643670" y="3472876"/>
            <a:ext cx="193966" cy="25861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6675" y="4319065"/>
            <a:ext cx="1882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Noise source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Azimuth: 180°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Elevation: 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62569" y="53688"/>
            <a:ext cx="1795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Azimuth: 90°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Elevation: 0°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2995921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630322" y="3319359"/>
            <a:ext cx="4621" cy="147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628088" y="4608938"/>
            <a:ext cx="3557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76287" y="4765855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0.07 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9" y="3552515"/>
                <a:ext cx="50808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rapezoid 82"/>
          <p:cNvSpPr/>
          <p:nvPr/>
        </p:nvSpPr>
        <p:spPr>
          <a:xfrm>
            <a:off x="4087483" y="399647"/>
            <a:ext cx="962327" cy="277095"/>
          </a:xfrm>
          <a:prstGeom prst="trapezoid">
            <a:avLst>
              <a:gd name="adj" fmla="val 93510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37580">
            <a:off x="4360166" y="93048"/>
            <a:ext cx="443345" cy="295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 rot="16200000">
            <a:off x="531382" y="3493644"/>
            <a:ext cx="962327" cy="277095"/>
          </a:xfrm>
          <a:prstGeom prst="trapezoid">
            <a:avLst>
              <a:gd name="adj" fmla="val 93510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rot="16200000">
            <a:off x="500999" y="3486500"/>
            <a:ext cx="443345" cy="295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2020</TotalTime>
  <Words>826</Words>
  <Application>Microsoft Office PowerPoint</Application>
  <PresentationFormat>On-screen Show (4:3)</PresentationFormat>
  <Paragraphs>205</Paragraphs>
  <Slides>27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Microphone array beamforming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pouyan.varnosfaderani@outlook.com</dc:creator>
  <cp:lastModifiedBy>pouyan.varnosfaderani@outlook.com</cp:lastModifiedBy>
  <cp:revision>58</cp:revision>
  <dcterms:created xsi:type="dcterms:W3CDTF">2018-10-21T09:57:28Z</dcterms:created>
  <dcterms:modified xsi:type="dcterms:W3CDTF">2020-11-17T19:29:28Z</dcterms:modified>
</cp:coreProperties>
</file>